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6" r:id="rId6"/>
    <p:sldId id="267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174E84"/>
    <a:srgbClr val="6666FF"/>
    <a:srgbClr val="1575B2"/>
    <a:srgbClr val="9900CC"/>
    <a:srgbClr val="CA6EBB"/>
    <a:srgbClr val="E7CDF3"/>
    <a:srgbClr val="99CCFF"/>
    <a:srgbClr val="C9BFEF"/>
    <a:srgbClr val="D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541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D39A-7074-46BE-BC1D-153ABC1B9BEA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EECF0-78E2-4055-8CC7-7C2158E168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ECF0-78E2-4055-8CC7-7C2158E16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ECF0-78E2-4055-8CC7-7C2158E168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ECF0-78E2-4055-8CC7-7C2158E168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ECF0-78E2-4055-8CC7-7C2158E168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Slides à mettre à jour régulièrement - voir avec Audrey?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ECF0-78E2-4055-8CC7-7C2158E168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 rotWithShape="1">
          <a:gsLst>
            <a:gs pos="0">
              <a:srgbClr val="7030A0"/>
            </a:gs>
            <a:gs pos="25000">
              <a:srgbClr val="4870C8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E584-F394-47EC-8CFB-8A83BCB92ED4}" type="datetime1">
              <a:rPr lang="en-US" smtClean="0"/>
              <a:t>6/21/2019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F34C-A020-4AFE-8152-606377376E89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6CDC-E8B8-43DE-9848-6888BAF22D1B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F9A-AEF9-45C2-8B84-109779D52528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4608-76FC-4A59-A07E-77E3C173CD66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B3F-A459-453C-8BE9-2BF040973716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BC5C-FFF6-49B6-8FA7-89F63864FFB0}" type="datetime1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A25B-8F3E-4FDD-A941-15D4D13071FC}" type="datetime1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4A02-4048-4EC3-8199-0DDB5A816C32}" type="datetime1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BCC3-866A-496B-B9B1-7DD4BAF04673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5989-CD4E-47C5-9FC3-565FF8C2DB91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021027-DF95-4E3E-8737-F1C14A229C71}" type="datetime1">
              <a:rPr lang="en-US" smtClean="0"/>
              <a:t>6/21/2019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p.asso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fp.asso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fp.asso.fr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hyperlink" Target="http://www.gfp.asso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gfp.asso.fr/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fp.asso.f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hyperlink" Target="http://www.gfp.asso.fr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hyperlink" Target="http://www.gfp.asso.fr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fp.asso.fr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0" y="5145741"/>
            <a:ext cx="9150660" cy="17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0792" y="1528192"/>
            <a:ext cx="7851648" cy="182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solidFill>
                  <a:schemeClr val="tx1"/>
                </a:solidFill>
              </a:rPr>
              <a:t>GFP</a:t>
            </a:r>
            <a:br>
              <a:rPr lang="fr-FR" sz="4400" dirty="0" smtClean="0">
                <a:solidFill>
                  <a:schemeClr val="tx1"/>
                </a:solidFill>
              </a:rPr>
            </a:br>
            <a:r>
              <a:rPr lang="fr-FR" sz="4400" dirty="0" smtClean="0">
                <a:solidFill>
                  <a:schemeClr val="tx1"/>
                </a:solidFill>
              </a:rPr>
              <a:t>Groupe Français des Polymères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1041" name="Picture 17" descr="http://gfp2012.cermav.cnrs.fr/images/logo_gf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3" y="5145741"/>
            <a:ext cx="3064039" cy="171225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0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6184"/>
            <a:ext cx="8928992" cy="438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</a:pPr>
            <a:r>
              <a:rPr lang="fr-FR" sz="1900" dirty="0" smtClean="0">
                <a:latin typeface="+mj-lt"/>
              </a:rPr>
              <a:t>La mission du GFP</a:t>
            </a:r>
          </a:p>
          <a:p>
            <a:pPr lvl="1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1900" b="1" dirty="0" smtClean="0">
                <a:solidFill>
                  <a:srgbClr val="174E84"/>
                </a:solidFill>
                <a:latin typeface="+mj-lt"/>
              </a:rPr>
              <a:t>Fédérer </a:t>
            </a:r>
            <a:r>
              <a:rPr lang="fr-FR" sz="1900" b="1" dirty="0">
                <a:solidFill>
                  <a:srgbClr val="174E84"/>
                </a:solidFill>
                <a:latin typeface="+mj-lt"/>
              </a:rPr>
              <a:t>les différents acteurs des polymères en France pour coordonner les actions en faveur de ces matériaux</a:t>
            </a:r>
            <a:endParaRPr lang="fr-FR" sz="1900" b="1" dirty="0" smtClean="0">
              <a:solidFill>
                <a:srgbClr val="174E84"/>
              </a:solidFill>
              <a:latin typeface="+mj-lt"/>
            </a:endParaRPr>
          </a:p>
          <a:p>
            <a:pPr>
              <a:spcBef>
                <a:spcPts val="0"/>
              </a:spcBef>
              <a:buClrTx/>
            </a:pPr>
            <a:r>
              <a:rPr lang="fr-FR" sz="1900" dirty="0" smtClean="0">
                <a:latin typeface="+mj-lt"/>
              </a:rPr>
              <a:t>Les actions du GFP</a:t>
            </a:r>
            <a:endParaRPr lang="fr-FR" sz="1900" dirty="0">
              <a:latin typeface="+mj-lt"/>
            </a:endParaRPr>
          </a:p>
          <a:p>
            <a:pPr marL="733425" lvl="2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latin typeface="+mj-lt"/>
              </a:rPr>
              <a:t>Communication</a:t>
            </a:r>
          </a:p>
          <a:p>
            <a:pPr marL="998537" lvl="3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Site </a:t>
            </a:r>
            <a:r>
              <a:rPr lang="fr-FR" sz="1900" dirty="0">
                <a:latin typeface="+mj-lt"/>
              </a:rPr>
              <a:t>web </a:t>
            </a:r>
            <a:r>
              <a:rPr lang="fr-FR" sz="1900" dirty="0" smtClean="0">
                <a:latin typeface="+mj-lt"/>
              </a:rPr>
              <a:t>        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https</a:t>
            </a:r>
            <a:r>
              <a:rPr lang="fr-FR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://www.gfp.asso.fr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 </a:t>
            </a:r>
            <a:endParaRPr lang="fr-FR" sz="19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998537" lvl="3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1900" dirty="0" err="1" smtClean="0">
                <a:latin typeface="+mj-lt"/>
              </a:rPr>
              <a:t>Linkedin</a:t>
            </a:r>
            <a:r>
              <a:rPr lang="fr-FR" sz="1900" dirty="0">
                <a:latin typeface="+mj-lt"/>
              </a:rPr>
              <a:t>          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www.linkedin.com/</a:t>
            </a:r>
            <a:r>
              <a:rPr lang="fr-FR" sz="19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company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/groupe-français-d’études-et-d’applications-des-polymères-</a:t>
            </a:r>
            <a:r>
              <a:rPr lang="fr-FR" sz="19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gfp</a:t>
            </a:r>
            <a:r>
              <a:rPr lang="fr-FR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endParaRPr lang="fr-FR" sz="19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998537" lvl="3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Tweeter           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@</a:t>
            </a:r>
            <a:r>
              <a:rPr lang="fr-FR" sz="19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GFPolymeres</a:t>
            </a:r>
            <a:r>
              <a:rPr lang="fr-FR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 marL="998537" lvl="3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Annonces hebdomadaires: innovation, thèses, offres emploi, manifestations…</a:t>
            </a:r>
          </a:p>
          <a:p>
            <a:pPr marL="998537" lvl="3" indent="-285750"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Annuaire membres: domaines, compétences</a:t>
            </a:r>
          </a:p>
          <a:p>
            <a:pPr marL="733425" lvl="2" indent="-285750">
              <a:spcBef>
                <a:spcPts val="120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latin typeface="+mj-lt"/>
              </a:rPr>
              <a:t>Infos innovation:  </a:t>
            </a:r>
            <a:r>
              <a:rPr lang="fr-FR" sz="1900" dirty="0">
                <a:latin typeface="+mj-lt"/>
              </a:rPr>
              <a:t>Veille </a:t>
            </a:r>
            <a:r>
              <a:rPr lang="fr-FR" sz="1900" dirty="0" smtClean="0">
                <a:latin typeface="+mj-lt"/>
              </a:rPr>
              <a:t>technologique, Ateliers </a:t>
            </a:r>
            <a:r>
              <a:rPr lang="fr-FR" sz="1900" dirty="0">
                <a:latin typeface="+mj-lt"/>
              </a:rPr>
              <a:t>de réflexion </a:t>
            </a:r>
            <a:r>
              <a:rPr lang="fr-FR" sz="1900" dirty="0" smtClean="0">
                <a:latin typeface="+mj-lt"/>
              </a:rPr>
              <a:t>prospective</a:t>
            </a:r>
          </a:p>
          <a:p>
            <a:pPr marL="733425" lvl="2" indent="-285750">
              <a:spcBef>
                <a:spcPts val="120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latin typeface="+mj-lt"/>
              </a:rPr>
              <a:t>Colloques </a:t>
            </a:r>
            <a:r>
              <a:rPr lang="fr-FR" sz="1900" dirty="0" smtClean="0">
                <a:latin typeface="+mj-lt"/>
              </a:rPr>
              <a:t>: national, régionaux, journées thématiques, jeunes</a:t>
            </a:r>
          </a:p>
          <a:p>
            <a:pPr marL="733425" lvl="2" indent="-285750">
              <a:spcBef>
                <a:spcPts val="120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latin typeface="+mj-lt"/>
              </a:rPr>
              <a:t>Enseignement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smtClean="0">
                <a:latin typeface="+mj-lt"/>
              </a:rPr>
              <a:t>: </a:t>
            </a:r>
            <a:r>
              <a:rPr lang="fr-FR" sz="1900" dirty="0">
                <a:latin typeface="+mj-lt"/>
              </a:rPr>
              <a:t>Stages p</a:t>
            </a:r>
            <a:r>
              <a:rPr lang="fr-FR" sz="1900" dirty="0" smtClean="0">
                <a:latin typeface="+mj-lt"/>
              </a:rPr>
              <a:t>édagogiques, Outils formation</a:t>
            </a:r>
          </a:p>
          <a:p>
            <a:pPr marL="733425" lvl="2" indent="-285750">
              <a:spcBef>
                <a:spcPts val="120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latin typeface="+mj-lt"/>
              </a:rPr>
              <a:t>Reconnaissance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smtClean="0">
                <a:latin typeface="+mj-lt"/>
              </a:rPr>
              <a:t>: Prix</a:t>
            </a:r>
            <a:r>
              <a:rPr lang="fr-FR" sz="1900" dirty="0">
                <a:latin typeface="+mj-lt"/>
              </a:rPr>
              <a:t> </a:t>
            </a:r>
            <a:r>
              <a:rPr lang="fr-FR" sz="1900" dirty="0" smtClean="0">
                <a:latin typeface="+mj-lt"/>
              </a:rPr>
              <a:t>GFP, GFP-SCF, GFP-SFP, Thèse</a:t>
            </a:r>
            <a:endParaRPr lang="fr-FR" sz="1900" dirty="0">
              <a:latin typeface="+mj-lt"/>
            </a:endParaRPr>
          </a:p>
        </p:txBody>
      </p:sp>
      <p:pic>
        <p:nvPicPr>
          <p:cNvPr id="2050" name="Picture 2" descr="http://gfp2012.cermav.cnrs.fr/images/logo_gf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6632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23530" y="260648"/>
            <a:ext cx="7154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>
                <a:solidFill>
                  <a:srgbClr val="174E84"/>
                </a:solidFill>
                <a:latin typeface="+mj-lt"/>
              </a:rPr>
              <a:t>Une Association pour la promotion et le développement des polymères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07" y="4313690"/>
            <a:ext cx="229914" cy="187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958" y="3738832"/>
            <a:ext cx="229913" cy="229913"/>
          </a:xfrm>
          <a:prstGeom prst="rect">
            <a:avLst/>
          </a:prstGeom>
        </p:spPr>
      </p:pic>
      <p:pic>
        <p:nvPicPr>
          <p:cNvPr id="9" name="Picture 4" descr="World wide web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58" y="3437605"/>
            <a:ext cx="260963" cy="2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fp2012.cermav.cnrs.fr/images/logo_gf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27" y="116632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5071"/>
            <a:ext cx="3836370" cy="384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8748464" y="29577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076640" y="2809054"/>
            <a:ext cx="46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Est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96069" y="2773050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Ile de France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68144" y="3132059"/>
            <a:ext cx="13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Grand Ouest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86354" y="4944377"/>
            <a:ext cx="148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Méditerranée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66249" y="2204864"/>
            <a:ext cx="6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Nord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75234" y="3993860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Rhône-Alpes</a:t>
            </a:r>
          </a:p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Auvergne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6904" y="4650949"/>
            <a:ext cx="115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Sud-Ouest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253" y="1556792"/>
            <a:ext cx="6258815" cy="4389120"/>
          </a:xfrm>
        </p:spPr>
        <p:txBody>
          <a:bodyPr>
            <a:noAutofit/>
          </a:bodyPr>
          <a:lstStyle/>
          <a:p>
            <a:pPr lvl="0"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Des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acteurs motivés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120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prstClr val="black"/>
                </a:solidFill>
                <a:latin typeface="Calibri"/>
              </a:rPr>
              <a:t>Les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membres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prstClr val="black"/>
                </a:solidFill>
                <a:latin typeface="Calibri"/>
              </a:rPr>
              <a:t>Le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Conseil d’Administration 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et le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bureau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Une organisation nationale 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avec un siège à Strasbourg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prstClr val="black"/>
                </a:solidFill>
                <a:latin typeface="Calibri"/>
              </a:rPr>
              <a:t>Les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acteurs volontaires </a:t>
            </a:r>
          </a:p>
          <a:p>
            <a:pPr lvl="2"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7 sections régionales</a:t>
            </a:r>
          </a:p>
          <a:p>
            <a:pPr lvl="2"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Conseillers 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scientifiques</a:t>
            </a:r>
          </a:p>
          <a:p>
            <a:pPr lvl="2">
              <a:buClr>
                <a:srgbClr val="174E84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Commission enseignement </a:t>
            </a:r>
          </a:p>
          <a:p>
            <a:pPr lvl="2"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…</a:t>
            </a: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30" y="260648"/>
            <a:ext cx="715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>
                <a:solidFill>
                  <a:srgbClr val="174E84"/>
                </a:solidFill>
                <a:latin typeface="+mj-lt"/>
              </a:rPr>
              <a:t>Des ressources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engagées</a:t>
            </a:r>
            <a:endParaRPr lang="fr-FR" sz="3200" b="1" dirty="0">
              <a:solidFill>
                <a:srgbClr val="174E8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11" y="3483571"/>
            <a:ext cx="12049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46" y="2729495"/>
            <a:ext cx="1368151" cy="11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6252451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Son environnement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Un réseau </a:t>
            </a:r>
            <a:r>
              <a:rPr lang="fr-FR" sz="2000" dirty="0" smtClean="0">
                <a:latin typeface="+mj-lt"/>
              </a:rPr>
              <a:t>de 900 membres </a:t>
            </a:r>
            <a:endParaRPr lang="fr-FR" sz="2000" dirty="0">
              <a:latin typeface="+mj-lt"/>
            </a:endParaRP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latin typeface="+mj-lt"/>
              </a:rPr>
              <a:t>Chercheurs universitaires et industriels…</a:t>
            </a:r>
            <a:endParaRPr lang="fr-FR" sz="1700" dirty="0"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+mj-lt"/>
              </a:rPr>
              <a:t>Des liens avec </a:t>
            </a:r>
            <a:r>
              <a:rPr lang="fr-FR" sz="2000" b="1" dirty="0" smtClean="0">
                <a:latin typeface="+mj-lt"/>
              </a:rPr>
              <a:t>l’industrie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700" dirty="0" err="1" smtClean="0">
                <a:latin typeface="+mj-lt"/>
              </a:rPr>
              <a:t>Arkema</a:t>
            </a:r>
            <a:r>
              <a:rPr lang="fr-FR" sz="1700" dirty="0">
                <a:latin typeface="+mj-lt"/>
              </a:rPr>
              <a:t>, </a:t>
            </a:r>
            <a:r>
              <a:rPr lang="fr-FR" sz="1700" dirty="0" err="1">
                <a:latin typeface="+mj-lt"/>
              </a:rPr>
              <a:t>Elkem</a:t>
            </a:r>
            <a:r>
              <a:rPr lang="fr-FR" sz="1700" dirty="0">
                <a:latin typeface="+mj-lt"/>
              </a:rPr>
              <a:t> Silicones, </a:t>
            </a:r>
            <a:r>
              <a:rPr lang="fr-FR" sz="1700" dirty="0" smtClean="0">
                <a:latin typeface="+mj-lt"/>
              </a:rPr>
              <a:t>Hutchinson</a:t>
            </a:r>
            <a:r>
              <a:rPr lang="fr-FR" sz="1700" dirty="0">
                <a:latin typeface="+mj-lt"/>
              </a:rPr>
              <a:t>, L’Oréal</a:t>
            </a:r>
            <a:r>
              <a:rPr lang="fr-FR" sz="1700" dirty="0" smtClean="0">
                <a:latin typeface="+mj-lt"/>
              </a:rPr>
              <a:t>, Michelin, </a:t>
            </a:r>
            <a:r>
              <a:rPr lang="fr-FR" sz="1700" dirty="0" err="1" smtClean="0">
                <a:latin typeface="+mj-lt"/>
              </a:rPr>
              <a:t>Seppic</a:t>
            </a:r>
            <a:r>
              <a:rPr lang="fr-FR" sz="1700" dirty="0" smtClean="0">
                <a:latin typeface="+mj-lt"/>
              </a:rPr>
              <a:t>, Solvay,… </a:t>
            </a:r>
            <a:endParaRPr lang="fr-FR" sz="1700" dirty="0"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Des liens avec les sociétés savantes</a:t>
            </a:r>
            <a:endParaRPr lang="fr-FR" sz="2000" dirty="0">
              <a:latin typeface="+mj-lt"/>
            </a:endParaRP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latin typeface="+mj-lt"/>
              </a:rPr>
              <a:t>SCF</a:t>
            </a:r>
            <a:r>
              <a:rPr lang="fr-FR" sz="1700" dirty="0">
                <a:latin typeface="+mj-lt"/>
              </a:rPr>
              <a:t>, </a:t>
            </a:r>
            <a:r>
              <a:rPr lang="fr-FR" sz="1700" dirty="0" smtClean="0">
                <a:latin typeface="+mj-lt"/>
              </a:rPr>
              <a:t>SFP, </a:t>
            </a:r>
            <a:r>
              <a:rPr lang="fr-FR" sz="1700" dirty="0">
                <a:latin typeface="+mj-lt"/>
              </a:rPr>
              <a:t>FFM, GFR, </a:t>
            </a:r>
            <a:r>
              <a:rPr lang="fr-FR" sz="1700" dirty="0" smtClean="0">
                <a:latin typeface="+mj-lt"/>
              </a:rPr>
              <a:t>EPF, … 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Des liens avec les pôles de compétitivité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700" dirty="0" err="1" smtClean="0">
                <a:latin typeface="+mj-lt"/>
              </a:rPr>
              <a:t>Elastopole</a:t>
            </a:r>
            <a:r>
              <a:rPr lang="fr-FR" sz="1700" dirty="0" smtClean="0">
                <a:latin typeface="+mj-lt"/>
              </a:rPr>
              <a:t>, </a:t>
            </a:r>
            <a:r>
              <a:rPr lang="fr-FR" sz="1700" dirty="0" err="1" smtClean="0">
                <a:latin typeface="+mj-lt"/>
              </a:rPr>
              <a:t>Plastipolis</a:t>
            </a:r>
            <a:r>
              <a:rPr lang="fr-FR" sz="1700" dirty="0" smtClean="0">
                <a:latin typeface="+mj-lt"/>
              </a:rPr>
              <a:t>… </a:t>
            </a:r>
            <a:endParaRPr lang="fr-FR" sz="17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44452"/>
            <a:ext cx="1133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11" y="5703912"/>
            <a:ext cx="21383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gfp2012.cermav.cnrs.fr/images/logo_gfp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27" y="116632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3530" y="260648"/>
            <a:ext cx="715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Au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>cœur d’un réseau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dynamique</a:t>
            </a:r>
            <a:endParaRPr lang="fr-FR" sz="3200" b="1" dirty="0">
              <a:solidFill>
                <a:srgbClr val="174E84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45" y="4177584"/>
            <a:ext cx="1095744" cy="14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13336"/>
            <a:ext cx="8352928" cy="5544616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 smtClean="0">
                <a:latin typeface="+mj-lt"/>
              </a:rPr>
              <a:t>Favoriser </a:t>
            </a:r>
            <a:r>
              <a:rPr lang="fr-FR" sz="4800" b="1" dirty="0">
                <a:latin typeface="+mj-lt"/>
              </a:rPr>
              <a:t>les contacts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 smtClean="0">
                <a:latin typeface="+mj-lt"/>
              </a:rPr>
              <a:t>Lettre hebdomadaire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>
                <a:latin typeface="+mj-lt"/>
              </a:rPr>
              <a:t>Des outils de communication 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 smtClean="0">
                <a:latin typeface="+mj-lt"/>
              </a:rPr>
              <a:t>Un </a:t>
            </a:r>
            <a:r>
              <a:rPr lang="fr-FR" sz="3800" dirty="0">
                <a:latin typeface="+mj-lt"/>
              </a:rPr>
              <a:t>annuaire (membres académiques  &amp; industriels)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>
                <a:latin typeface="+mj-lt"/>
              </a:rPr>
              <a:t>Des manifestations (inter)nationales, </a:t>
            </a:r>
            <a:r>
              <a:rPr lang="fr-FR" sz="3800" dirty="0" smtClean="0">
                <a:latin typeface="+mj-lt"/>
              </a:rPr>
              <a:t>régionales, dédiées </a:t>
            </a:r>
            <a:r>
              <a:rPr lang="fr-FR" sz="3800" dirty="0">
                <a:latin typeface="+mj-lt"/>
              </a:rPr>
              <a:t>aux jeunes (JEPO</a:t>
            </a:r>
            <a:r>
              <a:rPr lang="fr-FR" sz="3800" dirty="0" smtClean="0">
                <a:latin typeface="+mj-lt"/>
              </a:rPr>
              <a:t>)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 smtClean="0">
                <a:latin typeface="+mj-lt"/>
              </a:rPr>
              <a:t>Nombreuses opportunités de communiquer ses travaux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 smtClean="0">
                <a:latin typeface="+mj-lt"/>
              </a:rPr>
              <a:t>Des </a:t>
            </a:r>
            <a:r>
              <a:rPr lang="fr-FR" sz="4800" b="1" dirty="0">
                <a:latin typeface="+mj-lt"/>
              </a:rPr>
              <a:t>liens avec l’industrie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>
                <a:latin typeface="+mj-lt"/>
              </a:rPr>
              <a:t>Des </a:t>
            </a:r>
            <a:r>
              <a:rPr lang="fr-FR" sz="4800" b="1" dirty="0" smtClean="0">
                <a:latin typeface="+mj-lt"/>
              </a:rPr>
              <a:t>plateformes </a:t>
            </a:r>
            <a:r>
              <a:rPr lang="fr-FR" sz="4800" b="1" dirty="0">
                <a:latin typeface="+mj-lt"/>
              </a:rPr>
              <a:t>de production, transformation, caractérisation et recyclage des polymères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>
                <a:latin typeface="+mj-lt"/>
              </a:rPr>
              <a:t>Des offres de stage, thèse, post-doc, emploi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>
                <a:latin typeface="+mj-lt"/>
              </a:rPr>
              <a:t>Des outils pédagogiques &amp; de formation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>
                <a:latin typeface="+mj-lt"/>
              </a:rPr>
              <a:t>Ateliers de formation, stages pédagogiques,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3800" dirty="0">
                <a:latin typeface="+mj-lt"/>
              </a:rPr>
              <a:t>Nomenclature, </a:t>
            </a:r>
            <a:r>
              <a:rPr lang="fr-FR" sz="3800" dirty="0" smtClean="0">
                <a:latin typeface="+mj-lt"/>
              </a:rPr>
              <a:t>glossaire, supports </a:t>
            </a:r>
            <a:r>
              <a:rPr lang="fr-FR" sz="3800" dirty="0">
                <a:latin typeface="+mj-lt"/>
              </a:rPr>
              <a:t>de cours, </a:t>
            </a:r>
            <a:r>
              <a:rPr lang="fr-FR" sz="3800" dirty="0" err="1" smtClean="0">
                <a:latin typeface="+mj-lt"/>
              </a:rPr>
              <a:t>Mooc</a:t>
            </a:r>
            <a:endParaRPr lang="fr-FR" sz="3800" dirty="0" smtClean="0"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4800" b="1" dirty="0" smtClean="0">
                <a:latin typeface="+mj-lt"/>
              </a:rPr>
              <a:t>Des prix et distinctions</a:t>
            </a:r>
            <a:endParaRPr lang="fr-FR" sz="4800" b="1" dirty="0">
              <a:latin typeface="+mj-lt"/>
            </a:endParaRPr>
          </a:p>
        </p:txBody>
      </p:sp>
      <p:pic>
        <p:nvPicPr>
          <p:cNvPr id="13" name="Picture 2" descr="http://gfp2012.cermav.cnrs.fr/images/logo_gfp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27" y="116632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004048" y="1628800"/>
            <a:ext cx="2304256" cy="480639"/>
            <a:chOff x="4427984" y="3137129"/>
            <a:chExt cx="2828618" cy="59001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6787" y="3301789"/>
              <a:ext cx="519815" cy="42376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7112" y="3205737"/>
              <a:ext cx="519814" cy="519814"/>
            </a:xfrm>
            <a:prstGeom prst="rect">
              <a:avLst/>
            </a:prstGeom>
          </p:spPr>
        </p:pic>
        <p:pic>
          <p:nvPicPr>
            <p:cNvPr id="1026" name="Picture 2" descr="Arroba sign Fre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212976"/>
              <a:ext cx="512575" cy="51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orld wide web Free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829" y="3137129"/>
              <a:ext cx="590014" cy="59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23530" y="260648"/>
            <a:ext cx="715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>
                <a:solidFill>
                  <a:srgbClr val="174E84"/>
                </a:solidFill>
                <a:latin typeface="+mj-lt"/>
              </a:rPr>
              <a:t>Un réseau pour les étudiants</a:t>
            </a:r>
          </a:p>
        </p:txBody>
      </p:sp>
    </p:spTree>
    <p:extLst>
      <p:ext uri="{BB962C8B-B14F-4D97-AF65-F5344CB8AC3E}">
        <p14:creationId xmlns:p14="http://schemas.microsoft.com/office/powerpoint/2010/main" val="339802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5157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Son potentiel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+mj-lt"/>
              </a:rPr>
              <a:t>Favoriser les contacts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Un annuaire (membres académiques  &amp; industriels</a:t>
            </a:r>
            <a:r>
              <a:rPr lang="fr-FR" sz="1800" dirty="0" smtClean="0">
                <a:latin typeface="+mj-lt"/>
              </a:rPr>
              <a:t>)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Un vivier de </a:t>
            </a:r>
            <a:r>
              <a:rPr lang="fr-FR" sz="1800" dirty="0" smtClean="0">
                <a:latin typeface="+mj-lt"/>
              </a:rPr>
              <a:t>collègues potentiels</a:t>
            </a:r>
            <a:endParaRPr lang="fr-FR" sz="1800" dirty="0">
              <a:latin typeface="+mj-lt"/>
            </a:endParaRP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Des manifestations (inter)nationales, régionales</a:t>
            </a:r>
          </a:p>
          <a:p>
            <a:pPr lvl="2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Des outils de communication </a:t>
            </a: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+mj-lt"/>
              </a:rPr>
              <a:t>Des liens avec </a:t>
            </a:r>
            <a:r>
              <a:rPr lang="fr-FR" sz="2000" b="1" dirty="0" smtClean="0">
                <a:latin typeface="+mj-lt"/>
              </a:rPr>
              <a:t>le milieu académique</a:t>
            </a:r>
            <a:endParaRPr lang="fr-FR" sz="2000" b="1" dirty="0"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Porter ses idées au </a:t>
            </a:r>
            <a:r>
              <a:rPr lang="fr-FR" sz="2000" b="1" dirty="0">
                <a:latin typeface="+mj-lt"/>
              </a:rPr>
              <a:t>sein du </a:t>
            </a:r>
            <a:r>
              <a:rPr lang="fr-FR" sz="2000" b="1" dirty="0" smtClean="0">
                <a:latin typeface="+mj-lt"/>
              </a:rPr>
              <a:t>CA du GFP &amp; de la communauté polymère</a:t>
            </a:r>
            <a:endParaRPr lang="fr-FR" sz="2000" b="1" dirty="0">
              <a:latin typeface="+mj-lt"/>
            </a:endParaRPr>
          </a:p>
        </p:txBody>
      </p:sp>
      <p:pic>
        <p:nvPicPr>
          <p:cNvPr id="13" name="Picture 2" descr="http://gfp2012.cermav.cnrs.fr/images/logo_gf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27" y="116632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530" y="332656"/>
            <a:ext cx="715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Un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>réseau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pour les industriels</a:t>
            </a:r>
            <a:endParaRPr lang="fr-FR" sz="3200" b="1" dirty="0">
              <a:solidFill>
                <a:srgbClr val="174E84"/>
              </a:solidFill>
              <a:latin typeface="+mj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156176" y="4063380"/>
            <a:ext cx="2304256" cy="480639"/>
            <a:chOff x="4427984" y="3137129"/>
            <a:chExt cx="2828618" cy="59001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6787" y="3301789"/>
              <a:ext cx="519815" cy="423762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7112" y="3205737"/>
              <a:ext cx="519814" cy="519814"/>
            </a:xfrm>
            <a:prstGeom prst="rect">
              <a:avLst/>
            </a:prstGeom>
          </p:spPr>
        </p:pic>
        <p:pic>
          <p:nvPicPr>
            <p:cNvPr id="17" name="Picture 2" descr="Arroba sign Free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212976"/>
              <a:ext cx="512575" cy="51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World wide web Fre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829" y="3137129"/>
              <a:ext cx="590014" cy="59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90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869" y="1462437"/>
            <a:ext cx="7158994" cy="4577303"/>
          </a:xfrm>
        </p:spPr>
        <p:txBody>
          <a:bodyPr>
            <a:normAutofit/>
          </a:bodyPr>
          <a:lstStyle/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De nombreuses activités ciblées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Colloque JEPO 47, Colloque GFP 48, RNJP 2020, Ateliers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Journées scientifiques </a:t>
            </a:r>
            <a:r>
              <a:rPr lang="fr-FR" sz="2000" dirty="0">
                <a:latin typeface="+mj-lt"/>
              </a:rPr>
              <a:t>r</a:t>
            </a:r>
            <a:r>
              <a:rPr lang="fr-FR" sz="2000" dirty="0" smtClean="0">
                <a:latin typeface="+mj-lt"/>
              </a:rPr>
              <a:t>égionales</a:t>
            </a:r>
            <a:endParaRPr lang="fr-FR" sz="2000" dirty="0">
              <a:latin typeface="+mj-lt"/>
            </a:endParaRP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Annonces emplois, brèves innovation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…</a:t>
            </a:r>
          </a:p>
          <a:p>
            <a:pPr lvl="1"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Des projets avancés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Base de données adhérents</a:t>
            </a:r>
          </a:p>
          <a:p>
            <a:pPr lvl="1">
              <a:buClr>
                <a:srgbClr val="174E84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S</a:t>
            </a:r>
            <a:r>
              <a:rPr lang="fr-FR" sz="2000" dirty="0" smtClean="0">
                <a:latin typeface="+mj-lt"/>
              </a:rPr>
              <a:t>ite web</a:t>
            </a:r>
          </a:p>
          <a:p>
            <a:pPr lvl="1"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lvl="1"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</p:txBody>
      </p:sp>
      <p:pic>
        <p:nvPicPr>
          <p:cNvPr id="4" name="Picture 2" descr="http://gfp2012.cermav.cnrs.fr/images/logo_gf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72" y="62076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970295" y="5006068"/>
            <a:ext cx="1396715" cy="623772"/>
            <a:chOff x="4903477" y="3961290"/>
            <a:chExt cx="1555613" cy="739554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477" y="3961290"/>
              <a:ext cx="1555613" cy="73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gfp2012.cermav.cnrs.fr/images/logo_gfp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47" y="4077072"/>
              <a:ext cx="648072" cy="36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lèche vers le bas 10"/>
          <p:cNvSpPr/>
          <p:nvPr/>
        </p:nvSpPr>
        <p:spPr>
          <a:xfrm rot="19782836">
            <a:off x="1962546" y="5638772"/>
            <a:ext cx="576064" cy="37338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4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9" y="3501008"/>
            <a:ext cx="2914328" cy="5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2869" y="272602"/>
            <a:ext cx="7629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>
                <a:solidFill>
                  <a:srgbClr val="174E84"/>
                </a:solidFill>
                <a:latin typeface="+mj-lt"/>
              </a:rPr>
              <a:t>Un groupe orienté vers le développement</a:t>
            </a:r>
          </a:p>
        </p:txBody>
      </p:sp>
      <p:sp>
        <p:nvSpPr>
          <p:cNvPr id="22" name="Flèche vers le bas 21"/>
          <p:cNvSpPr/>
          <p:nvPr/>
        </p:nvSpPr>
        <p:spPr>
          <a:xfrm rot="19782836">
            <a:off x="7181454" y="5709020"/>
            <a:ext cx="576064" cy="37338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4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" y="6076493"/>
            <a:ext cx="9112969" cy="77228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7549283" y="1675310"/>
            <a:ext cx="1470299" cy="724133"/>
            <a:chOff x="3774774" y="4685051"/>
            <a:chExt cx="1837284" cy="904876"/>
          </a:xfrm>
        </p:grpSpPr>
        <p:pic>
          <p:nvPicPr>
            <p:cNvPr id="24" name="Picture 2" descr="http://gfp2012.cermav.cnrs.fr/images/logo_gfp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774" y="4685051"/>
              <a:ext cx="1619250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 rot="20426584">
              <a:off x="4959315" y="50341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+mj-lt"/>
                </a:rPr>
                <a:t>2019</a:t>
              </a:r>
              <a:endParaRPr lang="fr-FR" b="1" dirty="0">
                <a:latin typeface="+mj-lt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276667" y="2543698"/>
            <a:ext cx="1252588" cy="908127"/>
            <a:chOff x="7392405" y="1272045"/>
            <a:chExt cx="1071885" cy="77711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92405" y="1272045"/>
              <a:ext cx="1071885" cy="77711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601098" y="1817199"/>
              <a:ext cx="218405" cy="64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574602" y="3041958"/>
            <a:ext cx="1927301" cy="1419534"/>
            <a:chOff x="3251238" y="2978664"/>
            <a:chExt cx="1927301" cy="1419534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10"/>
            <a:srcRect l="1227" t="3770" r="2969" b="6490"/>
            <a:stretch/>
          </p:blipFill>
          <p:spPr>
            <a:xfrm>
              <a:off x="3251238" y="3241817"/>
              <a:ext cx="1927301" cy="1156381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11"/>
            <a:srcRect b="31141"/>
            <a:stretch/>
          </p:blipFill>
          <p:spPr>
            <a:xfrm>
              <a:off x="3703317" y="2978664"/>
              <a:ext cx="1057275" cy="223001"/>
            </a:xfrm>
            <a:prstGeom prst="rect">
              <a:avLst/>
            </a:prstGeom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2"/>
          <a:srcRect l="1223" t="6413" r="2336"/>
          <a:stretch/>
        </p:blipFill>
        <p:spPr>
          <a:xfrm>
            <a:off x="5501903" y="2296456"/>
            <a:ext cx="1481312" cy="85929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062429" y="3199692"/>
            <a:ext cx="2906288" cy="1585720"/>
            <a:chOff x="5049912" y="2794776"/>
            <a:chExt cx="2883570" cy="171779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795" y="3212976"/>
              <a:ext cx="2311687" cy="129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/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4" t="4302" r="29846" b="7168"/>
            <a:stretch/>
          </p:blipFill>
          <p:spPr bwMode="auto">
            <a:xfrm>
              <a:off x="5049912" y="2794776"/>
              <a:ext cx="1270000" cy="125412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21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6342" y="1628800"/>
            <a:ext cx="54678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Polymères </a:t>
            </a:r>
            <a:r>
              <a:rPr lang="fr-FR" sz="2000" b="1" dirty="0" smtClean="0">
                <a:latin typeface="+mj-lt"/>
              </a:rPr>
              <a:t>&amp; environnement</a:t>
            </a:r>
            <a:endParaRPr lang="fr-FR" sz="20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Polymères &amp; </a:t>
            </a:r>
            <a:r>
              <a:rPr lang="fr-FR" sz="2000" b="1" dirty="0" smtClean="0">
                <a:latin typeface="+mj-lt"/>
              </a:rPr>
              <a:t>énergie</a:t>
            </a:r>
            <a:endParaRPr lang="fr-FR" sz="20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Polymères &amp; </a:t>
            </a:r>
            <a:r>
              <a:rPr lang="fr-FR" sz="2000" b="1" dirty="0" smtClean="0">
                <a:latin typeface="+mj-lt"/>
              </a:rPr>
              <a:t>santé</a:t>
            </a:r>
            <a:endParaRPr lang="fr-FR" sz="20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Polymères &amp; </a:t>
            </a:r>
            <a:r>
              <a:rPr lang="fr-FR" sz="2000" b="1" dirty="0" smtClean="0">
                <a:latin typeface="+mj-lt"/>
              </a:rPr>
              <a:t>mobilité</a:t>
            </a:r>
            <a:endParaRPr lang="fr-FR" sz="20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Polymères </a:t>
            </a:r>
            <a:r>
              <a:rPr lang="fr-FR" sz="2000" b="1" dirty="0" smtClean="0">
                <a:latin typeface="+mj-lt"/>
              </a:rPr>
              <a:t>&amp; communication</a:t>
            </a:r>
            <a:endParaRPr lang="fr-FR" sz="2000" b="1" dirty="0">
              <a:latin typeface="+mj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35215" y="4293096"/>
            <a:ext cx="8657265" cy="1199158"/>
            <a:chOff x="147313" y="5157192"/>
            <a:chExt cx="8884873" cy="1230685"/>
          </a:xfrm>
        </p:grpSpPr>
        <p:pic>
          <p:nvPicPr>
            <p:cNvPr id="3084" name="Picture 12" descr="https://ci4.googleusercontent.com/proxy/KmWNq3ywQsTkm7muvyd3GIaf81OCDj_tBOsjQp23v08lByBidaOBHnqPHybahzHEkk2zrxXGBA-1AsORETV7jbMC2ztdSK8SOuIo83ghJ7rmL4mx86E=s0-d-e1-ft#https://www.gfp.asso.fr/wp-content/uploads/engineerstur-300x1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13" y="5158822"/>
              <a:ext cx="2048423" cy="122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ci3.googleusercontent.com/proxy/ftjU-KpmF6Ce_GDZ1vts5huQpmsqNVDd9YIszReTxaVicse2yAcqp9ENgnpJ0fGulqQaymRorNXSBLpQtkzdHu8-EdxWXHq_6EHQpFLDf3aOjk55iK9nZJbVhJUAcaewypaV=s0-d-e1-ft#https://www.gfp.asso.fr/wp-content/uploads/Bre%CC%80ves-144-Fe%CC%81vrier-2018-002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157192"/>
              <a:ext cx="1728192" cy="1230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ci3.googleusercontent.com/proxy/xVo6ZfiRFhDp8V4XvewnBHRtZSKGxBchq4lAmM2KVIIn-wfMe4hRuwAzN-qiXSIz_htBUV3tLIbWvsPhghk9V1k25KzF8k3UyrpSTuOfUT_46FVlm3Bx0mSSzqQM9Qnow97vfUkHRfwH=s0-d-e1-ft#https://www.gfp.asso.fr/wp-content/uploads/Bre%CC%80ves-144-Fe%CC%81vrier-2018-002-300x18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373" y="5158823"/>
              <a:ext cx="1993060" cy="122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ci5.googleusercontent.com/proxy/uQtZOuzeCqK3-mkf39LzlDW_sKpIQ8W6x56k09c0MH1afgbFkKCFZFtJTbK2sB4ZftEBmtKlmY4MQy9giidQAAYHjGzezUIkO2_X7FhfDXsdu0YRMFFyqwP0Jc-8T2m2iCVHdXRoWNMSsBfOhwMVzM4TcgyezEEBg_njOC-S4TfhB9qv-DUqujNaYBeKS-ijcERLEWVnXCx3sA2bRMpEOXocQD2aGdvf7wZbVcC7nhM7V7heNh35czYIaZ9eM3c=s0-d-e1-ft#https://www.gfp.asso.fr/wp-content/uploads/Screenshot-2018-4-2-New-OLED-lighting-technology-with-high-efficiency-and-high-flexibility-Printed-Electronics-World-300x19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158823"/>
              <a:ext cx="1910445" cy="122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ci6.googleusercontent.com/proxy/HIKo6i7274dxUJtanzjTxq4tyIzGiMPYHh07d3WNckmR0wz4kpUoGmmECwb_XT-WBNzmlMUZYzwPLcoKGPuD7yv19UlLJ7-s-oPGp8DZGtDohfzR7y8=s0-d-e1-ft#https://www.gfp.asso.fr/wp-content/uploads/makingrustyp-300x3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502" y="5157192"/>
              <a:ext cx="1230684" cy="1230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gfp2012.cermav.cnrs.fr/images/logo_gfp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72" y="62076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20512" y="332656"/>
            <a:ext cx="921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>
                <a:solidFill>
                  <a:srgbClr val="174E84"/>
                </a:solidFill>
                <a:latin typeface="+mj-lt"/>
              </a:rPr>
              <a:t>Pour un domaine porteur de nombreuses innovations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918" y="5514996"/>
            <a:ext cx="7687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latin typeface="+mj-lt"/>
              </a:rPr>
              <a:t>Grâce à une collaboration accrue entre les acteurs de la </a:t>
            </a:r>
            <a:r>
              <a:rPr lang="fr-FR" sz="2000" b="1" dirty="0" smtClean="0">
                <a:latin typeface="+mj-lt"/>
              </a:rPr>
              <a:t>recherche &amp; </a:t>
            </a:r>
            <a:r>
              <a:rPr lang="fr-FR" sz="2000" b="1" smtClean="0">
                <a:latin typeface="+mj-lt"/>
              </a:rPr>
              <a:t>du développement </a:t>
            </a:r>
            <a:r>
              <a:rPr lang="fr-FR" sz="2000" b="1" dirty="0" smtClean="0">
                <a:latin typeface="+mj-lt"/>
              </a:rPr>
              <a:t>en polymères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30" y="1577304"/>
            <a:ext cx="8565976" cy="4389120"/>
          </a:xfrm>
        </p:spPr>
        <p:txBody>
          <a:bodyPr>
            <a:noAutofit/>
          </a:bodyPr>
          <a:lstStyle/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JEPO 2019</a:t>
            </a:r>
            <a:endParaRPr lang="fr-FR" sz="2000" b="1" dirty="0" smtClean="0">
              <a:latin typeface="+mj-lt"/>
            </a:endParaRPr>
          </a:p>
          <a:p>
            <a:pPr marL="393192" lvl="1" indent="0">
              <a:buClr>
                <a:srgbClr val="174E84"/>
              </a:buClr>
              <a:buNone/>
            </a:pPr>
            <a:endParaRPr lang="fr-FR" sz="2000" dirty="0" smtClean="0">
              <a:solidFill>
                <a:srgbClr val="FF0000"/>
              </a:solidFill>
              <a:latin typeface="+mj-lt"/>
            </a:endParaRPr>
          </a:p>
          <a:p>
            <a:pPr marL="393192" lvl="1" indent="0">
              <a:buClr>
                <a:srgbClr val="174E84"/>
              </a:buClr>
              <a:buNone/>
            </a:pPr>
            <a:endParaRPr lang="fr-FR" sz="2000" dirty="0" smtClean="0">
              <a:solidFill>
                <a:srgbClr val="FF0000"/>
              </a:solidFill>
              <a:latin typeface="+mj-lt"/>
            </a:endParaRPr>
          </a:p>
          <a:p>
            <a:pPr marL="265113" indent="-238125"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marL="265113" indent="-238125"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marL="265113" indent="-238125">
              <a:buClr>
                <a:srgbClr val="174E8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Colloque national 2019</a:t>
            </a:r>
          </a:p>
          <a:p>
            <a:pPr>
              <a:buClr>
                <a:srgbClr val="174E8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1929"/>
            <a:ext cx="2759968" cy="8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5" y="5906838"/>
            <a:ext cx="3888432" cy="9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51929"/>
            <a:ext cx="1330884" cy="8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30" y="332656"/>
            <a:ext cx="7154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174E84"/>
                </a:solidFill>
                <a:latin typeface="+mj-lt"/>
              </a:rPr>
              <a:t>Le GFP </a:t>
            </a: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 </a:t>
            </a:r>
            <a:r>
              <a:rPr lang="fr-FR" sz="3200" b="1" dirty="0">
                <a:solidFill>
                  <a:srgbClr val="174E84"/>
                </a:solidFill>
                <a:latin typeface="+mj-lt"/>
              </a:rPr>
              <a:t/>
            </a:r>
            <a:br>
              <a:rPr lang="fr-FR" sz="3200" b="1" dirty="0">
                <a:solidFill>
                  <a:srgbClr val="174E84"/>
                </a:solidFill>
                <a:latin typeface="+mj-lt"/>
              </a:rPr>
            </a:br>
            <a:r>
              <a:rPr lang="fr-FR" sz="3200" b="1" dirty="0" smtClean="0">
                <a:solidFill>
                  <a:srgbClr val="174E84"/>
                </a:solidFill>
                <a:latin typeface="+mj-lt"/>
              </a:rPr>
              <a:t>Des évènements à venir</a:t>
            </a:r>
            <a:endParaRPr lang="fr-FR" sz="3200" b="1" dirty="0">
              <a:solidFill>
                <a:srgbClr val="174E84"/>
              </a:solidFill>
              <a:latin typeface="+mj-lt"/>
            </a:endParaRPr>
          </a:p>
        </p:txBody>
      </p:sp>
      <p:pic>
        <p:nvPicPr>
          <p:cNvPr id="10" name="Picture 2" descr="http://gfp2012.cermav.cnrs.fr/images/logo_gfp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72" y="62076"/>
            <a:ext cx="1619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3778" r="1195"/>
          <a:stretch/>
        </p:blipFill>
        <p:spPr>
          <a:xfrm>
            <a:off x="1619672" y="3807555"/>
            <a:ext cx="5904656" cy="1798829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6660" y="1943061"/>
            <a:ext cx="5264176" cy="14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435</Words>
  <Application>Microsoft Office PowerPoint</Application>
  <PresentationFormat>Affichage à l'écran (4:3)</PresentationFormat>
  <Paragraphs>103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Débit</vt:lpstr>
      <vt:lpstr>GFP Groupe Français des Polymères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SOLVAY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PUJOL, Jean-Marc</dc:creator>
  <cp:lastModifiedBy>Bouquey</cp:lastModifiedBy>
  <cp:revision>216</cp:revision>
  <dcterms:created xsi:type="dcterms:W3CDTF">2016-10-10T11:28:43Z</dcterms:created>
  <dcterms:modified xsi:type="dcterms:W3CDTF">2019-06-21T08:55:33Z</dcterms:modified>
</cp:coreProperties>
</file>