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68" r:id="rId2"/>
    <p:sldId id="286" r:id="rId3"/>
    <p:sldId id="485" r:id="rId4"/>
    <p:sldId id="484" r:id="rId5"/>
    <p:sldId id="475" r:id="rId6"/>
    <p:sldId id="478" r:id="rId7"/>
    <p:sldId id="481" r:id="rId8"/>
    <p:sldId id="473" r:id="rId9"/>
    <p:sldId id="486" r:id="rId10"/>
    <p:sldId id="483" r:id="rId11"/>
  </p:sldIdLst>
  <p:sldSz cx="9144000" cy="6858000" type="screen4x3"/>
  <p:notesSz cx="7099300" cy="10234613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6FF"/>
    <a:srgbClr val="2D06BA"/>
    <a:srgbClr val="C0C0C0"/>
    <a:srgbClr val="DDDDDD"/>
    <a:srgbClr val="CCFF66"/>
    <a:srgbClr val="FF9966"/>
    <a:srgbClr val="A5002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6092" autoAdjust="0"/>
  </p:normalViewPr>
  <p:slideViewPr>
    <p:cSldViewPr>
      <p:cViewPr>
        <p:scale>
          <a:sx n="80" d="100"/>
          <a:sy n="80" d="100"/>
        </p:scale>
        <p:origin x="-108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F88B87A5-5975-4AFB-B743-AFA5910817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548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634C67B2-F506-4F24-B032-3E96CDC32B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848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98B0F1A-2C81-4936-96D9-7C75A1689476}" type="slidenum">
              <a:rPr lang="fr-FR" altLang="fr-FR" sz="1300" smtClean="0"/>
              <a:pPr algn="r" eaLnBrk="1" hangingPunct="1">
                <a:spcBef>
                  <a:spcPct val="0"/>
                </a:spcBef>
              </a:pPr>
              <a:t>2</a:t>
            </a:fld>
            <a:endParaRPr lang="fr-FR" altLang="fr-FR" sz="130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892175"/>
            <a:ext cx="4781550" cy="358775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310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98B0F1A-2C81-4936-96D9-7C75A1689476}" type="slidenum">
              <a:rPr lang="fr-FR" altLang="fr-FR" sz="1300" smtClean="0"/>
              <a:pPr algn="r" eaLnBrk="1" hangingPunct="1">
                <a:spcBef>
                  <a:spcPct val="0"/>
                </a:spcBef>
              </a:pPr>
              <a:t>3</a:t>
            </a:fld>
            <a:endParaRPr lang="fr-FR" altLang="fr-FR" sz="130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892175"/>
            <a:ext cx="4781550" cy="358775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310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98B0F1A-2C81-4936-96D9-7C75A1689476}" type="slidenum">
              <a:rPr lang="fr-FR" altLang="fr-FR" sz="1300" smtClean="0"/>
              <a:pPr algn="r" eaLnBrk="1" hangingPunct="1">
                <a:spcBef>
                  <a:spcPct val="0"/>
                </a:spcBef>
              </a:pPr>
              <a:t>4</a:t>
            </a:fld>
            <a:endParaRPr lang="fr-FR" altLang="fr-FR" sz="130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892175"/>
            <a:ext cx="4781550" cy="358775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310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98B0F1A-2C81-4936-96D9-7C75A1689476}" type="slidenum">
              <a:rPr lang="fr-FR" altLang="fr-FR" sz="1300" smtClean="0"/>
              <a:pPr algn="r" eaLnBrk="1" hangingPunct="1">
                <a:spcBef>
                  <a:spcPct val="0"/>
                </a:spcBef>
              </a:pPr>
              <a:t>5</a:t>
            </a:fld>
            <a:endParaRPr lang="fr-FR" altLang="fr-FR" sz="130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892175"/>
            <a:ext cx="4781550" cy="358775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310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98B0F1A-2C81-4936-96D9-7C75A1689476}" type="slidenum">
              <a:rPr lang="fr-FR" altLang="fr-FR" sz="1300" smtClean="0"/>
              <a:pPr algn="r" eaLnBrk="1" hangingPunct="1">
                <a:spcBef>
                  <a:spcPct val="0"/>
                </a:spcBef>
              </a:pPr>
              <a:t>6</a:t>
            </a:fld>
            <a:endParaRPr lang="fr-FR" altLang="fr-FR" sz="130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892175"/>
            <a:ext cx="4781550" cy="358775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310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98B0F1A-2C81-4936-96D9-7C75A1689476}" type="slidenum">
              <a:rPr lang="fr-FR" altLang="fr-FR" sz="1300" smtClean="0"/>
              <a:pPr algn="r" eaLnBrk="1" hangingPunct="1">
                <a:spcBef>
                  <a:spcPct val="0"/>
                </a:spcBef>
              </a:pPr>
              <a:t>7</a:t>
            </a:fld>
            <a:endParaRPr lang="fr-FR" altLang="fr-FR" sz="130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892175"/>
            <a:ext cx="4781550" cy="358775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310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98B0F1A-2C81-4936-96D9-7C75A1689476}" type="slidenum">
              <a:rPr lang="fr-FR" altLang="fr-FR" sz="1300" smtClean="0"/>
              <a:pPr algn="r" eaLnBrk="1" hangingPunct="1">
                <a:spcBef>
                  <a:spcPct val="0"/>
                </a:spcBef>
              </a:pPr>
              <a:t>8</a:t>
            </a:fld>
            <a:endParaRPr lang="fr-FR" altLang="fr-FR" sz="130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892175"/>
            <a:ext cx="4781550" cy="358775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310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98B0F1A-2C81-4936-96D9-7C75A1689476}" type="slidenum">
              <a:rPr lang="fr-FR" altLang="fr-FR" sz="1300" smtClean="0"/>
              <a:pPr algn="r" eaLnBrk="1" hangingPunct="1">
                <a:spcBef>
                  <a:spcPct val="0"/>
                </a:spcBef>
              </a:pPr>
              <a:t>9</a:t>
            </a:fld>
            <a:endParaRPr lang="fr-FR" altLang="fr-FR" sz="130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892175"/>
            <a:ext cx="4781550" cy="358775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310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98B0F1A-2C81-4936-96D9-7C75A1689476}" type="slidenum">
              <a:rPr lang="fr-FR" altLang="fr-FR" sz="1300" smtClean="0"/>
              <a:pPr algn="r" eaLnBrk="1" hangingPunct="1">
                <a:spcBef>
                  <a:spcPct val="0"/>
                </a:spcBef>
              </a:pPr>
              <a:t>10</a:t>
            </a:fld>
            <a:endParaRPr lang="fr-FR" altLang="fr-FR" sz="130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892175"/>
            <a:ext cx="4781550" cy="358775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310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10D50-E1A2-45B3-81B7-CC225F63DC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2810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E0EC5-E725-4E99-994D-60548ACA6E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375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98152-F143-4A3E-AAE4-A8F928718C5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997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5B12C-90DB-46E2-AEEA-ABCC90BE5D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12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864EE-165F-4D57-B902-D7DCC57255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23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CDC9E-53C0-4DDD-9E48-1DE6FBC3D5F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53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04CB6-71C0-4349-9591-C9A4521F57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619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85D33-65F0-495F-BBA0-B550DBA1DE6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2843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43A26-6002-4475-BFB4-C7D88425EA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7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1A540-50DF-4C4F-B907-2490BA889A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96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234D9-9104-452A-BB7D-21453E90B53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13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453D87D8-5835-46B7-B6B1-D46532813C7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6.jpe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8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216" descr="Imag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 6" descr="Imag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2483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15120" y="1584226"/>
            <a:ext cx="82939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L’extrusion réactive: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Un procédé continu, propre et vertueux</a:t>
            </a:r>
            <a:endParaRPr lang="fr-FR" sz="2800" b="1" dirty="0" smtClean="0">
              <a:solidFill>
                <a:srgbClr val="FF0000"/>
              </a:solidFill>
            </a:endParaRPr>
          </a:p>
          <a:p>
            <a:endParaRPr lang="fr-FR" sz="2800" b="1" dirty="0">
              <a:solidFill>
                <a:srgbClr val="FF0000"/>
              </a:solidFill>
            </a:endParaRPr>
          </a:p>
          <a:p>
            <a:r>
              <a:rPr lang="fr-FR" b="1" i="1" dirty="0" smtClean="0"/>
              <a:t>Philippe Cassagnau</a:t>
            </a:r>
          </a:p>
          <a:p>
            <a:endParaRPr lang="fr-FR" dirty="0"/>
          </a:p>
        </p:txBody>
      </p:sp>
      <p:sp>
        <p:nvSpPr>
          <p:cNvPr id="4" name="AutoShape 8" descr="data:image/jpeg;base64,/9j/4AAQSkZJRgABAQAAAQABAAD/2wCEAAkGBxQTEhUUExQWFRUXGBoYGRgVGBwfHxsgGhwaGB0cGBobHSogHBolHRcXITEiJSkrLi4uGR8zODMsNygtLisBCgoKDg0OGhAQGywmHCQsLCwsLCwsLC0sLCwsLCwsLCwsLCwsLCwsLCwsLCwsLCwsLCwsLCwsLCwsLCssLCwsMf/AABEIAMoAswMBIgACEQEDEQH/xAAcAAACAgMBAQAAAAAAAAAAAAAFBgMEAAIHAQj/xABDEAABAwIEAwUEBggGAgMBAAABAgMRAAQFEiExBkFREyJhcYEykaHBByNCUrHRFDNicqKy4fAWU2OCkvEVQ0TC4iT/xAAaAQADAQEBAQAAAAAAAAAAAAABAgMABAUG/8QAMBEAAgIBAwEFBgYDAAAAAAAAAAECESEDEjFBBBNRoeEUIjJhcYEVM0JSkfAFI7H/2gAMAwEAAhEDEQA/AIcNtri8EsLbabIkKWQVHbZsE7QdVGD0q4vhtLRJLTilNiUvh2VGOQH2OcJ26Vph/Bdi/cJubZ1YQ2sOdjlzITOug3Sk+o091W/wC/Q444zc521rUoJSswkEkhITrGhjQ68qV/FVdP7gdFnhq/YPbOtFbSUKS4uRl1Gp7v2UqymR+9oJqexLtw+zdMkqSFBt1rTuoJ/WAfdgCemUdakwRtSGc6zkzFRWt2RPdCQQFbkfdjr1rTD8QabHYWLGcrUCpRJSgk+G+SdgTA8ayVOugW7yObt1oSmCOa1eyNZ06++gV1jqFLyMhd25yCR3R8v73qxb8LreUlV68XE/5bfdQn8/h60Ywq5ZZKm7ZrtNYhpOg/eVsPU00tSMH7zz4csVJ9BVcw65dMPr7NP+W38z/wB1Pb2KGtEJHnuT5nej6rhwuEBlKVTqTKzPkIFT3ig2gm7uA02oEZRCJB3AjX3VTv0umRaZpgmGIUFOONAqGiStPgTpPjVYcPuOlPaFKG06kHc89QNh5mpE8TuPAizYK0jd545UjSdAe8qhIK3DN6pyJEAfq/4fnSbpy+SNVBlu8tWCUtBT650Sg5gPDMdBVe6unX85dWLfskk9mAc5ETuY8NRVpvD2xHYqUlJ+6ox6zUuNcPLcQAp45QUn2ATAMlIM6A+VZ6fjkNiPfhdsptS5IcTmEcuqSd5iPfUY4kcSR2aQDoCVSpS4OmY+GsRtJijnFKFuo7DKlTu6VTv3dD4GBt5VT4debS0l5LUwFJWlPtFQGwnmTEedNUboxrcP312SHHOyQeRJQnygan1qivD1WqEPGczbpzAbFB0lJHJSevPyp0fVKAppKlE7gxp567+dLOJ2CXHlqlJcSyodnmyoCj9pR0SFRIAO5oz2pICYy4/jCGuzdKHHO1SAlLQklQn3CtsIuVONha2iyozKFGSnXST4gfGkzhfGXZDK3Ep0Shse0BAJKiQQJIMaHlNNbDiVJdS28l9aRJ1BgkGAY5Ep8ampy3VWP79w7VRz76SVLW6g5k5UkJCkmUpCu7lX90mdTGunSt+En5tkDmgrQfQyPgaZcZwpVzYOhLyCOyLiGmEgIBSM4nmdR4UicAtJWXV54UlKVBMaLCiJO+4185p6kknJ2/4BjoXeNsRebS0EOKSghSSE7lWbYa8woUk2ii8sCJJUlAzEqUoqMAJAETJGnjXQ8e4cdvuxaZ9oPAlRmEpKSFKMa9PWKk4Y4Kaavl2twoqUyG7hsolIOoV56FPIjY0q0oqVxSsp3jqgEODHxoWiD0UtIPqOVe11+9b7532GyR0HU1lPsiU9pfgLOD47aISHzaLsVCSnMUpzdYSDJT5pg0uWzba7h52ytQie+tx3MQkdUtawOeoPpUeHIQhu4uH05lN5dX5klRiDmOnurSy4vZcdSm1tbhTwOn6PB8+mh8RUU0266YI0yxeWmZsurWp10DN9ZoAkEbJO2muunSimA4IC8xeEltWUgspH64AQlQM9xBnUkHYRRi04WQ2tN1cu9kEtFtTLhTkE7E69NMvWsTxMz2h/QWFXTqtO1cOVvT9sjUeCRQck/dXJlaGFqxU6QXRmT/lp0SOkndR89Kp3HEVtaqLSFqdcOzFsnOr3J0T60ExYKUJxK9ypP/x7eUJ8lQStfwFR4LjCm0lFhZBKCPacGRJ+Z99BRSteSy/uw5CjN1fXKsqQixQdP8x4/glJrV3hVppeZQU65zcdOdR+Q9BWrVrdyFKcQmf8tM+6edWLhK0d1Tz695lUb+AG3rXRCNfDGvqK7XUJ4U0YUIVv0P3attWKsh09CKF4WjtFEFbh1JgrV93zo+vB2oMhX/NX51pNioCXOHKSuWx2Z/Z1T6ir4xhTYyvpgwcqk6pV68jQy/Yb7SGwqDrotUa+tEbjhtDjeXO6kKEGFnWd99vMVpcGFhpPaNl1zu51d2N0gdPEkb9EigjTy2bpSdE/pI3UmQl0DQ5f2uWo1McqZcYw5VsgpUVFkqBCwe8gyNNvZ0gHlNL2NYYl1opbMKmUEkk5hqlcnXVWk1PcrGReu2SEFwOrW6QQFFYbyzpISkQQD1mqzaLu5YU2pTazm7NSl7KBAUlaSPCRt9kda1b4kYXahVwrVcoWyUknMnRYEbf1oFc8fs27eS1ZWF/6ihlRBJgakn2jG21UnTi9plzkitcIdS60lYS2pSoBUZHd1I012B08DXQsPat2TkYQgQIVk8PvHr51zrDMefu2lKdSStK87RAIEJGYiNlAwQSPGafMHcuHAh3tW023JpCIkEADMeRBM1stAYIwXhtxlxwsNqBKlAOOqgAKOYhKRuNfhSRa4U5bvvqbhTls4oLaEytpSSoqRzJSJMRtFdVxhkLUlLj62UAGchgK9eR/Ga5zalVvjKCwCpsqhMnVxISZjTfX+GpynCHxP5hSbWB44Se//oSBstKgPdmH4Vzj6QOJ7oYi+EQ04yCwFNCFZJKtT4hdOwfUh7MkZFBZgdD0+NcuxnFw88XFfrHCJUBE/Z39IoxmmrXDDtO28FY+09Y27lw4O2KAF5gJJSSkk6bmJ9ayuCOYuudI95rysCjvrtyhtGXEXGVLP/raQTm6dxRKp9KEXvELzCOzsbJFohX23UgE+IQNB/uPpW4wgtjMnKlUkh1BJzggbqJJB9SKhfccX9WpSlK2gn11A/GuTS1Izk4vldL8/mPKLVPoUXsCW+uXHFvPjvJU6e6Mp1ASe6kbGaMNOqdcDSFIbWUytaQcs7EtJ5TpJ2nUVHd3ACcqNjqTHtHqf2JmBz1PSr3D0KdzCPZOg3G2nl0q2mnSUhLCeFcOW7Ss2XtF7lbneM9ddBRJdsF6jf8AvascSRuOVXcOte7r6V1RqKwK8gbs8khR0PIj8DUVy6DoVT5imK6tgE6CfClu9ZzaZVJPhT3uQpZwcZVKPQn+WmIXIKCocqWcOc9tP2hmJ/4CrKbhSWyAQATzqMkMDXnFleoAHhTTa3yS3odQNqU3k5jJk/AVaaSAnpTyWDG+KvKWlWomDGbUeopHS2WHg0peZCk5mzyB3yxyp0WdD4J5c6WuIrFSkFWiSCFgEyokCBA+yPzrm15Rik+pXT8HwLmOYODcpLiFNMXKxsoHvp0J10GdPI9KM8P8KBhLhdbQsgK7NcBW8R3SNCCAf9x6VQ4t4ntC0pp1f1mUFJQTKHBqJSTHTWvGcTK2e3bkLLSyQknKVpTrKfAlKvEKq2J48RaoP8QY4lpaApIlCFTJEELGXSOUpoJa40plqEk9mFbJIHdWMyTPTQp9BXPr7iW5fKVKgqy5QojMY8Og1OlFsHzv2zjLh7xBSCY2PfRIHRYI8l1KKvDdlJRazQ1cW46/aKQ68lp9K09xKQQlBB+0TOYxHu2pDxbi64uloKsrZbJLfZgDKSIJER4e6nTjCV2NsFp1MA5hqD2Z2nYyn40q2mGI7JzuiSnuq3iDr66ChsjuTrII4gy/wrLzSs61d1ZkdQQFTqY68qVcVsMj7qfuuGB4TI18oFPOAnuoISYLYExpIJ9+591LvFpUm5WBACkoVJEnUbj1B91UapGhTF1xoEknnrvWVNm8j/fnWURdkjulje2rZIauU9mqSWl6JHMlE+z4jbyqm44hxyEELGwUkTlBEqBWDBkRGxE+tc6sMTS5I2URBHgd6Y8KxUoCRmKFAAJWNdB9lxP20fETpXPPTjPL56MtLTccr4Qni7DuRYSmVCVIy6BU7pnkdJA5wYq99E9s+446p5OVAQnKQmJJJkz9owBVm2u0v93RDpE5Qe6sfeaVz8txzpr4exvMOzd0UmEg7T5jkaj2eU09move8ejEmo1ceAje26ogCTyP51ctAQgZt+daXyoQYqGxKimVHlXdyiBqLvOvIPZ60v4wyQTCvTajdnciYCkn0g0Pxq7EzAkVROuAEGHohtao174n/YKpMuEgiiDTsMLVpu5/IKUDiayd48qWScuB4tIPvDLEmKmU6A1mGusUJxdsjs51lAPvphtLUqskgDXN86Zxp5ZrA7lwVNuJGiihQSfGNPjXNuE+2fYW486tJW4iVrBghJByN7SSomSNBpXSkkIJ5nUe+ua4ddvXF1K0/Vsk7DuyklKUo0iZ1ip6iGi0HU4LcLeLrCrdSToppe5gRr0V46Vsw0WrgJcZDKHe7lSoEBwCARA0C0nLrSy1wrcPPZ3VJbUslSQVEkCfshOhiRzNFLvBlNpTC3HSN1EGUnlG+nrTLjAGyxbWOFsCVqcdIJGT2QIMQdpI86tHEUup7K3suybJntIgyNQZMaSB1oW9iCbeFpYLjjxUo5UycwgKE79FbbGsFziVx7DXZJPNzfzg6/wikdXgZ21lhDiFanrRtSzqXkCRymU8+Yn4UHZWzakgPZhBkKIJnTWEjTbaiOKIUlnsnCCe0aUrLt3lAKj1n31y29QUOLQdShSk/wDFRT8qZrqIqH7h/FUwGwQU9ocsmDBJUAOu5oq9wyi8uUBbhR9UoCI1KCpUSrb2+lc6wa4hQST9oETyKSCK65hCFG5t3EgEIc70xAStJSSRIkDTbpQQylWUIPElmxb3LjLZzJRlglUnVKSdfMmsqxi2FG4fedBkKdcAIHJKygfBNZTWgbmVrzDA73kylfJXX03PmAfOqqL1basj4josbH3fL1qrg/EmXuOgnmFA/BQPL3UXxHHbfs4WnPmE5dDp8j/c1BquCkdRxwX7TEYEGFJOo159UkbK8RTvw3iSnEFThBI7oVzP7x2KvEb1xK2xPKo5JCSdEqM/HrXTeB1zbA9VKPxj5VTTTsOptatHSLa9ORYUdBEHzNFsOBUkydIpOaeyjwJ2ppwe8HZKUNQBVfoQPLe0QVSVCquJ241lwR461UwrE8z3eA8xpXmN3aQo97xEii00ASr11QdWAtUSrmeem3lRGyQ0VADOrToAOdXEYEHGFPFRCpcMaR3RNUrG5VnGVJ9BRRkHsaX+qypA7idTrTTgyPqgCZgz8AaQsTWtZRygAa00YBe5EpBJPWlms4CBb6A8sDkr86UMdx5FupSnlhSgSW2WzqY2K+SR+z8accTV9as6AZjXNsbtsMauHVvqcccKsxQCQAdPuwTtzJpdToZEDH0hyYftUuSfsrg6bZQUn4RrTFY40XgVNWlwjaC4co9CqZpW/wAcW7GlraIT0JAH9fjVT/Hl086hJKUIUpKSEj7xA39Z9KXe+Eah3vXrgLBT2YB0lRBI566Ab+FImKcaPLjKoxGpOnuAOwrf6Rbd1txlKlq7zRkBWkpWoa9TBTSm4qY05RpQbzkZRsauH8RW4IWZ+tQU7dRmT8Emh3HLOS+fEGFLzjyWJ+ZqLhtMuwNJ6cvGr3GUuLaWSVLylKiRvlPdMdIUR6UU8G25oXGCQoctRyrpGC4yRaqdBV9WO8BuRoR+P8Nc9btFaEwOdOPDlqQHGzGV5twD5fzignkZxoDC+cGgcgeChz1rymGz4MlCSp21kiTmWZ1117vjXlNtYmBfxrhsoHaMqLrY3I9pPTMkCR50AbTp4dK6yjDm3frLRzIv/LJ/lPTw1FLeMYSlayHEm3e6hPdV4qTH8SdPCkfAyavIoJb8K61wajJZsjmQVe8k1y+/sHGfbGh2UDKVfuq2rr+Cs5bdhP8App+In50+mg6jVYLTyj3RPOnHhW2zAzsABHWlIN6gUzYLiAYSrNqDVXxglY0N2LY2Qn3VVvsGbc5AHrAoQeLBOgrG+KZMaVLbI1o9VZlu3Wk8i7+FKQukp3cUrwGg+FONzd9pbrV17Qfw1z1tAJqkI2smZaucWA9lA8zXtvi6lHf3VRxW2IA8a0weyWtUJEmJq2xIAVUlRJUZgiQev9K5R9ITOW9V+0hCvhHyrqzqV7EnTSKS+OMCU68253AC2AS4tKQIUrkTOx5Cp6t7RocnOmxO1SstKkEA6EHXwM0xN4cy2e/ctz91pClH0JgVvaXNs2tKmm3nlJKVDMoBMggjuoSSZMTJNc2Sm5Bj6R7JTjdu6omAVSSNs4QQP4T76UbTBVrMIbcc/dSSPeBHvNdExHHr27byItOzAMpKkEQR17Qid+SeVDv8O3zv665CE9Mxj3CBWeQKTSAVtgy2j3whvN3YzpKhOklKSSAOdXLxthTQUt1Sw3AKmQNToCO9sPZM+Jq29wsw0kq/SlLeAlAGWCoawdCdY61DcXjDIQGbc6nMrNKgo9CDPMnpsNqKdIGWBTeMQUs2ylqIgKcWpagToCEoAEjfajHDLbodGdKgchXlUCIkgbHkcoq0vit5DeYWyEiQIT3QJ85UfcKppxBzMt1QT2iyJClZdANAPAeW5rK+TUeY5dID7mUJSmZCYGkgGPjWVVdcCiVKKQT0mP5aym3yNQVubQJyqYXnMSrJEjbUp5+dWmOIApPZ3TYcR97p4g7j+9aVS5kPdVqDtrI8iPnV1vFc5hxBVH2gQlQ9+ih5j1FTsUPP4SFIJtVB5Ct2lwSZ+CvA6eZpsbbgJ5QB8BSBatrCwppYUJE5AQoa/aQTPqPfXSnoiD0qsGBkGucdK9xK4IGXlVYv5SANakvWyrUgjTlVk1yAEh0zUllmUsCp7dlWyUn1q6i0UkyIT50j1DUHsMCjbqB2l2PPLQ3BOHXDJUIo7w8ZYg6wtyfcKbQKXvGqDRzXGbEJACgSRyFXuC7U9qTkywk6mjPFzmQJIAmhvC10pT0Tyqjk3GwEnEdgQoEECRrSRxRgtq6Wl3Lq0BAUAEEDNMGCSDqIrovGEEI661zLjm47JhCss9/L7wfypJNuFmXIPT/4xkAoty4QNFOGZjzq0OJFJA7G3bQCN4ikG4x1R07o9fyrS/uinVK+7Ps6T1+fxrnSZS0Ol1jVwr2nUJ8Ej+tDnMROqsxVG/NP9D51VuBkumlpSS0pvWJITMiTAOu2ta4WlTSniUEMOqUgLjmQrXzGafSikY9xHFChYBkK3lIB36KTpsTzoY7iZMkZwT4gf91dThQUns3322SiJWVCCeYB5zvpXgw7D0frLpxw/wCkjfQHdQ8T7qaKtGaYOtLxOcKXCjy1mPdt50TvnUrgJR2Qj2hzPjOw+PjyGDFMOb/V2jjp6uuAA+gkRtyFbjHS8Qg2yGmoj6sKkTsSSYMeVHC6hUJMBuNugkdm4Y5gKIPkQINZTC1dOoGUEwNoNZQ3rxDsl4A24xMr9lv3/wBJqdLWYDMkpJ948udVFLTyWPU/ka97dKf/AGImOZHy1qNsV0y/Z5kLRzGZOo3Go3rrrjULMjauP218k6gzlg6eGtfQ1zhXafWD7UH3gH8atB4EYkMsd7bSaIrkDQUzW+AQddKuKwVEU9oGTnpKgflUil023XD/AEFCbrCCmsqMR8MqP1g5d8j/AIimFnEzO9UMEtcqFHmS4P4RUgtTNLLoEE8X3+cgVS4NcIuE17xG2QoCquBkh1JHWqxlaAOnFoEN/vfCua/SIy0q2AdUUIDgMhMnYxpXR8d75aB2mkLj1n6oJiQXAPQA++g3tjQUsnK2XLJG6HXdBuQkTsQdNttfGrKOIQCCzaNBQ5rCln1Gnh7qxXD31h3yTy5+X96UZVaJZSPZERpvHPWuSevtwjq09FSVgxy9uez7qyCvRYEbGSRHIb1Gu0cUsakoH2ZMeYGw3NXri8HI7dKhQ6tXspUr0JqD1JM6FoxXJrc4ZngKVAGsAjf+/nWreENDqr3/APVWEtOkgBMSYEmNffVpOCvH2lJHrP4Vl3ksIbdpRKyGm07JHwrZT48BV9HDw+06fQfnUjuE27SSteYhIkyrf3CmXZ9RivtOmuAR+lDr8a9qq3aurGZKYSZgADTXxrKHcSB7VHwBtrgziwSFNgCNXFgbjnppsd4rR/DBOVDja1RMNqBB8PP1qF50KglG2g/uKsNWxQtC0zqRl8zXRk4qRrbNhGUyrNz6DwivqjhS8Dtnbr+80j3gQfiK+erltorIAkyfZ8Znaec12P6JbwLsuzBksrKY6BXeH4kelGLs0q6DxWV5XtMIZUTrCVbipDWVjA+5bSnYR7RPnlrTPpMcq9dkuxyM/FIohkERFaWUBHPuIgVOTUmBWUrTRvG8O1nlVzAbIJSFc9aybWDEampdSDsPlSXxo8QEJSO84VHbYaSfjXR3rfUqG8EVzXj5RFylAEhDY95JJ+VLqZjQy5FNFrleAIzRKtecTE+GlSX9mgBtSxKTr577+6vcetyg27mdcupXIEADKrLAgTEdSd6nsbEPZUKccywdJB22iQY3rl0oK3Z37q07RLh+ENr/AFbSVR3pSBtvJNQNpLa1tq01JHiD0jejbLjOHQqHVF49lqZAkTJGg0MfGrl3YocEK5bGNvLmK6HHNxOK21kQnV5lEDvEOA6COQ36etFEL1Pn+Narw65LhS02pXeUO8NO77JzKIBkedA+2cUopUrs+REfgNPGqRe3L6geQ1d36GxK1AeHP3UKRbu3qgSChkHT9r8/OvEWISc3cdjWXCf5RpPnV3/yjsfrEpH7KQKpbYOA01Y5QANANABWUAN8v/OV7v8A81lOCxMat1ZVFUAA7Hn5U0Gwh231E5QI5gATMHrNLDbRKkpJ1J00PPQbmmkLULt1wwtLSFAdmdgmEA+uh99cljOy7g2MoZKytnNmIkztAiB4c/WnTgPiNs3pbQgJQ8DqdDmTBSI8s/vrl6biRuUzrrGvxr3D8YSy6l2cykEKTCjEjaRO1ZJWb6n1BNZNBLfF0vMNvNnuuICh68vMHT0rxWInQ1QSw5WE0DuMTVuKHXGLqUIBomsL27wU8SOSyn+EUXpR4fdJJP8AqK/kFMTd8kiZrdAo2v09w1DhZMeArR7EAdBW9q5vQAXs1c445w9wqVcJUhIEgpKSomACCNY25U84g92bKleEDzOlDcSazNoPij4pijWGY5DxM46pi1KimAp1IOWFEylRJG0QRHrV/hBLpeQErRqFDvpJA06JIk6daJfSO3CWB0Uo+8AfKqvBmly14kj3giuWD5R3RV6RZ+kyzcTbNrUsKCHk6Jby7g88xNGACQNDtO3hUv0oWs4e4fuqQf4o+dboXmbaWZOZps6D9kflV4M5H8IRs0Zm0pKVASkzy0Vt7pFc/wAXwcG4UhPeIUTlSToJnvE7SDtOvIU/Wl4htr65SUNyRmUYjWYObn0pZcxJhx6G3W1KVJhKwZiRIA3Hs9d66pZQgMZs7dJhxkpPVUkfGiTVmzHdSgjwAq8q3zb61CcJQTMEeVTSXUJF2LY5getZU3/ikdVf36VlNUTHGLO5WVN5lTKwB3dhIk9ecVYtb1X16pVCoAiOahGtNN/wo22UONlSSiDBOYEAzoYBBM86HiyS1n7hSMqSef2laxNcrY9ozBrclJbdUCNMqXEie9B9r0Gk8z1qTGLNKQMoGsDQDrFEcJQFBStwoiJ5iANQfGa0xFkApjSVAaefSl6ith3hHiYMMutPBWVK8zWXor2k76AESP3jV7/GSYgNKI8VR+dJNq5mKx91SkjbXQEfiaut2xAkxAy8x9rUfh6U6bZmh1sMaLpgpAHnRi2QIgJHnzpWwq37N0gkKg5cyTKdOYPMbe+mq1fnN3Yg92T7ekyms3TMePrNuEluO8VK72v7Om2kVBZX5VoYjwqTHDKGtNdZE6iTQ/D1wrlGms/CrwSZggzdHPAA9TTGtAQ2Vk7CYpRtnJcT3TJVCh90a95XQaUx4rehTKk5Vp74bGm+gOYfscp8KMoK0ADcQYsXkpaaUG1nUFxJIk6J0T+FXrdxfYNtuEKcGUFQSUgkTsCNNKUbzEkNupcIUoIA0yqnpsB11plssSS+2lSZ9oSDuKZwSwNse3d0Fj6TphmRGp/H+tCuG3sr7Kujifx/rRz6XRCbfxKv/rSthq4KSOSgfiK86Hxs7dL8uh3+kTFx+hONqSB2kARJ1BCtTsNjUfDVwpdowTGjYTt92R8qX+JW3nULIeUEZCSgwQSJOmnMaVV4RkNBXaKKSIyE6JKSdU9Jn4V1cHF0D+Ot9s6GVqTkSgrSCjMCs6STsNBpPUxQxzhWbVTyglt9vvJKNArqlUACdBCoHjNVLzG2W7gBztDlTlBBPWdY1ohjHFLTjSUgKyKWgL7p2kTPgYj1pdPVx3nkdeyO3b1LXDF8t1qHJzp5kEZknY7QdokdPGjNTt37bzSOyAypECOXgPCo1Hwo6Gt30VOqs45R2ujTNWV7IrKuAVMTXH/BR/ibG/kaCX6i6paUpiUoGsfeKtxyqO7voV9aICj3TJjyM7cvA14laN4AjWTA9ZNebq6zg6cWd+j2Jakd25ENleuITkSgHKcs6n8KivLxRWnOMsEEiDRJISNSlIB2MpE+WtSAtjVWUDTXM3z/AN1R7+bdqLLew6dVvQLwBkuLeykSVgiTGgB5TrV26uXrZSRkUD3ilQAMiIMRPhvRNty3CQrMoiYlAbVrvyUa2F9aj7T3/EfI0/tLXMfMPsCllSx9PUpYXjjpyN9mspEgAjQZvamQeg608W13AT9W93PZ+oVA/d7lKqcRt+SnvcKmRfNHYve5NFdpb/T5m/Dl+7y9Qni+LvHX9Hc1nvACD05Tp+NULTEXuVssgcoH4VSub5I07/rHyqqcQHU067bKP6fMZf4uLXx+XqGk3xUrM7brLevaCBrpCZjcTOnjU1xiTiWyCwopIy96SezzZ0JzA7J1HU0BTfp5zWysSb6rHl/U08e2t52+YX/jIr9Xl6h5Fm65mcCwypUEQoE6mTvIGv8AelErJtNsyoqVmghassaxGgA3NJisRa6KPmPyNa/+Vb/y/ifzre2O8rz9Bvw9bdql5eo0/SQV3LDCm215kLWFpEKKIAmcsjkNaUMOXIq6zizA3bd9FiPwrY4janZt1PkpP5VJanvblX9+wYdkUFVv+PUYHsOcLZBAOZKh3FBQ2M6jwIpc4JBNqTyQpWYzoBAOp5CrCLttI7inQPAgfhpUNwllbSkyvIrRSdj0mUkA+tdMNTPvf9OWXYqT2vyBd1ijFw44GyFBCAQrLAKs2sEiVbDlFHsFvG4ClZQEjvAjSKRcPbSzcKQT3fZkjkdRPwqfE78K+rQYRzIB1O3urqWhKWr7qw6Zyqa04tPkaODeJcq3mnCSylZU2Qn2QpSlFJj7Pxp6trpDglCkqHga49btKQCSlQB1kiJra3xNbatCQeXn0r1pdh03FNOmcPeO7OwZfCspDsuOJQnMqDzBAPhvWVx+w6n7oj94KOP43+kIGgTEQEzEjzNR4g2r9GKNCqANwNdzvp/1QFPtN/vppvIlK/MfzCvG7RJvVienoRrRm/oWrvEApCU5CnKke2RqQkJGUExy5eFA7qxecHeUcv7KDl7vkTO51msxC2QVGUJOp3Aq+4Nxy7tdBwdSvgSChpSSIVnkjSYIgfgavzUykANaAD6w7D9hNV68ntX5rPouwfkL7krZq/Yq1ocirtpvW0XkvqLBteqk1Umpnqr008sEeD0qrQmsrVVTGs8Jrya8NYKUJtWyTUZr1s06RrLXbaVM27oRS5jrhDkAkaDY0PtHVFWpJ8zXVBPBzTmraoIY4j60kcwn8vlWtmkSJ0EifLn86hXzrxivpdBVFL5Hzes7m2OnEGKNKaGRwKzLkgAiAAYJBHtba89OlJ79yM4jrP4VaTz9PwoTdj6z1/Krr/Xp0iV2zxB0rK0a2FZS2Gj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23" descr="data:image/jpeg;base64,/9j/4AAQSkZJRgABAQAAAQABAAD/2wCEAAkGBxQSEhUUExQUFRQVFxUVGBgVGBQXGBcYFRUXGBcYFBccICggGholHBQZITEhJSkrLi4uFx8zODMsNygtLisBCgoKDg0OGhAQGjcmHiQsLDQ0LCwsLywvLCwsNCwsLC0uMiwsLC8sLCwsLCwsLCwsLCwsLCwsLCwsLCwsLCwsLP/AABEIAMQBAQMBIgACEQEDEQH/xAAcAAACAgMBAQAAAAAAAAAAAAAABQEEAgMGBwj/xABHEAACAQIEAgUJAwgJBAMAAAABAhEAAwQSITEFQQYTIlFhFjJScYGRodHSVJOzBxQjNEJzscEVJFNicnSS4fAzQ6LxY4Ky/8QAGwEBAAMBAQEBAAAAAAAAAAAAAAECAwQFBgf/xAAwEQACAgEEAAUCBAYDAAAAAAAAAQIRAwQSITEFMkFRgZHwImGhsRMUQnHB0QYV8f/aAAwDAQACEQMRAD8A9D6LdHMI2DwzNhcOzNYskk2rZJJtrJJjU028l8H9kw33Nv5UdEv1HC/uLH4a04oS27E/kxg/smG+5t/KjyYwf2TDfc2/lTiihFsT+TGD+yYb7m38qPJjB/ZMN9zb+VOKKC2J/JjB/ZMN9zb+VHkxg/smG+5t/KnFFBbE/kxg/smG+5t/KjyYwX2TDfc2/lTiigtifyYwf2TDfc2/lR5MYP7JhvubfypxWGfWB7fCgtiryYwX2TDfc2/lR5MYP7JhvubfypxWJagtinyYwf2TDfc2/lR5MYL7JhvubfypsGqJoN35iryYwX2TDfc2/lR5MYP7JhvubfypuKJoLYo8mMH9kw33Nv5UeTGC+yYb7m38qbzU0JtifyYwf2TDfc2/lR5MYP7JhvubfypxRQi2J/JjB/ZMN9zb+VHkxg/smG+5t/KnFFBbE/kxg/smG+5t/KjyYwf2TDfc2/lTiigtifyYwf2TDfc2/lR5MYP7JhvubfypxRQWxP5MYP7Jhvubfyo8mMH9kw33Nv5U4ooLYn8l8H9kw33Nv5ViejGD+yYb7m38qdVEUJtni39FWP7G1/oT5UVdoobWei9Ev1HC/uLH4a04pP0S/UcL+4sfhrTihg+2FFFFAFFYlgN6x65ZiRMTEjbv9VAbKKrWsfbaMtxDm2hlMx3a61ZFAFFFFAasVcyozb5VJ9wmow65VA+PeTua2ss1WWVWDrA08RyoQzY7xWOYmsUaRtr6qEuAkgDTvq9GVmxLkz4VIatS6f8AI0rMHxqKCZJY1khrAtGu/qrE0Jujeaww9zMoP/JBg/EVKzFFi3lUAchFVNUbKKKKAKKiaM1ATRUTUzQBRRRQBRRRQBUVNRQHkdFFFDY9F6JfqOF/cWPw1pxSbooYwOFJ0Aw9k+60tcx0h/KVZtZha7TAHztBvClRMsCZ0kfGhi+2djxfiqWLZZiJhiq5lUuVE5VnnXnt38qma6UtooGoGbMSxHd5tcj0h6Qu8Ni7jOCsJAhZjUBV0HL3UhwaXLxQ3XVQqZ1gt+k8GBAgd8UIs7DifTtr6TiVZLYDI3Vhwpl4BbcSMogb++qN7jioRdtBhacCyCc2oZCsqJ07OnL+FL8FxprdgL1cYe7mzF1hFvDmsecGOonu8arLiBbstcm01kXVmHbrWBjMEU6KJJiCOdOCB3gb4tMDbUq65X7JCGE2LKxIA9ckxvXQcH6b31mZYSoK3WBY7mVOkSDPsGlcj2L1u5iMMblq1IUI8M9xtBGZyRkk7T361QxWPN64SbYFyypEOsB5OwHpQDB8fGgPbMB0xV3W29m4rOyqpWGUhoAPIxPhyrps8b++vCMNi7nZm1dTcW0t5S0FZBIzQuoBBnvp90V6W9SVtXWusrSXzqAFyiGUTGu2kzpQmz12sXHfVfA3QwOswYk8wQGX/wAWFb2ahIuvXsv7RAJ5+PjUG8QJUaevfXalPGew+p31Gu3qFUBxY6AAmWjXQHSdO/nXXDC5q0c0pqL5Opu4nXUEToJ/lWT3gABr4cvjXLYnFXFYL2QSCcrHkCNQwEDfatY4tIXtBgRMKAZGszsQRFXWldFHnidZbvk6AesmBWdoE7mPV/KuGxHSVkYg2rqIo1YBoYnYDcz7OdOOE8ct3bigPJK5wGMSveD4eyonpMkY3RaOWD4OsRYFZVWwmMS4JRgwGh8D3Gtt+6FUsdgCT7K4mqdM6jJnikl7pVhg11OsHWWg2ZTI7S/sgnQnlpXKdNully0zWgCFKgM6+cHLGUHcAuXtc5PdXnn53Nxm1zEltQxYkjcxy8fGqTmont6Hwh5o78jpPo9QwH5R7JBF1HS4JGmqE8obcTpuOdUrf5RmOHvObY65WhEhoy9nMX9Uk6HWOVcDmVMxYRAmASWM+uDWK3XKjOVAHa1kETsNNz4VXcz1n4NpU+E/9f8Ap6Xwf8oiXHVbqBFysWuZjAYahQhEmfAzPKuj4f0pwt4qEuqWaYBkHSZ322rxBccJbtFl7wNjrM93xrK8+YqMvr7UeOh5VKm6M8vgmnnbg2v1/c+hQ1ZCvKOh/Sh7LBbzu1hQUEyxXWQx0kxqOekd1ei8J43ZxObqWzZCA2hG8xv6jV07R89q9Dl00mpLj39BlRUTU1JxhUVNRQHkdFFFDYa8X4nct8NwaWiyzh7Du6gnKAi5Qe7MQfdXl2Ixl03HfKqltTeugsCWJnKwEA67eNdp0vwrfmeCuC5cRfzWxISYYKgLSeRAOnrNcDcxYexk6x16tv0dl00dSYUREt6/lUGD7NIfqv8Aqm46I0oyaoGPOeZ1Oh0FZ28SVRLQIu9eIh2B6omAQSNhrNVQrECyty2VkuU7SgQZKzrpU4DFvPWobaR2NFJ7J2LMo32AnepQLtnGqjraa891LWwCh7evnNETAn2UYI4dXa5ClSwdRdSA5UExbMAKuvKdqi7h1a6FyPZZkds+isznUhiDBk/x5Vsw7m4wRVzBVydWzI5EjzlzHb1GgM/6We5JCOyZs1yzlOVBG2fYARPs0rKxh1xL20e5c6kMSGUBRbGsqrt2TrA79Njy1Y7rUtBCf0chWZGGdlEhgANxv7qwturWP7TD2nB6qIcr3seepmI1FQBlhrhuOWtXGYW7mzFNEUmJWRv/AMFbcRxGbii2qm9ndmS5K7rppzJ0itOJv9Z1TNbXMSiC3YLBxr2WZVjMQD5p+NdxwnCg3gbutwBSFYKWTKDDMQIDa6DcRU2DruEcQNnDs95ixEG4yqdNlVQvfA9g9dZ3eltrIwQOr5SVzoYnkTrqJpdexuXDC2jW8zFzcDasFJIBA75HPurkTffrCqs7m06o3ZJYhlBB32zad016Wk0cckd0zkz5pRdRHjXnuO5dib2UsFC5C0TIX3AaHnSz+kRlzur2i3ZKkEAGSI7swjUU0xXEIRevAR1OYgAZwuujDUwR3b0hkYiwWgshu9YsgFsuYlNDry9lelij7rg45jPD8WE3YWSGVXBMHKwXtjNyAJ27jUC9atXULXMi6tmuBmnQb5dF3FUuKcRtXhbvsjoCAmQyWaWMKyr+1qawt8XtAKGJRCerDtLyYgKQZkAyusnSrrG6un9/fsVfdG/F8Vdg1yw1tlGYs2YrB2GUb8tjVvDY5RbDZUL3UgXG0Un9lS37OunrilWCwDhmQ6W7kmAoASGBBVgYnU8taW2bzWroVcrWXLSjLCJAmY1WSQDt7K0eKMk4ohHZYPj96wqLbsoTebNGZTyGZmadTAAiumt8ZF+xc0CXAG7BMkZTpm23An1V58MebYt3H6tdMwC5SR2uzG2pB3AFMlVrd5zeuMQ4BUuVEmMoAVQNj6964NTpIyVpU+fk6cGeSdehx3EeIXr7tduJld2GeAQGKwokctF5VVvMZbKcozBSAxHv8N66vpHwp7lstbkjQsqwGGs5p5jTX1Ugs2syHzSCsDY6id+8V8/KH4j9M0GbHlwRcPT0Ki3CXidCchnnPPNt3VrxkK4t5CSuzzqQdYnlG3soxyCer1kAnWBOsxO1YtdAgkuAUPPNsT5xOoOvxrJv0Olvnsm4HUPm7SAiFkSP7xjfU1jAaf0gMACdtzsR3DescMyjs5boMBjGpIjcyO+s4VlMgSSCJE6DadNpqrIirXDMb5zSC20AFTodP96scNxj2mRrbdU4YbGAwVtpPne3vqobOUCTAUCGCwZnRQeYOtZWEGudW7JBWdcrQZgcp0NFd8lJLdw0eocG/KT1l1LN2yqTAa51igCf2gCNvbXoSPPsr5ysurOhLAEkKzMCYB0JPq399e69HnHVWQt3rf0Kg3Ne2UIXNB1GpOhrog7PmPFdHjwOLx+o7qKmoq5455HRRRQ2Oz4dwlcRw7Cg6OuHslG7ibSyD4HY15l0l6H3rLtdOZmB/RsDJtg7grsy6nUCTOwr1/ol+o4X9xZ/DWrvEMItxCCAdDFQYvs+YLt2218JfdbSJqCqTmM7EHXvqTfRUc2r7AEnOrKqlwdurjQEDlXqfF0S0xBtzHpKD/EUmu2sKItjD2hLZuxKCR+0Y9VLIo4s423ctMju/I25AzEDlm01J0JqMfjnw9lbYD2yWLpcgdoGdc51bQx7K7DiWFwpXNcRWGciM53GoMaDeqlrjKBspWyqIsp2M7j9kEZtqhtEpHO4ThN17sGb5ZdGIJVJ3LQd9acWujwttbV7lq2LZDK4Ba6YGzWpCwC25bTTSs+kvFLli6xVyyKCsSFVp2aBAmKT2cbeuW3S3hmcMZY20ZyQf8IOvq76jdZbaOuI9ILVh7jYZMrGA95u3caBHqQa8u+r3QTHdZcY82Da95g677+NcviOjOJJlLF0AgSGVhyG8xBrrfyfcEvWr6ZrLos6lhpseewFWTVDaxxjnQXzavEqwRmBEAwp7azz1afVSvAYtLN0dZcZWcDIG5SJyuRuf4V23SqyLd9LoAcPoRvDgfCVHwrmmS7irnVkJYVFPaBlmZteySB3QRXuaLVRlDZL2PPz4WnuRVum1fuu73rguyEVXACMFJACwJOp571fwsdcyMotW1EzEM7KYcHXzR36bitOGRbN1kvW7rXEt5kZNFOaRIY6BtOdLsLj3GoR2uELpclAxY6BCQQRG8d1d1buI9ffRz17kcNx4tZ1Nu5mYM9q4QrZORLCRA1mN9dqu4e7bbsrbRmvCT1pgJ3uoEydfNEa0sThb2nQlnuJJzWwyqAWM9n+7BjWt/FOBori4rG3h7Pa00K6glWI0yzuR31pJQfr3/gpXJauYe6bz2RcCrbVe1aEh1IEhs3mv4A+M61axNgX0uEoQohQW7Lhgo+MkayZqhi4BVghRbhDvAOXRR2usAhZgb7zS29hXvC4FzgqwfrSTlIYiFgedAnTfWqxjaTvojhsZ8FtovWNeFpFCrZaRqASdSTupzAAfGrPCsC9i2EvOb4znq3OpVYlZB57661Rz3FcWP8ArIcxh1HYOneOzuY5aV1fQ3gn6QEqQlsLoSzCVHZVSd9dSecVzazIsacm++l98nRgg5NIV9N8Q2EFrIxS4EDEiDqxJII7vlXPribOMC5Sti/uQZFm4efaAJtt7I1rp/yz4MOltgwDDQ98TI/nXk9onQZiAssDOkjl8K+ddNH1GgyOKuLpnQ8c4VewxXrEOp7I85csRKtsf96XonVjMVOQ7gHnMTqdK28M6S3rC5FYlW3S5DIfWp/lFMH4rYuoWuWsrjlZbL4aIZWudxVnu4tXJ+dfK/0ypeJ2csCynKeQG+sezvrU2KyDUZM0LI1UxzgnSm6cGtvDfnLaiAHUaTyBU6f7UeSzFYF6wwkFWYsIg8xFOWby1kK7r4EFnGR+iaerPmmNdRt8fhW5kykFROUgHXtNm058vE0+bogzhVbEWAwIYhSWO8wRppV610Gt3SA10nKZGQFD6pO4oos55a/FGL5v2OcwvDHvP1dsN5xIUxIaNWJHId9ey9C+FPYsrnJJygKDyEknkIknbuArPorwFMMhyiJ30GvrO59proYraMaPB8Q8QeoqMVUUTUVNRVjyzyOiiihsei9Ev1HC/uLH4a03NKOiX6jhf3Fj8NacUMX2zjem3C1jrBuZkezcd1eX4qyRmnNEcgOW1e78Swi3UKt7I3B8K8z4v0cu59SFRe0XHm5eZ03PhVHwSuTz7KbrBQtwg+aBqxbwHOsLnC0STir2U5tEthXuggeax8xPefVXT3mGYWcPKKdGcj9I3eXIPZX+6KrW+iqlmF24GTdQgynXfMTNcWfWQxOmzvwaOeRWkVMRxw3O1bw1ouQuQuvXuY00WMkxPKma8Pxl5U6zFXFLETbByKi/4VhQfCKZ8N4JYtOGtqVYKVEtOh1/lV5lHmkmd8w+deRqPE5SdYz0sOhjHz9i7CdG7Nu6HY5yo2uLOveOXwpz0cvW7N5roU66BV7K85JA07qxS+rCImt9t4IgdnnXAtbmjLffJtPTw2OLiPsbxJLygKTbcHuUg+Bka0kBV/PRDBHKNVMgxtOgitNyS21F9WdYAKnvkV0f9tn2bb59znjocSa9vzM+I2fzgOyuwkFYjQR5xXnrO+tJU4BaBRmZ7nVggHMVKtmBG0T6vGmIQ2wCzTBBgTvWvi2He+hFsm20hokZbmnMcjX0fhX/ACHJJrFkfyebrPCoR/Hj6E+M4ffN4OLl8y+jKq5ckaqQoEbb86ZYLDkreS5buvngw4ORgBBUjzdR7/ZSPDcSe3rnm5MdrVdNCCDzrenFrzsqouZ2aAdYJPIAbf8AuvqnnclTo8Z4EmX8DcxPVQUFshjCOykBC23PSP408scHOYm/dhWAIUgBp3MRqRoCAR3691CzaOHWc4e6zEO2kKB/ZL6zEncjSmfC8Bc6xM6XWR+0SdWAIJBJOwmscmobVrj9wsEbGPV2uUv5ozNoCRoJjX3mukwNkKuyie6eWnPeqv8AQ1vKFUZROYndvVTJUgRXlZJKR1JUcp06zi31lsIY0YPbtvp3jMDtXmdziasSr4fCONZmwifFMte53sMrgqwBB5fOuY4l0Bw11y4L2iYkW8uXTuUgxNZHThyxj5jyg2MM7ybDIsR+iuN8EfN/EVsw3Axo1m6H7XaW8vVvBOsmSp0J5613PEPycuCDYuqw5rd7MDlBUH+FKrvQvGWVYMEu5jA6ssx7+0CB2dKq0ehj1MOKl9Tl3wjWs9p0yE68+ZJEE93hTW3i8qxGiwRptTNUuW+xeQsq727my/4Oa+sH31i/BVZWewzEDVg5l1/kyeO9RRus79fqRhLheDoWYeI0HfXa9FMH+02sd/fXNcA4Y1xgFidNRMZeZk16PgsKttQq8qlI4dXmXXqWBU0CirnnBUVNRQHkdFFFDY9F6JfqOF/cWPw1puaUdEv1HC/uLH4a02aofRi+2aMRdjbUnYUp4tet27TA5XO7DQkmtt7GBEe823mr6pj4mvPgM4cZ+0TrXla7WPDSj2/0PV0OiWa3J0lXyWsRftM0oipOkqIn3VpS6ljztjsa04ewoJUEmOfrrRZXOxBGYDYsNB/vXz828km5uz6CGGEY7Y+VFvEYiV6y2fUDU28SxMMAI1k86nB3LbaOIgwPHuishhpc+O3eKy4XDQdK4tGX50NiQGrdcw7CDIPOta4MAksAY2Ok1rm4zHtDLy/3qtX5SnD8ptIzNq0ADlzqVui6CqtlKneq62AYLanw/hW3iehUop8aUrSFLckZNcVgA4MjnrWrEocoNtiSpBA3Oh5eyffRfxAdSBoYrbgsSphQvbHwq2OUsbU0umVnjbg1Ql6Q2VDLcUQLmpIAJBG+Ue741c4Lw/qbedMzXLpypPnBWOseJq5xfCNctLlEMt0cuREN/wDr4V0/B+GS6kk5VUQBpBERrX3Wl1X8XTxl7nyuox7MjRa4T0fCNLhXGVYzAZlO5/j8K6AUCpqzbfJiRFTRRUAKiKmigCoNTRQHO8S6NdZeN1bhWQJBBbUTEa6DwrfgOj6WzmJLNvI0HtHOndFRRp/FnW2+Chh7K2TAChWJIIEQTyb+Xuq8KwvWgwKnYiK0YG+WBVvPQ5W8fRPtGtSZluiiigCoqaigPI6KKKGx6J0S/UcL/l7P4a1a4zeKWXI0OWB62gD+NVeiX6jhf8vZ/DWsel5Iwl0jkFPudSarLyma83yU+P4gWcOiMoZSApB22rgrbscxUBRMR4HuruuKcYthUVkV5UN2ogSNCPGuNxeHQkuZ05A6V834hOLy1d/4PpvC1txu49+vv8GjE3epAKHMDy8TVgYqUUZYJ5jb21XwwUQGWM3pa0cRsK0KjkMDPhXn1FtJ/U9NqLaT+psZwjAXACAJBHfWjh3EOtZ80khiF3G2xqxhkmMxDMOZ2B8BU3LHWOATly66aZvX4UuPKf1I/Dyn9TBHYyuYgj2zUNafQFhE6xuRVlXTWBJrWl1bm0iNzVVL1SI3ey4MP6OAYuhgRqJNW8MrOuadhVfEYkL2VBM8/nVuzjVQqxWB8PbVZubRnPft6DDtMsxAIkRUdX/3F0buHOtj3VksAe1tAmtGDwTq07iZ7oBqsU2/zM7STk+Pvo6DCYTPa3EgTqYMnX+AFdHwZwbaxvGvsrisbdeRlNuANQ63CS3PVWGkRoRXR9FL+ddSMwGyzG/Kda+y0+F4sUUfK5sinNs6MVNQKmuowCiiigCiiigCiiigCiiigCl1xsmIT/5EYH1oQV+DNTGlHFD/AFnDDxuH2ZKAbCpqBU0AVFTUUB5HRRRQ2PROiX6jhf3Fn8Nav8Rwgu2ntnZ1K+8VR6JfqOF/cWPw1pwaPoyfbPMLjA2Ft3NL1hih8QJifZSZYbMWaANgK7LppwI5vzi0JJgXVHMAaOB3iIrjxYt5Tm1J2r53xDC45N3oz6bwnUQePY3z99EdeGEQWPhU22VjlUZXEE5tTVbBWnDSNByB/lW3HXLaKW/7kaxvXA0rpHsySvaguXglwFiJPIfKmN/EsCHCabVQXEWUhyQWI3PKt2BxZuHlk8efq8KpON810UnG+a6NOExrO5GQgHmazxAa0otopIafZVlirkjzY2jv8K3XlyQ2pjequaT6+Cjmty4+P2K2FP6OQpkSIPfVm1dcplyctBpWdrE5xKjQ+yptWbocFRI5nkPXVOZOq5MZyXLlx/cjDlwBmGs6Acqb4a1rr/zwrU8L6+Z+VZcMfPcHcNfdXqaLSqMlOfm9vY8nVZXkTrhfuV8fgbo2Un1SefOrnR5LtssxUiIInnvIp012Nq1nEk719K5vbR4uzmx9hcQHWR/6NbhSbCIfOQ68x6Q8fGmeHxAbaQRuDoapFlWqN5oqKmrlQooooAooooAooqJoAJpNhH67FM48yyvVqe9m1Y+yIqeK8QJPU2NbraE8kHMk8jV/h+DFpAi8tzzJ5k0BaFFFFAFRU1FAeR0UUUNj0Xol+o4X9xY/DWnBpP0S/UcL/l7P4a02moMn2Q1clx7osrnrLMKdysaE+HdXVsa0XDWc4KSpl4ScXaPM7+DuLIYZT3kE+rbQ1qTD5FzkZiBrC616NiLCMJOhpFfwoU7b90ivHz6CC8vB7On8RytU+f0OPw9jOGJQJrIzDU+MVtv2lZcrfDSujxDA6Ex64qhcshSP9q43pOfMd61sm72/qLDw/Ky9WG7OvMz66tfmd642vZUiDOh9lMEuwYBMR31i2JOaFii08P6pX8B6nLL0X93yauH8CRGJLMw3AJIA745mmt6+PNAgeFVEuk863JJ9laqSj5V/s58ilN7sjso3m/4aYcOESx51hbwH7bd+g/nFWIgV3aPC73yOHWZ0/wAETY1+tZu1rNRXpHAOeF4mnhWRXLcMuDNB57V0ttoouCkkYs7ryzjw0Pu51kmMU84PcdD8a2hqh7YO4B9dXMzMNNTVU4FOUj1Eig4U8nce40BZmoZoqmcE39q/wrZawYBBliRzJpYJxGNRPOYDw3PsFLrl69fEWwbSGQXYHN/9RpTK3g0UyFE9+5+Nb4oCnw3hy2VhdSdWY7se81dqBU1ICiiigCoqaigPI6KKKGx6L0S/UcL/AJez+GtNTSjomf6jhf8AL2fw1psagz9TB60PW5q0XKhkorXTVDE2M/m793yq9dFU7q1jOKkuTaEnHoRYxeREHx3qncMV0T3NIYBvXVe7g0ZZy6c4O3+LurhyaaX9LO7HqortHPgke7eowzyNZI74M0+XAjkvx/2qUyqDpABiSNPYTvWP8pkfZ0fzmNdFDA4ViZWYjnsKcYHBgf3m7+Xrqhf4gogA5vcoHtJAA8TFOuCX4VmYHL3kEA94UHXL/eMT3V04dLFO5cnHn1U2uOCrjg2aCZgCPVE1qC1fvguc3eAahMPXd0cZRNqsClNDYrS9mpIFj6U+4VxDOsNow0nkaUXrdXODATHPl6xFCH0PNRWXW1Xe4UJjUdx5erwqbWLRuceulFCwL1ZdZWoWhyPxrLqx31bkg2C5WQNawAPGtoqSCaKipqQFFFFAFFFFAFRU1FAeR0UUUNj0Lokf6lhf8vY/DWm5pL0Tb+pYX9xY/CWnU1BR9mLCtLrVmsSlQwmUXSqty3TVrdamsVVosmIrtqqty91a5gSrDTMADIP7LqdGHxFPruDqjc4cTIIBB3qEqdk9iG9ikZJDfptsstbT1yJpde4fdHaukLrAkk/6cx1/0mml3ovdW4GtsCs6q3dPLvq9jcBdZ5COzRAIWI9RLCq5OekWi69Tn8EbYuAhDdYRAIJEyJygwB7B7K7Gy7X+z+wZJImWE7DuHeQeUUuwvRm4WJaEDbknO58I80e2a6rDYZUAA5QJOp07zVYwbInNeho/NqyXD1bomt9pluZUaxVa9Zpoa1vbBpRKkIr9iq9gZGB8Zp/cw1Ur+EqrRN2UuPcSUWMyuAWcKQwZhtqDHaXkZFJ04g8ZitxVH7aBcRbMd5Uhh7aY47hC3YzDUbHn76Q3OjF62+ezce2TvlBj/wACDHsqbNEo1Q9w3GlIbLes6b6XFb15GWfbWNnHzuUA75Zidf2VrC3gcVcw/VvdZiXJJy6ldIHajn3004NwFbWrakbSZPyHsrSO1L8zCXY2w4OUSI8O71+NbxRRNVIJoqJompBNFRNE0BNFRNE0BNRNBNay1AeT0UUUNxhwHpPdTDWFC24WzaAkPOiAa9rwpiOl970LXuf6qKKEuKsnyxveha9z/VR5Y3/Qte5/qoooV2oPLG/6Fr3P9VHlhe9C17n+qiig2ojyvveha9z/AFVHlde9Cz7n+qiig2okdL73oWvc/wBVZeWN/wBC17n+qiig2oPLG/6Fr3P9VHljf9C17n+qiig2oPLG/wCha9z/AFUeWN/0LXuf6qKKDag8sb/oWvc/1UeWN/0LXuf6qKKDag8sb/oWvc/1VHlje9C17n+qiig2ojyvvehZ/wBL/VUjphe9C17n+qiioG1E+WN/0LXuf6qPLG/6Fr3P9VRRUjaifLG/6Fr3P9VHljf9C17n+qiig2oPLG/6Fr3P9VHljf8AQte5/qoooNqDyxv+ha9z/VR5Y3/Qte5/qoooNqDyxv8AoWvc/wBVHljf9C17n+qiig2ojywveha9z/VWPlbe9C17n+qiipJUUcH/AEy/op7m+dFFFQde1H/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28" descr="data:image/jpeg;base64,/9j/4AAQSkZJRgABAQAAAQABAAD/2wCEAAkGBxQQEA8PDw8QERQQDg8SFRQUEA8QFhQQFxEXGBgVFBQaHDQgGCAmHxUWIjUhJSkrLjIxFys2RDYsQygtLisBCgoKDg0OGhAQGjcmHyQsLTUrNy8sLDcvNDAsODcsLC4sLS4sMiw0LCwsLCw0LCwuLCwsNywrLCwsLCwsLC8sLP/AABEIAHUAsAMBIgACEQEDEQH/xAAaAAEBAAMBAQAAAAAAAAAAAAAAAQIFBgQD/8QAOBAAAgIBAwIDBwIEBAcAAAAAAQIAAxEEEiExQQUTUQYiMmFxgZGhwSMzQvAUYrHRBxYkUlNyov/EABkBAQEBAQEBAAAAAAAAAAAAAAABAgMEBf/EACQRAQACAQQBBAMBAAAAAAAAAAABAhEDEiExQTJRcaETUtEU/9oADAMBAAIRAxEAPwD0SxLPvvkpLEsCCWIkCJYgSJYgIiICIiQIiICIiFJJYgSSWDAkoiWVEliICIiRSDE9Xh+qFTZZFYHg5AJ+0lpmI4Ixnl5Ym61Phi2jzdMQc9VJxz+x+U0xGCQQQQcEEEEH5jtMaerF/lu+nNfhIiJ0cyIiAiWSRSJYgSJZQpPQE/YmBjIZm6EY3AjPTIxnvxMYic9LjBiebX6rylRiG2mxVZgAdqk8kg9vpPTMbqQ6sh6MMfQ9jFszHBWYieWbjBx1+Y5BHYg94E1nhviIWvy7zsap0rGc8qzbQM98MQPowm0xM0vuhq9NskSyTbCRKZ9aNK7/AAVs30Bx+ekkzEdkRM9Gl1LVNuQ/UdiPQie7xPXVXKrFLBYP+0LkD0JYgMP1mK+FbRm+1KhzxkMx+QE096XNhqrBplBB3BDa+M/+RsIM/JfuZ577bTur3Ht/Xeu6vE9PXetdYLW6zRVgEjL6qnP0Khic/Kee21VKhrKgWGVXzatzD1C7skfaclr6FTW1hxqLiPeusPk7VJYbXZlQZHDdSftidYaEJUlVYr8JOHI5zwevYfiNO+pbPMGpWlccSzDg/wBS9uhz2+UplzJO0Z8uPHgl4+ckS4Msg3+Uffcf3jf8h+BMZZMQZlmLm9SP0mJsJ6s35P8AvJEbY9l3T7pIZZJUWIEs0jmPa+jZ5dyjObaSR/nWxcA98EY/E6qlTaBZWrMr8jAyeexA7znPbYk0VICx36lMLhcEorOckYbouOv4xmfH2Z8W1V4srrrOyqusCsanVUKWLH3twyxOAMjIHGcczxXval52x29VaxekZdovhdmMuFrHq7Bf0l8mlfisez5Iu0fdjNRp9QwDHVIKGBJ2rrGvYr67VQt+RPIvtDoyTnUXVsez5rPHHRlBnP8A02nv6b/BWOvt0Q1yr/J09a/Nt1pnyv19r/FY2PQe6PwJqH8QowD/AIxgGDcghugyTwfSbLTaBbAfL1rNgAZwSQfpuiuvXPp+ydG37NDrvHAmobTKp3+UH3545BPH4n30GtdnD7tzM2SSqMSSBnqPQT2+0Xs9ZcUcamvCI494MCXZlP4wvr3nzTU6TTFa3dFbI322ZQBCp+Bj7uScL8s54yJm9988t0rtjh4/CKVvrW+7QVaprR5hdkscsSzEHbkrxuOMLgAzpPF31ITR/wCB0un8o2BNQlihWSrg/wAPJAUEBh0JBInn13tVp9H5dLHYoq91UrsYKi8f0jgemfSTU+3OlSmu5r9qXiwVuq2M2V4LBCnG0kdR1nPLbZajws7dg27kbKk8MyEd8Dnt+PnNHrrTTYK7KtRz0ddNdZW30dQZzY0emq1TeQ1mq122q+m/WWE1uX5Xy1rI3N6bmwTxjtNb4j7S6m2zUV6m7VEFAgr+AIxHvEBAACCOPoQes7U1rw5W0ay7oj+8EROR8A8bKgGwAVuiZ2jpZypZRnvhQQO7A8czra3DAMpBDAEEdxPbW0WjMPJak1nCxLErKRLJASSyQKJYlmkavxrStY+iZR7tWpZnOcYVqiuf1mXhXm4sW5rioNaopazYQAdxGPiBJA59JsoxOU6cTbdLpF5iuIYpheFwv0G2Y21q+Q6o4PZgrf6z6yEf3xNsNJq/ZPSWdKTUfWp3r5/9c4/Sa3S+B3V2WVUaxlCKpG8E5HA5x9vxOs2D0H+kxFI3bxkMRtJyenpON9GszGIda6sxDnGfxBRixRaoycoysQR6jOf0muOq3lTyoUWJkMcgsQ2CCMc4PXuD6TtufX9B+05zxTwZ9RYxqrSrYdpdjxc23qqDPqPeJ7/XHLU0cenl1prZ9Tm/H6LrSln8zZvT3QosNZw25wMBudw4E1p0tjaJFZLFbS32j4D/ACbVBzjvh1/+pt9SLqDiytvdbbkZYA4B+IcdMTzt4i21x5jgsDgjGVyD0PpPNNYdtyU/9TpaHyofTOdMxcOvuEeZT74+HH8Vc8/CPWdj4GW8QQV26LUbl4W5Am1scYZ3K7vk2c/WcR4T4zqKbUNjm2scFSwYEccgHvwJjZ7Xa5LONZY43HbuFbBhnoVx+kxnhvLv7v8Ah2a/MfVXLWhGWrry2R03eZwAeecCbMaaula66Xd1YOQXILcYz0A9czlP+a9dctSV1eUbj5amxWANmMkLkffvN14d4ayW232uzO5Yhd7OlYY+8FJ5OSoO4nvPRob9/HXlx1prtnPfhsolie94kiXEYgSSWSBlLiMSyiYjEssgkS4jEDGJliMQIvUfWeTw3PlDPXdYN2fjw7Df0HXr0nrYHtj7jP7z4aeuxd2+xLeeP4ZqI5ORkE56jt2mZzlqOn1dyBkAHGDgkgHnoSOk01/gtFYrzpzcQz5cjO53xl7RnkZIPYDB6CbU+Z73u0tkHA32rz2ydpzifLN7BlK1IWBG9bbG254J27QSefUf74vz4arx5aer2Z2DGNFZgn3rdE245JPJS0Dv02z0XeGWitkpr0CE7SrKltW11YFT0OeQOMzcU1bFCgs2O7HcT8yf2GJniX8VcdG+3u0vi+n1OpqepqNKCxUq66q7+GwOQ6g1A5HHSe7wzSGmsK91lzdWexiSW+Q/pHynsxGJYrGcs7uMMQJlGIxNIkS4kIgSSUyQM5ZYlDEYlxLiBjiWWWBjiMTKJBhiMTOIGGIxMsRAxxGJlBgY4jEyESKkmJlJAkmJlJAxIkxMpIGcskTSLLEQEREgREQEREBEkSKREQEREBJEQEkRIIZIiB//2Q==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34" descr="data:image/jpeg;base64,/9j/4AAQSkZJRgABAQAAAQABAAD/2wCEAAkGBxQTEhQUEhQWFhQUFBUUFxUYFxkYGRQVFBUWFhUUFhUYHiggGBolHBQUITEhJSkrLi4vFx8zODMsNygtLisBCgoKDg0NFxAQGiwcFxwsLCwsLCwsLCwsLCwsLCwsLCwrLCwsLCwsLCwsLCwsLCwsKywsLDc3LCwrLCwsKys4K//AABEIAJ8BPgMBIgACEQEDEQH/xAAcAAABBQEBAQAAAAAAAAAAAAAAAwQFBgcCAQj/xABJEAACAQIDBQUEBQgIBQUBAAABAgMAEQQSIQUGMUFREyJhcYEykaGxB0JSwdEUI2JygpLh8BUzQ1OissLSJERjg/ElNHOTwxb/xAAWAQEBAQAAAAAAAAAAAAAAAAAAAQL/xAAaEQEBAQEAAwAAAAAAAAAAAAAAEQESAiEx/9oADAMBAAIRAxEAPwDcaKKKAooooCiiigKKKKAriZyBca24+XO3zruig8Br2kY+6cvI6r96+nLw8qWoCiiigKKKKAooooCiiigKKKKAooooCiiigKKKKAooooCiiigKKKKAooooCiiigKKKKAooooCiiigKKKKAoorlnA4kCg6oppNtGNeLAetvnTGbeOEcCD6/heglcRGWUgGzcVPGzcjbp916TwWJ7Rb2swJVl5q66Mp+48wQeBqEk3qX6ov6H77VXptuok7z9qyO4UMudVjOXQExlrFrWGbjYAcNKsStEorPJd+xyniH7Uf++m7b6E8MTH+9H/vpyVpdFZmu88jcJ1PllPyelRt2b7d/2T9xNXkrR6KzZt4ZRzv5X++hd6JhyI87inKdNJorNf8A+zkHMe80qm+8nn6GnOnTRaKo8G+rc1HyqQg3wU+0vuNTnVuLRRULBvPAxsSV81NveKkcPj4pDZJEY2vYMCbdbcaRTmiiioCiiigKKKKAooooCiiigKKKKAooooCiiigKKKKAooooCiimu0MaIludSeA6/wAKBttzafYqALFzwHQdTVD2vtor3ppioPBQSL+CqurfGpLHu8jFmuSfCqJjH/PSM3tZ2S54hVYqqjoLC/ret5jO6dy7ZY/1UP7Upy/4Fu3vtSeTFScZGUdI0CD0Zrn40/2eQqg8zrfw5U6/KK0iCn2IcpaQs1vtyMx+dV/asChgqKBfKNOrG33irhtfFWjt1YD7/uqn4przL/8AJH8GU/dQTv5FF/dx/uL+Fc/kMX93H+4v4UdtXvbVWXB2dEf7Nfdb5Uph921bvICn6Qdl4dOPyrwS1M7Ixd1y81PwP8b++hiKk2bi4tY5TIB9WTvj94d4VxHtdDZMQhiY8GveMnwcez5H1NWczAC54DX3VWsRL2hJcA5uIOo8rVFpafCFdRqOI56dfEeVSUWHiIBA0I43NVRsQ2FK9ld42NjCbkA9YzxU+/1qWwWMWUF4G1+uh4g9HX/UP4UEtJCigklgBry+8U0/LF5ZvW33V4uJDgqwsbaqenUHmPH5VyMNH0/xH8aUhWPGHlrSxlJALLpxFxwPUHkfGuIWVfZFv560sMTSkPsDvFiordnL2ij+znuwPlMPzim9tWz+VWXZm/MDkJiAcM5Nh2hHZOTbRJx3dSbANlY/ZqlkqfDyrmRdCDZlOhB1BB5EHiKm5ml3Gvg17WRbKx0+Ft+SSWQf8vJdoT4J9aH9nuj7Jq77B30hnZYpAcPiDwikItIf+jIO7L5DvdQKxvjuN5uas1FFFRRRRRQFFFFAUUUUBRRRQFFFFAUUUUBRRTTaGO7NdFLNyVeP/ihmV5tLaCwrc8T7I6/wqrT43OSWNyf5sKZ43FtO5exHFcp4rlJDA+OYGkBE3Q1vMTfqREj/AGg36yj4FMp996pO+OAZJO2Ve61u0A1yMNAxP2WAAB6rbjVoGYUNKef4ceOoqoztdqOBYEWGnAV2u1n8PdVyxGysO/tRJc9Bl+MeU/GmE26kB9ksvk+nuZWJ99Eiq4rHs/Hh0FMJG7yn9JfnVqn3Nbikun6S2t6qxJ91RuJ3VxIAICtqpsGy8CL+2F1oGhmo7alZdkzjjE5t9kZreq3pnICpswIPQ6H3GqycCelIsaym6mxplegmgmn22SpBAuRa4PXwpmMRTSFcxsWCjqeAppicZY2jXMBzLrr5BTp7zSrKe42a5j8HHxIpOZSGEkbZJB9Yc/BhzB8aZgyMQezbQg2AzDQ34i5Hx8qfF7cQV8GFiP5uPfQ+JXAY9cR3GGSca5RoGt9aM8j4fMXpwMQVOWTnoG4A+B6N8Dy6VWMXHz5rqpGhBGoINTuytoib8zNbtOAY8JfAjgG+dFSPaUdpSM2z5FFo3HgHBNvDML39R61CS7PxWbSCRz9pCr+vda49QKCxCekv6UTUXJ5aCmQjxTIQMHPmy2uezUX52zPSMO7+NP8AyzjzkhH/AOlQTOExyle8bEc+o5UtIUkUo4DqeRGmnA+B8eNRKbuY3lCo/Wmj/wBBalE2FtIHSPD26mUn4aVakWnY28OJwlhdsVhx/Zu35+Mf9OU/1o/RfX9Kr/sPbsGLTNA4a2jIe66EcVdDqprI8DsLaY9qTDetz/lFO5tyJZ2V5pY4pk9nEYcuJAOnBfH6xtWdxrK2OiqhsAT4cZZMVLiRwHarHdf2lUMT5k1NYPb0UgJUg2ZkOUhrMpsym3MHlWYtStFIwYpH9lgSOI5jzHEUtUUUUUUBRRRQFFFFAUUUUBWdbfDPMWxDSrHJJHFEqPlF2OW7BWDGzNY6EAKTzNaFNIFUk8qqKYGMM7pGilmZiwAzMWJuWbib+dGvHylMsHgVRcqswAvxN+JudTe+pruZZB7Lg+YH3U7YKDYkDwJArowCtMIdsfMvtIh9CPvrn+mB9eAjya/wIFSkkVNniHMUDYbQw7cQ6+a3/wAt6UTsW9mVfU2+dq5fCKeVIts8cqB7+SG2YEFRzvp/N6aSbRiSwaRRfgb9397gPU1xFs8qbqSDfiCQR5EaikMfg53I7yOLWIljVz6PbN8atEt2QYA6EcRz9Qa5fC3Hh0ube6muzRJCLWQrpZQGAHldif54VIrtAfWjI8iD87UqRFT7Fib2okP7C/MC/wAaYTbrQHghX9Vm+8kD3VaVxcR5kfrAj48KWSFW9kg+Rv8AKlIocu6C8Y5JEb6p0YqeRGi1W8Vu/tJSxvDMOrBCW/YZbD5VrzYSm8mEoMOx2CxUYzS4WJQOaxQD39kAfWmOAxLs2VQWYm1gtz4DStp2nsbtB0pns3YrROG008NffSCEwu48rxAuxRyvCw0vytrf3jyFR+L3JxAAZWvYCxKkHQaWEZc39K0x8R3Gvxyn5V4U6NQVrCYeUwxmZSJMgz+fjbn1prKljpxFW3I/2gfMVw+GDe2E9D+NXNTcVuHasq/Wv4MMw951Hoafw7eH14yPFG/0tx/epzPsND7LAetQ20diOtiC5UXv2Z72vO1iGt0sePA1fR7Tce0o29mQX6P3D7z3fjXbzlfaUgHgeR8jwNVxNnjIGE+YcLsgbXrnjK2H7B5U9wOypgpaHFQX/u7umb1Yd/lplqbof4aRFvlJ7zM5uzN3m1NsxNh4DSnsOM8aiMSJotcVhmUf3sdrH9I5LqB5ha8hnRheOQEHkdD+B9DQWFMd4j10pXtxzFV0yda8XFOnsnT7J1Hu/CgsbKrWvy4HmviCNR6U5w2Nnj9lhMn2XNmH6so4+TX8xVcg2op0PcbxPdPk31fX30+ixmv2W5g8/AjnSKuOB2ikvs3DDijaMvmOfmLindVODEq/KzpxF9VvwKnp41N4HH3srnXgG4XPQ+NY3FqRoooqKKKKKAooooIjbuIAFibKBmY9ANdaou3t4kjUvK/ZxcluQW8DbUk690fGpne7FfnGUmwvc+SgWv4X19KwLeDabYzEFtcgOSNR0vpYfabQn0HSqLg/0kQAkJhyR1IUX8bXPxqb3f30w0zBULYeQnRSAFY9LXKN8+lUjYO6ZnlEPbRRyEaR952uASQSoyg2H2jTDamwjHns8cojcxuY2zZGDFbOpAZLlSLkZSdAxqjeIcZfRgA1r6cGH2l/Dl8aTnes5+j/AHlaT/hZ2u4F4ZCdTlGqEniQL+YvfhreXl0/nQ86IV7WvRLUe01AxHjQSSzcfP7hSizVFCbX+f55UqstBJiWuww6VHLNXazUD/IprhsIvEaHr/GmwmpQTUC/aSJwbMOja/HjTjD4xX04MPqn5g86Z9vTfEdRoRqD0oJdqSsKa4fG5hr7Q4/iPCumloFcQgKN+q3yNeGGkGn09VB8iwBpZ8WqrmY6fE9ABzNB4YKQmiphtLbKopeaQQx9A1mPTM/G/gvxqqYj6RMAhssLyfpBF+cjAmrSLg8RpFsw4XqA2bv3s6UgHPhyebDIPVkJUDzNWlJAFDXEsR1DrYsB1sujDy186tSITFI1yyWDN7QPsv8ArdD+kNeF7gWrqHDBlizpliNnRuBDWY5XfXS5Hw5VNTYEMMyEFeII1B8jUScO8QIjd0Xml86W+z2cgZQPBQKqHE2OniEZjlULnHdFiHBLZyuYkd1QTqATYjmDSGKkins7qIpWOksSsVbiO/Fpn15gg358jD4wksWZFzWsGW6W420OcaZjyA14VJQbwKsWTs3uqkA2jIY8wWJzC+uoF6kWmsRksTGVnVb3aE5yoHNorCQeikeNewYwMLjUHmNRUds2RFJLKoa5N1EoIuxbusoOgLEDQ6VIttoQs0wKuWU9oAO83ZgsHZW4vYFdLk92/Cqjsm9OcLm0U3Kj2TzTy6r4e7xjYfpIRvZw8jDr2S295YCvV+klMwHZqgPElsN3fEr216lWLXEHLxta7g5WYcGRiQbjlYZT5jlUnMmVSXOUfE+CjiT5Vn2L+kqMaCc8wAqDXpYoSfhUId5cRJ32E5tZrpGIY9NbNi8UTYdT2YrNWPoHZzsY0z+3lGbztx068ac1mn0W73PPLJBM4LEZ0AkEuW1+4JB7QsP8B5EVpdZ1RRRRQFFFFBj/ANLGOMYxXI5Qg/bsPk1ZzsHAOmGmxSpmMVowbXEZcFpJT+qtlB4Dtb8hWlfTTsSd87RRSSLIiElEZ7NGwuGCg20C6+fSqVsDbmIwuGzQgEWkdgxGUnMVuy2zNogFgw51R7uo6rtDBzroks1rDgrSKytEfVrjqCOhqDlZkaYowVzK8j3BOYdoyhCOanM1xzBtVi2HiYcaxEcDYdpCRIYzeEFRmz5bdxrEkWFtNSam9oQ4WGcmTDNPJcsneVEkVgGLPc6kMzjKA2gvbUVRnW1IWw8qSJ3TZJo9b2ueBPMBlZfHKeta1gscs0SSLwkRXHhcDQ+PL0qg797bGMWGXsRCUaaDKDcZY+yZfqrb+tYWtpUhuLj74ULf+rd19Cc4/wA591BbXQ0kYDXEe1QvFb+v8KdR7wQ/WRh5WP3iiGbxNXl2HWpP+mMKw4kean7q7GKwrcJV9bj5igivylxzrsbQYdKk/wAmib2ZIz5Mv41xJse/DXyoGa7U6r8aWTaq87ikpdkMOVNJMC45Ggll2gh+t77iu/ygHgQfWq+0TDlSecjlVE+0uU3pVMVeq8JqUTE0gnnm4eY+Gv3VG7Z2ukUbzSHuxjujqeGniTYD/wA0i2Lvb1PqNP8AV8Kov0iY8s0UAOgHaN5klV9wDe+oIDae1JcXIZJDpfuqPZQfZUfM86c4Pd+d07RIiI/7xyqKfENIQG9L092AsMGSXEIJBeyRHRWKkXaTQ90XsBzN76KQbJ9JGHSR8Hj4DnglVY+REbxsTl04E94EdYzQUmbZMgDGwYL7RR0kyjqwQnKPE2pxu7vHPgnvGxMZPeiJ7pB4lb6K3jz53pfYWz5ZsXGITlcyizA6pe5LW8AGPpU59Iew8MJpThHXtYgGxEKj2QxA7RbaCxZcyjhmB01oNA2LtiNo1nhN4JPbX+7bgWty19oevnYWjRxyrCtxNtGCfsmP5qc5SOQkOit6+z7ulatsbHZTkJ0HDy5UEpNsKNvCo+bdUcn94qYaU8qbyTuPGrdSYhJd13HAqfX8aRGwZQfZ++ps4w864bHHkavWkZptvcaRA7LGrJmsh1/N57WU26Hu87grzGsFh93ZO0jR+zTtJEj9hSbuwUaEG2praIcWHVonykMuTUaMLEZWHMEEisqnxgjxg7QuDhcRE0gYEv2Ubo5fq+VBxF8wsetZVPYXcmIMytjJrxhyyxBYh+ayXW62ufzi++l8Hu5gyXPYs8ipnBmcya3bQjW3sHn910ZN8cIskkkUOKm7USXyxBUPaFe9dje4EaC9uVRMm/rJmEWHiiLLlJnnMhtcmxhjswJueA6eFFXLdjFquPwsUcMaXDSsypZghzxFCeOUsIWsea1rtY59GYklxK4jEBA7/m1CKVURoHkWwOt8zA669/XhWx1NBRRRUBRSU7kDQVCY7HuKCeaQDia+ddt4UwS46HKrmHENIqMCQcPOQUZQCMwUtECCCLy+daXjdqP1qlbztMs0eNw5/Pw6EWv2ket1I+txYW4kMbagVcEfPiTs2KGKR+zxWMKGdwotgsIWtlRAbZz3iSPsEX0U0vvnst3hwskZY9lmwj2FyHhBCOAObIFHmAOdRG3toxY91kzpGWcNIkrWygqiMqOe66gJpwPgNTUy+9UcEWKEhixJnfPHEpLRp3iwaV8oBI07qFjccV41RTt4ZWEcKSX7QIZHB9pWltlDC2h7NISb8M1uVcbsbXWHtBITZ8pFhfUZgeA53HuqJx+MaV2d2LMxLMx5km5Omg8hSSoTUF5i3sReCxuP01f4EWp3HvfCfaw0R/VlZfneqJHhzS64WlF+j3iwTe1hZR+pIrfO1KvtDZr8WxMR6lA3vAJv86z4YKlBARwJ95pUXhcPhG9jaCeUkMie9ibUtFslj/VYvCt+rPY+61UE5up+fzrku3gfT8KtI0kbP2gvsZ2HVJVI+LV42Lx6cVlP/bz/ABANZukpHAAHqLj76exbcxC+zNMPKV7e6lIuz7fnX+sjH7UZX8K4G8KtxjQ+RI/GqzFvhjF4Yh/VUb/MKcDfjEH+sEMn68I/0EVbie0420Iz9Qj1v91JHEDleotN8UPt4PDH9VWT460vFvNhCe9greK4px/htaqH6T6+g+JP4CqRvK+bGtfkqD/CP9xq6w4mCQkojovGxcNbgPaynp0qlb0gDGEjg0an3C3QfZqaYkNsYaPuRlwjrFERmByHtI1kK5h7JzOxNwbk8akd2FkWOXCTqWw8+qlSGySqCwkjsb8EudPqg6a3sEmzNnS4XDYnFvJdsMhMSHnEixyHuLmAvHa7MBcVGbM3hwOdYcHs0ZQwbtJpyHuA3fIOYWAubFiOotUUvhj+QQyTLGyYmQdnFIytbI+vaga3sq34DUW4G9V2OdUBxCRyOkRCSPIyrmXEBlYNGASwYF9SxJLXJvV12lvBE7YdcUs8WaNy6hAWizrbL2brmJACHMFuRwHe0ZPujL+TPHhXjxeFnZGVkYI4CHRSxJBUacDfjoKDNtowGOR0ubo7Lm53UkBvhetN2btHtIopebIpPg1u8PQg1nG8LD8pntqO2kAPUB2APrarBurjv+HyfYdh77P/AKjVw1pWC2wNLmnZ21BwM0QPQyKD7iazs461Kttdmtck20uGdTbkCUYEjU6HrViVatu72JCpZI+3VbF2VwEXMQAMwDXbUGwGg1rvYOOix0ZkiupBsyHip5a8wbGx8KqTflMqSRw3YSZTZhmKEWByO4JA0v7V9T1FncU0+Aw9lRXmawOUKvsrYFwtjYDrqSbeNSFWvEYIoLswC9SQB7zVV3kwUOLKmOeNcXEPzciuDmAN8j5bm1+fL31TcZhMZiHLzBnc82INvBQPZHgBanGA3IxTEMAVtrfhbxuSKRafR7syN/X4WAtckucWwUk8+zR9PIaeVPsPsyKHvSS4aFRxEEXeI6GWa5A8qaT7Fji/93tBE6qrlm8ssdjVx2F9HCsFkXDswYBg+IcR3BFwci5pPRspqCN3K23LPtGCPDIRhkbvOQbsAGLMzHqToOJNvIbpVY2RuisRUs4GUhgkSBFuOGYksx8wRerPU1RRRRUBXDxA8QDXdFAwxGxoX4oPSonF7mwuDYsPWrLRQZPtX6GIpGLRzMhJvwB1qEn+hObliM3mK3OigwaL6GZ1OrKfWn0X0VTD6qn1FbXRQYwfo3lH9mfQj8a8O4jjjE3uraKKDEJN0COKsPQ03bdYVu9cNCp4qD6Cgwc7rCkm3Urdn2dEeMafuim77CgP9mB5Eigwxt1KSfdU1uD7swHgGHk3403k3Tj5Ow9xoMPfdhulIvu2/Stuk3R6SD1X+NNpN05ORQ+8fdQYk+wXH1abybHYfVra5d15h9QHyIpnNu7IOMLe6/yoMZbZhBuAQeo0pDEYJibsSSBa51IHS55amten2F1jI/ZNMJtgIeVBn+zMQ0kDYQ2zKS8SnTMCczRjxuC4B4kt01TwGHEckOHsDLiZYo5eYjieRQYb9WBu3QWHWrFvDulde0iOWRNRxF7agXHA9D/Ih9k7zpHPHJi8KsssLAiRWMMl14doFGSUjSxIB01JrSJH6S5v/UZWIOmTKehAQkjx0UetcbF2tLhRLikbJCUIRL6S4mVTZMp+wSZS3IBR9cUlvNvThMTIZBh5CSwbLJIoVSEVDbIMxByglSdeoqr7S2m8xBa1lGVVUZUjX7KLyGg8TYXNAzZrnr99OMBtPscwte9j5GmUkoGg1PT7zRhsIzampRLf0/fgp99A24/Jfj/CuIdneFOEwB6UukOsPvjjEFo2sOllPzWk5N88b1X/AOqP/bS0OzT0p7FsZj9Wl0iHO9uOPAqP+1GP9NNMXi8didJZnYdCxC/ujSrpht3GPKpjB7uW40qxAbj7rRRussgLyKQy3FlQjgQvMjqfdWrw7cmH9oT52NQ+D2dl4CpODZzHlUEnht5ZPrAH0qYwu2Q3FaiMLsU1MYbZdqCRimDcKUpOKEClKAooooCiiigKKKKAooooCiiigKKKKAooooCiiigKKKKAooooCknw6HiqnzApWigYy7HgbjGvut8qru2fo3wOI1aOx6irhRQZVP8AQjhT7Msg9b0zf6Do+UxPgb1sNFBj6fQ4qcMp9fxFKj6Myv1L+RFa3RQZQNxCOMbe6lU3RA/sz7q1KigzaPdu3CM+6nkW77fZtV9ooKfDu63OpCDd4DjVgooI6HZKCnaYZRwFLUUHgFe0UUBRRRQf/9k=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2" descr="data:image/jpeg;base64,/9j/4AAQSkZJRgABAQAAAQABAAD/2wCEAAkGBhISDxQUExQVEhQVFxQYFhgYGBQVFxcWFxYWFhQWFBgXHCYeFxojHBQUHy8gIycpLSwuFx4xNTAqNSYrLCkBCQoKDgwOGg8PGiwfHCQsKSwsKSwpLCwtLCwpKSkpKSkpLCkpKSksKSkpKSwpLCwpLCksKSksLCwpLCwpKSwsKf/AABEIAIMAwwMBIgACEQEDEQH/xAAbAAEAAgMBAQAAAAAAAAAAAAAABAYBAwUCB//EADkQAAIBAgUBBgQEBAYDAAAAAAECAAMRBAUSITFBBhMiUWGBMnGRoRRSYrFCQ8HwBxUzcoLRI5Ky/8QAGAEBAQEBAQAAAAAAAAAAAAAAAAIDAQT/xAAkEQEBAAICAgEDBQAAAAAAAAAAAQIREiEDMUEyUXETIiNhgf/aAAwDAQACEQMRAD8A+o0amwkpGkGlJVNpvt4NJKz0DNStNoEbXHoGZmNM9WnG0IiYh1mItEBERAREQEREBEQTARI645CbKwY2JFjcEA2NiNuZx6PaXXVamUek4NvEAQfIhxtvzO6TcpHfZgOZBq5sobSFZvkNvvI+PwoI71iwZAfgPI6gjhvO0g/50jU2sVZTsbXGm9/e/P0M7pPJ1a2dUltqbc+Vz+094bNEdrA83t625lQq4k92NDrVvYNcWdSb7kDbT5ESf2QyvdqhJNjYeptuflIt70rHetrQa4/u8TbE672ipgFHJJm5aKjpNkxBqAETMxDpMxEBERAXiIgJiZiBiZmjF42nSXVUZUXzY2E4mO7aYdbBHRmaxBYuqW89QUn7Q5tYZFxeaUaXx1ET5sBv5SrYztBiWNxTSpR3u9Kq+23D6blfpNWBp+NV76oC+lzSrFal0Kknuy2z9NrXndIuf2djG9qbAlUfSP5mkVKfuab3E5eaZi7USajLSZHTu6qO7IHP8NRNmA2Fwbnfic45zTFEtSNPDv3gBOrwsACNgA2m+3hItPFOkWqVGpolUVbFtFZtQt1VCvTfgGPwm37sU84ripdSlBiWFWkHQgv/AA1qAJ2v5X3nfxWcO630kELc0WHd6lJsrU6ptpa5HUjecegQBT1VG8Qe1OuEclt1VVew8QYcHSd+ZyKmdGqgSkhWmp7qvRJNtO51oTvt9RsDcTlykMcbU/EdoK97oTTW5GuqO77uqlg1DE7FH1KdmNuRvJWIxlCuGC0xTancah4B8Y1UyoJDNd1OxIOsEHe0rNShWpgeJ3RUZaovvUotTdgSL2YgLt148p1+yvZt67U2Y2p07arCwchUCn52UA/7Zy5bnS5jqulkuSmtUAF1opfUfzm+y39N/rL1QoKihVACjgCKNEKoVQABwBNk5jNLLxExKGYiICIiAiIgIgmQMxz3D0BerVRPQnf6DeHLZE+YvK1jO2lIlFpMh1b6mutgeNII3lYzarmSVTV1NXob/wCkynSCDa6pxb5R8bTy/dx0uub9p6OGA1lmvwFF/vxOLmPbVGcUld6BYAhwtNxuL23O3MpGS9r641qXLBeA/ivva1mBnXrJhqtULWUYTEKyhStwjHY2ZR8HTcTvzEXLq7ScccU5VqGK78r8Sg6XIB3PdnZva891sQpp68RTSqveMoKhUrLaxuCuxNzwZGfCiyDWlJ0NTvKiuCyan/TvfgC3mZsH4qpUDipQq0xexDIjtcW1sWA8ZsD7R6nSd23/ABjGZrSSpSSjW0N4mLhSHAJvoqKdidrWMjNnVGrXd+9dG02AFBSFsPiXxkjz4kQV8dSr2rd4Fa/xKtRdgTtsQR8pufHUQlOpiKKAVELd7RGh13KHUg2bz6GP7rs39M9xMwlLElSRVTEp4TYKjEKT/FTZdQ26iSBjcOtdqNlSqQ6IRfumuQRsTek23Ta843aiq9JMNUoPcaUWnVp+EsVPX133Bm1sGMRV79iA6LaooGxY/wAweV+Pn85llnptjhPdR2apirU699SVPA55ZVPiRvM7Gx52Ik1yqOjbXdqiv6kJ8R8zYg39J7r4mxw7DdjUAPzV15/4sv3mzs7kxxThrHug1Rr+YaygD/ip/wDaY95Vp6Sey2TNiCjOD3aql79SFbb5DWR7T6DQw6ooVQABwBGHoBFCqLACwmyejGaQRESgiIgIiYgZicrMu0+HoHS9QavyjxN7gce8r+Zf4m06dTQtIufPUAPsDO6uts/1MeXHfa5Vq6opZiFUckkAD5kyvZn26oUqesBqq8AqLA+5lYzvNKOOIDvXpBbWUaSl+pKEAsR855fs73mGNKjWFdgbqpPdkDrdW5PvO4cb7rLz5eXHXCflMzLtya1FQoqYcPfxKULEXtYXtb2kHGZElfDqgxA7wXKiogpkk/me5BPqTK9muQ4+lTUVKTaE4I8QG99ys6uDdqqMdvBSDHcG5JA2t+x32nMblJXfJMM7N+3FzjLMbR0d7SYLTtZlF1sDf4ht1nWXEVEVq1N9BR0WwYBjddR3XYj/ALEn5f2yqUbd4EGH+HQbkleugD+u046jDMh01KyUTUZlGin1ttcv0sOgiyY9V3HK53ePbdmGeUay6q9P8PWuCGQf6qagStVR8rhpIXFUDWY1C5722klASoN7EN3nMnY7JMJiaa6sQyOBYFkW3yIScTNOxWMVQaZXEU1GxpkMQOfh5HynbdX9qccOWF/UjoJ2apqWFHEhSw3WqhQEHjxbjpzOe2WYjDCoKq2BUlTq8LG/KEbMfSS8qRKrKr3QrSbVbVswBA1Dob2nOwGaVKFXuQRVosLvSfxLc86fynnxCRbMb20xl8mHXSZmWb1MEVCP3iMlPXSqXZCWF3Fj8JF+RPPaRKeIwdNsMCp1KjU+dAa5Bv1HrN/aXLBi+5ene24qfpCC4B8jz89jIOX4kUMSh30EhXA6oTY/Tn2mVz103k+flOyOmBUp0XAZWItf+GpaysPK97e89DGBHrW47mpf002I+8j46qVxYpr8YqhR53DAD+k39mcgqYqvWdgRSdmtfa6a9Q9jZZlJaq9M9nsmq4o0jY92utmP6nsLeyovuT5T6jgMAlJAiCwEYHApSQKgCgeUkz0446RbsiIlOEREBERAxOJ2izMCi6pVFNrEautxa6r6+s39o81/D4dnHxGyoBuS7bL/ANyhYn8RQpd61E+rEaiCetvL1tJ5Ryqb+ErfiQQSBqB1Hcjfcm/Jm3PHf8QHDd7bSdQUgG3S1tp1MBm9GrVLVrh+A4IJHQXpta49FIPznfyrtlTw9Q0a6q4bcVBZlYHg8XA9CLjrNJlvHjXkvj/lmcVTK83NTF6mOkMSW5sL3JIE6uJZBpqVFYKxLoR4WIXixHr5Tv8AazL8PUw34jCqFqJ4iUsLodmJtsRv0lczHFDRh6TG5Wnq0+Wr0PF+fpIsmMbzK3K7WXsz22qlgtZb0iNqjMqED9WojWPXmV/GZLWerV7irh0pVHJC99TUkX2uBsOTtIAaZoVFDrewF5lPNutb4Zrt2sb2Qxj4SxSmWTjRZmYfMcypOa9KkaTU2AuTurAg2t1+UttbG1KZU0303HKsR9usYP8AxRelV7rFIK1O9tYAD29VOzfab5Zc/qefw+CeOXh6rhZZjS9CxuSHVVNgQL32J5vM56+JwWJLUqpUoQp0nY8E3HBHoZZO0uWUWali8LY0yQagSw4IIYr0Pnt+8r3a3B661M0zdKu4PUW+LUOhvJyuu408fu41YcuzWniSKugU8SVtUtstVTzYfwvOQmTBa9WpuUBKoTzbr79DIzpotp2K2sflLLWzRamXrUJ3Dsj8CzWv9xvPPc+U0348b0gdnsTpxQRj4at1t+oghSffb3nAzfFBqmleSbbed7WmKOKY4qlpP8yn/wDQ3nT7N9k3xGLeq1whqOygeTMxH2MmTcVek3KezNTFY+rWbanrNvUAaSb+tj9Z9PwOBWkgVRYCMDglpIFUAASRPRjjpnbsiIluEREBERAREQKX/iTiSKdJRt4ifkbWB/ce8pg7S4ilSYiozFiERT4hfljY82Fhb9UuP+IuCLIG5Cr+xuf3lEXDqGDu1kTZfVjuxUdd9vaZT6rtOe9SR1hmbrSJNOiKu2p1QAi+3yuDbcAcyuZwVqEvYBwfFYW3ttsPeT8ZnDOAtNAtNT/FyRax95x8zY0ql3FkqKPcdCPkf2lWy+k4Y3G9sZR2leixAN0bZ0PBB2JHkfWTGwr9+zEl+8AdW2N1Ym3HBGmxHpKuvx2HU7S05edI9bDf0t0k27mmupvaRmuHNOgjaKhDfxcJtsRcdZyiiuAaRPqD0PrvLRg8+OGZadg9IpepTbcFnJYfIgad/KTD2UwmKIqYWocNVP8ALaw39PMfL6S5hxnTzc7nXI7LY/XXp0641hFbSL2vYE6Rf+9pxs5wymuALglje/PPE7mYZS+HZe/KB97MuxFiAtQ7WsD/AFijk/eYpqgXw0xv1GvrY24PI9DM8snp8cknpsy3FvQsV44I6EeoliwGGoVQXAJstkvay/mG3X+kreL6yX2XzDxvQvtVRtJ/K4BII/vpMccr6aZYz25+d4hUZlvIWCxRfA42mN9qLj/cKgA+zGV3EZk7OdXxXII9QbEfWWjsplL1FK2IDlS3yXcD6m/sJfHRuaeexvZupUqBnO3p67H7T7LlWWJSQBRIuSZGlFBYbzscTXHH5rO1mJgmAJo4zEGICIi8BEQDAREQIWaYEVaTId7g/cT4RnvfUKpRjcC4BtbYdPSff2c9JW+1fZfD4lSXuj/mW1/cHYzz56tVK+H/AOZN5mQq+Kao25JC8C+393lrzXsMEay1gw/2kG31ImgZVQoi9ix/Ub/aJZHe6q6Gx9TxLrl2EY06Wrw6rqb7Wsdr+nMreaaWNxYegAkvCZ4yrpYalNtr2+kW71SzrSwnQNVeqQFY3A6kDZEA67ATiY3H1K73VSF6Dy9/Oa6ubh31MtyOL8AeQHAm9c124HtLy8v2jLx+GY/K1duaRapQbkNQI9xZrfeT8nzKmMIo2H/jW48yGdNR+YVfpPONzOhVyylUqMAyjw23YsoKkAeRE+b4zM3C2UkA7f8AEaj+7TDGW1vfTsZxnS6zY3kXJMxP4qkQeHU+w5+15wKeHduLH7SxdnMhLNqJ342+8u4yErpZdlXfVmcKLM7Nx5sT/WfT8gycU1BItIWQZQqAbXtLQq8bbCdxRa2AH0Hlbf8AcT3MW3nqbxLFp6mJmdCIiAiIgLxEQERaIFfrZ+ijY3lfzLtASDcyuYnNJxsTmBJ2nl2rTq43Mb3nAxeK1XtPFRieZrZpxUQatLqTvNJtJbi81/hbStlR7z3Sv0O02GhPHcad5W4nTf3hta562HQX5tPD0NVvKZSkTOtgMFrNhv8AtJt16VJWjAZYWN+AOZ9A7OZQfDsQCfIm/wD17x2e7Ojw6t/sJe8Bg1UbCcnZlk9YDA92LDjc77m5Pn5SW3EaYAnok0zZEExeZlBaBEQEREBERAREQERED4JVMjMIieRTy4kVuYiB7RZqqxEqOicz3oF4iSqNjUxqUW2JlryGkNtoicd+F/ylBad2ioC2ERNcPbGvazMRNxiZiICIiAiIgIiICIiAiIgf/9k=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563888" y="6516052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Paris, 4 décembre 2014</a:t>
            </a:r>
            <a:endParaRPr lang="fr-FR" sz="1400" i="1" dirty="0"/>
          </a:p>
        </p:txBody>
      </p:sp>
      <p:grpSp>
        <p:nvGrpSpPr>
          <p:cNvPr id="22" name="Group 17"/>
          <p:cNvGrpSpPr>
            <a:grpSpLocks/>
          </p:cNvGrpSpPr>
          <p:nvPr/>
        </p:nvGrpSpPr>
        <p:grpSpPr bwMode="auto">
          <a:xfrm>
            <a:off x="1873209" y="3787777"/>
            <a:ext cx="6399046" cy="2025650"/>
            <a:chOff x="1292" y="2205"/>
            <a:chExt cx="4096" cy="1276"/>
          </a:xfrm>
        </p:grpSpPr>
        <p:pic>
          <p:nvPicPr>
            <p:cNvPr id="23" name="Picture 4" descr="INS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68" y="2704"/>
              <a:ext cx="511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30" y="2296"/>
              <a:ext cx="558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95" y="3022"/>
              <a:ext cx="612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6" name="Group 15"/>
            <p:cNvGrpSpPr>
              <a:grpSpLocks/>
            </p:cNvGrpSpPr>
            <p:nvPr/>
          </p:nvGrpSpPr>
          <p:grpSpPr bwMode="auto">
            <a:xfrm>
              <a:off x="1292" y="2205"/>
              <a:ext cx="3220" cy="1124"/>
              <a:chOff x="703" y="2077"/>
              <a:chExt cx="3220" cy="1124"/>
            </a:xfrm>
          </p:grpSpPr>
          <p:pic>
            <p:nvPicPr>
              <p:cNvPr id="27" name="Picture 3" descr="D:\logo IMP\logo fini 1\logo_imp.jp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03" y="2077"/>
                <a:ext cx="1270" cy="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Text Box 12"/>
              <p:cNvSpPr txBox="1">
                <a:spLocks noChangeArrowheads="1"/>
              </p:cNvSpPr>
              <p:nvPr/>
            </p:nvSpPr>
            <p:spPr bwMode="auto">
              <a:xfrm>
                <a:off x="2018" y="2275"/>
                <a:ext cx="190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600" b="1"/>
                  <a:t>Université de St Etienne</a:t>
                </a:r>
              </a:p>
            </p:txBody>
          </p:sp>
          <p:sp>
            <p:nvSpPr>
              <p:cNvPr id="29" name="Text Box 13"/>
              <p:cNvSpPr txBox="1">
                <a:spLocks noChangeArrowheads="1"/>
              </p:cNvSpPr>
              <p:nvPr/>
            </p:nvSpPr>
            <p:spPr bwMode="auto">
              <a:xfrm>
                <a:off x="2018" y="2635"/>
                <a:ext cx="190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600" b="1" dirty="0"/>
                  <a:t>INSA de Lyon</a:t>
                </a:r>
              </a:p>
            </p:txBody>
          </p:sp>
          <p:sp>
            <p:nvSpPr>
              <p:cNvPr id="30" name="Text Box 14"/>
              <p:cNvSpPr txBox="1">
                <a:spLocks noChangeArrowheads="1"/>
              </p:cNvSpPr>
              <p:nvPr/>
            </p:nvSpPr>
            <p:spPr bwMode="auto">
              <a:xfrm>
                <a:off x="2018" y="2976"/>
                <a:ext cx="190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600" b="1"/>
                  <a:t>Université de Lyon 1</a:t>
                </a:r>
              </a:p>
            </p:txBody>
          </p:sp>
        </p:grpSp>
      </p:grpSp>
      <p:pic>
        <p:nvPicPr>
          <p:cNvPr id="31" name="Picture 6" descr="https://encrypted-tbn3.gstatic.com/images?q=tbn:ANd9GcRrXXffTSB8SGM-S6vWpG7cea7i7IgXDlGGGE1mjD6lmjZGR3-hb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287" y="81299"/>
            <a:ext cx="1375825" cy="137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4" descr="Imag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0"/>
            <a:ext cx="9144000" cy="68580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xtLst/>
        </p:spPr>
      </p:pic>
      <p:sp>
        <p:nvSpPr>
          <p:cNvPr id="4" name="ZoneTexte 3"/>
          <p:cNvSpPr txBox="1"/>
          <p:nvPr/>
        </p:nvSpPr>
        <p:spPr>
          <a:xfrm>
            <a:off x="1029850" y="1844824"/>
            <a:ext cx="809569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DON’T WORRY 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BE 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REACTIVE EXTRUSION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6" descr="https://encrypted-tbn3.gstatic.com/images?q=tbn:ANd9GcRrXXffTSB8SGM-S6vWpG7cea7i7IgXDlGGGE1mjD6lmjZGR3-hb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81300"/>
            <a:ext cx="548680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3563888" y="6542606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Paris, 4 décembre 2014</a:t>
            </a:r>
            <a:endParaRPr lang="fr-FR" sz="14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1202579" y="4581128"/>
            <a:ext cx="78659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i="1" dirty="0" smtClean="0">
                <a:latin typeface="Arial"/>
                <a:cs typeface="Arial"/>
              </a:rPr>
              <a:t>♦</a:t>
            </a:r>
            <a:r>
              <a:rPr lang="en-GB" sz="1600" i="1" dirty="0" smtClean="0"/>
              <a:t>Cassagnau </a:t>
            </a:r>
            <a:r>
              <a:rPr lang="en-GB" sz="1600" i="1" dirty="0"/>
              <a:t>P, </a:t>
            </a:r>
            <a:r>
              <a:rPr lang="en-GB" sz="1600" i="1" dirty="0" err="1"/>
              <a:t>Bounor-Legaré</a:t>
            </a:r>
            <a:r>
              <a:rPr lang="en-GB" sz="1600" i="1" dirty="0"/>
              <a:t> V, Fenouillot F, </a:t>
            </a:r>
            <a:r>
              <a:rPr lang="en-GB" sz="1600" b="1" i="1" dirty="0"/>
              <a:t>Reactive processing of Thermoplastic Polymers: A Review of the fundamental Aspects</a:t>
            </a:r>
            <a:r>
              <a:rPr lang="en-GB" sz="1600" i="1" dirty="0"/>
              <a:t>,  Intern. Polymer Processing, </a:t>
            </a:r>
            <a:r>
              <a:rPr lang="en-GB" sz="1600" b="1" i="1" dirty="0"/>
              <a:t>2007</a:t>
            </a:r>
            <a:r>
              <a:rPr lang="en-GB" sz="1600" i="1" dirty="0"/>
              <a:t>; 22, </a:t>
            </a:r>
            <a:r>
              <a:rPr lang="en-GB" sz="1600" i="1" dirty="0" smtClean="0"/>
              <a:t>218-258</a:t>
            </a:r>
          </a:p>
          <a:p>
            <a:pPr algn="just"/>
            <a:r>
              <a:rPr lang="en-US" sz="1600" i="1" dirty="0" smtClean="0">
                <a:latin typeface="Arial"/>
                <a:cs typeface="Arial"/>
              </a:rPr>
              <a:t>♦</a:t>
            </a:r>
            <a:r>
              <a:rPr lang="en-US" sz="1600" i="1" dirty="0" err="1" smtClean="0"/>
              <a:t>Bounor-Legaré</a:t>
            </a:r>
            <a:r>
              <a:rPr lang="en-US" sz="1600" i="1" dirty="0" smtClean="0"/>
              <a:t> </a:t>
            </a:r>
            <a:r>
              <a:rPr lang="en-US" sz="1600" i="1" dirty="0"/>
              <a:t>V, Cassagnau P, </a:t>
            </a:r>
            <a:r>
              <a:rPr lang="en-US" sz="1600" b="1" i="1" dirty="0"/>
              <a:t>In situ synthesis of Organic-inorganic hybrids or </a:t>
            </a:r>
            <a:r>
              <a:rPr lang="en-US" sz="1600" b="1" i="1" dirty="0" err="1"/>
              <a:t>nanocomposites</a:t>
            </a:r>
            <a:r>
              <a:rPr lang="en-US" sz="1600" b="1" i="1" dirty="0"/>
              <a:t> from sol-gel chemistry in molten polymers</a:t>
            </a:r>
            <a:r>
              <a:rPr lang="fr-FR" sz="1600" i="1" dirty="0"/>
              <a:t>, Progress in </a:t>
            </a:r>
            <a:r>
              <a:rPr lang="fr-FR" sz="1600" i="1" dirty="0" err="1"/>
              <a:t>Polymer</a:t>
            </a:r>
            <a:r>
              <a:rPr lang="fr-FR" sz="1600" i="1" dirty="0"/>
              <a:t> Science, </a:t>
            </a:r>
            <a:r>
              <a:rPr lang="fr-FR" sz="1600" b="1" i="1" dirty="0"/>
              <a:t>2014</a:t>
            </a:r>
            <a:r>
              <a:rPr lang="fr-FR" sz="1600" i="1" dirty="0"/>
              <a:t>, 39(8): </a:t>
            </a:r>
            <a:r>
              <a:rPr lang="fr-FR" sz="1600" i="1" dirty="0" smtClean="0"/>
              <a:t>1473-1497</a:t>
            </a:r>
            <a:endParaRPr lang="en-GB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1606502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4" descr="Imag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3563888" y="6516052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Paris, 4 décembre 2014</a:t>
            </a:r>
            <a:endParaRPr lang="fr-FR" sz="1400" i="1" dirty="0"/>
          </a:p>
        </p:txBody>
      </p:sp>
      <p:sp>
        <p:nvSpPr>
          <p:cNvPr id="67" name="ZoneTexte 66"/>
          <p:cNvSpPr txBox="1"/>
          <p:nvPr/>
        </p:nvSpPr>
        <p:spPr>
          <a:xfrm>
            <a:off x="1115616" y="0"/>
            <a:ext cx="7372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err="1" smtClean="0">
                <a:solidFill>
                  <a:srgbClr val="FF0000"/>
                </a:solidFill>
              </a:rPr>
              <a:t>Reactive</a:t>
            </a:r>
            <a:r>
              <a:rPr lang="fr-FR" b="1" dirty="0" smtClean="0">
                <a:solidFill>
                  <a:srgbClr val="FF0000"/>
                </a:solidFill>
              </a:rPr>
              <a:t> extrusion: </a:t>
            </a:r>
            <a:r>
              <a:rPr lang="fr-FR" i="1" dirty="0" smtClean="0"/>
              <a:t>To </a:t>
            </a:r>
            <a:r>
              <a:rPr lang="fr-FR" i="1" dirty="0" err="1" smtClean="0"/>
              <a:t>perform</a:t>
            </a:r>
            <a:r>
              <a:rPr lang="fr-FR" i="1" dirty="0" smtClean="0"/>
              <a:t> </a:t>
            </a:r>
            <a:r>
              <a:rPr lang="fr-FR" i="1" dirty="0" err="1" smtClean="0"/>
              <a:t>chemical</a:t>
            </a:r>
            <a:r>
              <a:rPr lang="fr-FR" i="1" dirty="0" smtClean="0"/>
              <a:t> </a:t>
            </a:r>
            <a:r>
              <a:rPr lang="fr-FR" i="1" dirty="0" err="1" smtClean="0"/>
              <a:t>reactions</a:t>
            </a:r>
            <a:r>
              <a:rPr lang="fr-FR" i="1" dirty="0" smtClean="0"/>
              <a:t> </a:t>
            </a:r>
            <a:r>
              <a:rPr lang="fr-FR" i="1" dirty="0" err="1" smtClean="0"/>
              <a:t>during</a:t>
            </a:r>
            <a:r>
              <a:rPr lang="fr-FR" i="1" dirty="0" smtClean="0"/>
              <a:t> </a:t>
            </a:r>
            <a:r>
              <a:rPr lang="fr-FR" i="1" dirty="0" err="1" smtClean="0"/>
              <a:t>continuous</a:t>
            </a:r>
            <a:r>
              <a:rPr lang="fr-FR" i="1" dirty="0" smtClean="0"/>
              <a:t> extrusion of </a:t>
            </a:r>
            <a:r>
              <a:rPr lang="fr-FR" i="1" dirty="0" err="1" smtClean="0"/>
              <a:t>polymers</a:t>
            </a:r>
            <a:r>
              <a:rPr lang="fr-FR" i="1" dirty="0" smtClean="0"/>
              <a:t> and/or </a:t>
            </a:r>
            <a:r>
              <a:rPr lang="fr-FR" i="1" dirty="0" err="1" smtClean="0"/>
              <a:t>polymerizable</a:t>
            </a:r>
            <a:r>
              <a:rPr lang="fr-FR" i="1" dirty="0" smtClean="0"/>
              <a:t> </a:t>
            </a:r>
            <a:r>
              <a:rPr lang="fr-FR" i="1" dirty="0" err="1" smtClean="0"/>
              <a:t>monomers</a:t>
            </a:r>
            <a:endParaRPr lang="fr-FR" i="1" dirty="0" smtClean="0"/>
          </a:p>
          <a:p>
            <a:pPr algn="just"/>
            <a:endParaRPr lang="fr-FR" i="1" dirty="0"/>
          </a:p>
        </p:txBody>
      </p:sp>
      <p:pic>
        <p:nvPicPr>
          <p:cNvPr id="6316" name="Picture 1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59" y="732476"/>
            <a:ext cx="7947025" cy="593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4" descr="Imag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ttps://encrypted-tbn3.gstatic.com/images?q=tbn:ANd9GcRrXXffTSB8SGM-S6vWpG7cea7i7IgXDlGGGE1mjD6lmjZGR3-hb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81300"/>
            <a:ext cx="548680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3563888" y="6516052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Paris, 4 décembre 2014</a:t>
            </a:r>
            <a:endParaRPr lang="fr-FR" sz="1400" i="1" dirty="0"/>
          </a:p>
        </p:txBody>
      </p:sp>
      <p:pic>
        <p:nvPicPr>
          <p:cNvPr id="36" name="Picture 19" descr="ExtrudeuseBivis2"/>
          <p:cNvPicPr>
            <a:picLocks noChangeAspect="1" noChangeArrowheads="1"/>
          </p:cNvPicPr>
          <p:nvPr/>
        </p:nvPicPr>
        <p:blipFill>
          <a:blip r:embed="rId5"/>
          <a:srcRect l="1884" t="3490" r="2332" b="2486"/>
          <a:stretch>
            <a:fillRect/>
          </a:stretch>
        </p:blipFill>
        <p:spPr bwMode="auto">
          <a:xfrm>
            <a:off x="2214563" y="1357313"/>
            <a:ext cx="3857625" cy="394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ZoneTexte 2"/>
          <p:cNvSpPr txBox="1">
            <a:spLocks noChangeArrowheads="1"/>
          </p:cNvSpPr>
          <p:nvPr/>
        </p:nvSpPr>
        <p:spPr bwMode="auto">
          <a:xfrm>
            <a:off x="805209" y="26987"/>
            <a:ext cx="79295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  <a:latin typeface="Calibri" pitchFamily="34" charset="0"/>
              </a:rPr>
              <a:t>THE REACTIVE EXTRUSION PROCESS</a:t>
            </a:r>
          </a:p>
          <a:p>
            <a:pPr algn="ctr"/>
            <a:r>
              <a:rPr lang="fr-FR" sz="2400" b="1" dirty="0">
                <a:solidFill>
                  <a:srgbClr val="00B0F0"/>
                </a:solidFill>
                <a:latin typeface="Calibri" pitchFamily="34" charset="0"/>
              </a:rPr>
              <a:t>A Relevant and </a:t>
            </a:r>
            <a:r>
              <a:rPr lang="fr-FR" sz="2400" b="1" dirty="0" err="1">
                <a:solidFill>
                  <a:srgbClr val="00B0F0"/>
                </a:solidFill>
                <a:latin typeface="Calibri" pitchFamily="34" charset="0"/>
              </a:rPr>
              <a:t>Valuable</a:t>
            </a:r>
            <a:r>
              <a:rPr lang="fr-FR" sz="2400" b="1" dirty="0">
                <a:solidFill>
                  <a:srgbClr val="00B0F0"/>
                </a:solidFill>
                <a:latin typeface="Calibri" pitchFamily="34" charset="0"/>
              </a:rPr>
              <a:t>  </a:t>
            </a:r>
            <a:r>
              <a:rPr lang="fr-FR" sz="2400" b="1" dirty="0" err="1">
                <a:solidFill>
                  <a:srgbClr val="00B0F0"/>
                </a:solidFill>
                <a:latin typeface="Calibri" pitchFamily="34" charset="0"/>
              </a:rPr>
              <a:t>Technology</a:t>
            </a:r>
            <a:r>
              <a:rPr lang="fr-FR" sz="2400" b="1" dirty="0">
                <a:solidFill>
                  <a:srgbClr val="00B0F0"/>
                </a:solidFill>
                <a:latin typeface="Calibri" pitchFamily="34" charset="0"/>
              </a:rPr>
              <a:t> for </a:t>
            </a:r>
            <a:r>
              <a:rPr lang="fr-FR" sz="2400" b="1" dirty="0" err="1" smtClean="0">
                <a:solidFill>
                  <a:srgbClr val="00B0F0"/>
                </a:solidFill>
                <a:latin typeface="Calibri" pitchFamily="34" charset="0"/>
              </a:rPr>
              <a:t>Polymer</a:t>
            </a:r>
            <a:r>
              <a:rPr lang="fr-FR" sz="2400" b="1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fr-FR" sz="2400" b="1" dirty="0" err="1" smtClean="0">
                <a:solidFill>
                  <a:srgbClr val="00B0F0"/>
                </a:solidFill>
                <a:latin typeface="Calibri" pitchFamily="34" charset="0"/>
              </a:rPr>
              <a:t>Materials</a:t>
            </a:r>
            <a:r>
              <a:rPr lang="fr-FR" sz="2400" b="1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endParaRPr lang="fr-FR" sz="2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8" name="ZoneTexte 3"/>
          <p:cNvSpPr txBox="1">
            <a:spLocks noChangeArrowheads="1"/>
          </p:cNvSpPr>
          <p:nvPr/>
        </p:nvSpPr>
        <p:spPr bwMode="auto">
          <a:xfrm>
            <a:off x="4643438" y="928688"/>
            <a:ext cx="192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latin typeface="Tahoma" pitchFamily="34" charset="0"/>
                <a:cs typeface="Tahoma" pitchFamily="34" charset="0"/>
              </a:rPr>
              <a:t>Formulations</a:t>
            </a:r>
            <a:r>
              <a:rPr lang="fr-FR">
                <a:latin typeface="Calibri" pitchFamily="34" charset="0"/>
              </a:rPr>
              <a:t> </a:t>
            </a: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071563" y="1357313"/>
            <a:ext cx="27146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Bulk Polymerization</a:t>
            </a:r>
          </a:p>
        </p:txBody>
      </p:sp>
      <p:sp>
        <p:nvSpPr>
          <p:cNvPr id="40" name="Rectangle 54"/>
          <p:cNvSpPr>
            <a:spLocks noChangeArrowheads="1"/>
          </p:cNvSpPr>
          <p:nvPr/>
        </p:nvSpPr>
        <p:spPr bwMode="auto">
          <a:xfrm>
            <a:off x="5114181" y="5260569"/>
            <a:ext cx="3933825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Tahoma" pitchFamily="34" charset="0"/>
                <a:cs typeface="+mn-cs"/>
              </a:rPr>
              <a:t>Some Drawbacks </a:t>
            </a:r>
            <a:r>
              <a:rPr lang="en-US" dirty="0">
                <a:solidFill>
                  <a:srgbClr val="FF0000"/>
                </a:solidFill>
                <a:latin typeface="Tahoma" pitchFamily="34" charset="0"/>
                <a:cs typeface="+mn-cs"/>
              </a:rPr>
              <a:t>: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400" b="1" dirty="0">
                <a:solidFill>
                  <a:srgbClr val="000000"/>
                </a:solidFill>
                <a:latin typeface="Tahoma" pitchFamily="34" charset="0"/>
                <a:cs typeface="+mn-cs"/>
              </a:rPr>
              <a:t>Short residence times </a:t>
            </a:r>
            <a:r>
              <a:rPr lang="en-US" sz="1400" b="1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–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Number </a:t>
            </a:r>
            <a:r>
              <a:rPr lang="en-US" sz="1400" b="1" dirty="0">
                <a:solidFill>
                  <a:srgbClr val="000000"/>
                </a:solidFill>
                <a:latin typeface="Tahoma" pitchFamily="34" charset="0"/>
                <a:cs typeface="+mn-cs"/>
              </a:rPr>
              <a:t>of chemical reaction limited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Tahoma" pitchFamily="34" charset="0"/>
              </a:rPr>
              <a:t>-</a:t>
            </a:r>
            <a:r>
              <a:rPr lang="en-US" sz="1400" b="1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Scaling </a:t>
            </a:r>
            <a:r>
              <a:rPr lang="en-US" sz="1400" b="1" dirty="0">
                <a:solidFill>
                  <a:srgbClr val="000000"/>
                </a:solidFill>
                <a:latin typeface="Tahoma" pitchFamily="34" charset="0"/>
                <a:cs typeface="+mn-cs"/>
              </a:rPr>
              <a:t>up sometimes an issue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41" name="ZoneTexte 7"/>
          <p:cNvSpPr txBox="1">
            <a:spLocks noChangeArrowheads="1"/>
          </p:cNvSpPr>
          <p:nvPr/>
        </p:nvSpPr>
        <p:spPr bwMode="auto">
          <a:xfrm>
            <a:off x="6215063" y="2857500"/>
            <a:ext cx="2500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</a:t>
            </a:r>
            <a:endParaRPr lang="fr-FR">
              <a:latin typeface="Calibri" pitchFamily="34" charset="0"/>
            </a:endParaRPr>
          </a:p>
        </p:txBody>
      </p:sp>
      <p:sp>
        <p:nvSpPr>
          <p:cNvPr id="42" name="ZoneTexte 8"/>
          <p:cNvSpPr txBox="1">
            <a:spLocks noChangeArrowheads="1"/>
          </p:cNvSpPr>
          <p:nvPr/>
        </p:nvSpPr>
        <p:spPr bwMode="auto">
          <a:xfrm>
            <a:off x="5929312" y="2147889"/>
            <a:ext cx="2500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ahoma" pitchFamily="34" charset="0"/>
              </a:rPr>
              <a:t>Blending &amp;</a:t>
            </a:r>
          </a:p>
          <a:p>
            <a:r>
              <a:rPr lang="en-US" b="1" dirty="0">
                <a:solidFill>
                  <a:srgbClr val="000000"/>
                </a:solidFill>
                <a:latin typeface="Tahoma" pitchFamily="34" charset="0"/>
              </a:rPr>
              <a:t>Reactive Blending</a:t>
            </a:r>
          </a:p>
          <a:p>
            <a:endParaRPr lang="fr-FR" dirty="0">
              <a:latin typeface="Calibri" pitchFamily="34" charset="0"/>
            </a:endParaRPr>
          </a:p>
        </p:txBody>
      </p:sp>
      <p:sp>
        <p:nvSpPr>
          <p:cNvPr id="43" name="Rectangle 9"/>
          <p:cNvSpPr>
            <a:spLocks noChangeArrowheads="1"/>
          </p:cNvSpPr>
          <p:nvPr/>
        </p:nvSpPr>
        <p:spPr bwMode="auto">
          <a:xfrm>
            <a:off x="592511" y="2222264"/>
            <a:ext cx="22494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ahoma" pitchFamily="34" charset="0"/>
              </a:rPr>
              <a:t>Grafting &amp;</a:t>
            </a:r>
          </a:p>
          <a:p>
            <a:r>
              <a:rPr lang="en-US" b="1" dirty="0">
                <a:solidFill>
                  <a:srgbClr val="000000"/>
                </a:solidFill>
                <a:latin typeface="Tahoma" pitchFamily="34" charset="0"/>
              </a:rPr>
              <a:t>Functionalization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48" name="ZoneTexte 25"/>
          <p:cNvSpPr txBox="1">
            <a:spLocks noChangeArrowheads="1"/>
          </p:cNvSpPr>
          <p:nvPr/>
        </p:nvSpPr>
        <p:spPr bwMode="auto">
          <a:xfrm>
            <a:off x="4786314" y="4643446"/>
            <a:ext cx="2214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ahoma" pitchFamily="34" charset="0"/>
              </a:rPr>
              <a:t>Devolatization</a:t>
            </a:r>
            <a:endParaRPr lang="en-US" b="1" dirty="0">
              <a:solidFill>
                <a:srgbClr val="000000"/>
              </a:solidFill>
              <a:latin typeface="Tahoma" pitchFamily="34" charset="0"/>
            </a:endParaRPr>
          </a:p>
        </p:txBody>
      </p:sp>
      <p:cxnSp>
        <p:nvCxnSpPr>
          <p:cNvPr id="49" name="Connecteur droit avec flèche 48"/>
          <p:cNvCxnSpPr/>
          <p:nvPr/>
        </p:nvCxnSpPr>
        <p:spPr>
          <a:xfrm rot="5400000" flipH="1" flipV="1">
            <a:off x="4357688" y="1643063"/>
            <a:ext cx="1000125" cy="4286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rot="5400000">
            <a:off x="6001544" y="1356519"/>
            <a:ext cx="1000125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19"/>
          <p:cNvSpPr txBox="1">
            <a:spLocks noChangeArrowheads="1"/>
          </p:cNvSpPr>
          <p:nvPr/>
        </p:nvSpPr>
        <p:spPr bwMode="auto">
          <a:xfrm>
            <a:off x="6500813" y="857250"/>
            <a:ext cx="1357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dirty="0">
                <a:latin typeface="Calibri" pitchFamily="34" charset="0"/>
              </a:rPr>
              <a:t>Fillers</a:t>
            </a:r>
          </a:p>
          <a:p>
            <a:pPr algn="l"/>
            <a:r>
              <a:rPr lang="fr-FR" dirty="0" err="1">
                <a:latin typeface="Calibri" pitchFamily="34" charset="0"/>
              </a:rPr>
              <a:t>Plasticizers</a:t>
            </a:r>
            <a:endParaRPr lang="fr-FR" dirty="0">
              <a:latin typeface="Calibri" pitchFamily="34" charset="0"/>
            </a:endParaRPr>
          </a:p>
          <a:p>
            <a:pPr algn="l"/>
            <a:r>
              <a:rPr lang="fr-FR" dirty="0">
                <a:latin typeface="Calibri" pitchFamily="34" charset="0"/>
              </a:rPr>
              <a:t>Additives</a:t>
            </a:r>
          </a:p>
        </p:txBody>
      </p:sp>
      <p:sp>
        <p:nvSpPr>
          <p:cNvPr id="52" name="ZoneTexte 25"/>
          <p:cNvSpPr txBox="1">
            <a:spLocks noChangeArrowheads="1"/>
          </p:cNvSpPr>
          <p:nvPr/>
        </p:nvSpPr>
        <p:spPr bwMode="auto">
          <a:xfrm>
            <a:off x="6221815" y="3500438"/>
            <a:ext cx="1785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Tahoma" pitchFamily="34" charset="0"/>
              </a:rPr>
              <a:t>In situ Filler Modification</a:t>
            </a:r>
            <a:endParaRPr lang="en-US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3" name="Flèche vers le bas 52"/>
          <p:cNvSpPr/>
          <p:nvPr/>
        </p:nvSpPr>
        <p:spPr>
          <a:xfrm rot="2841729">
            <a:off x="1990715" y="3985452"/>
            <a:ext cx="304722" cy="709690"/>
          </a:xfrm>
          <a:prstGeom prst="downArrow">
            <a:avLst>
              <a:gd name="adj1" fmla="val 50000"/>
              <a:gd name="adj2" fmla="val 409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/>
          <p:cNvSpPr txBox="1"/>
          <p:nvPr/>
        </p:nvSpPr>
        <p:spPr>
          <a:xfrm>
            <a:off x="1187624" y="4501937"/>
            <a:ext cx="1571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latin typeface="Tahoma" pitchFamily="34" charset="0"/>
                <a:cs typeface="Tahoma" pitchFamily="34" charset="0"/>
              </a:rPr>
              <a:t>Materials</a:t>
            </a:r>
            <a:endParaRPr lang="fr-FR" sz="2000" b="1" dirty="0" smtClean="0">
              <a:latin typeface="Tahoma" pitchFamily="34" charset="0"/>
              <a:cs typeface="Tahoma" pitchFamily="34" charset="0"/>
            </a:endParaRPr>
          </a:p>
          <a:p>
            <a:r>
              <a:rPr lang="fr-FR" sz="2000" b="1" dirty="0" err="1" smtClean="0">
                <a:latin typeface="Tahoma" pitchFamily="34" charset="0"/>
                <a:cs typeface="Tahoma" pitchFamily="34" charset="0"/>
              </a:rPr>
              <a:t>Shaping</a:t>
            </a:r>
            <a:endParaRPr lang="fr-FR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214942" y="3357562"/>
            <a:ext cx="285752" cy="3571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en angle 8"/>
          <p:cNvCxnSpPr/>
          <p:nvPr/>
        </p:nvCxnSpPr>
        <p:spPr bwMode="auto">
          <a:xfrm rot="16200000" flipH="1">
            <a:off x="2820381" y="1748816"/>
            <a:ext cx="987425" cy="944190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rgbClr val="099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73" name="Connecteur en angle 6272"/>
          <p:cNvCxnSpPr/>
          <p:nvPr/>
        </p:nvCxnSpPr>
        <p:spPr bwMode="auto">
          <a:xfrm>
            <a:off x="2214563" y="2868377"/>
            <a:ext cx="627435" cy="359011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rgbClr val="099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75" name="Connecteur en angle 6274"/>
          <p:cNvCxnSpPr/>
          <p:nvPr/>
        </p:nvCxnSpPr>
        <p:spPr bwMode="auto">
          <a:xfrm rot="10800000" flipV="1">
            <a:off x="4143376" y="2857498"/>
            <a:ext cx="4029025" cy="214315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rgbClr val="099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77" name="Connecteur en angle 6276"/>
          <p:cNvCxnSpPr/>
          <p:nvPr/>
        </p:nvCxnSpPr>
        <p:spPr bwMode="auto">
          <a:xfrm rot="10800000">
            <a:off x="3786188" y="3331369"/>
            <a:ext cx="4098180" cy="815400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rgbClr val="099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82" name="Connecteur en angle 6281"/>
          <p:cNvCxnSpPr/>
          <p:nvPr/>
        </p:nvCxnSpPr>
        <p:spPr bwMode="auto">
          <a:xfrm rot="16200000" flipH="1">
            <a:off x="3416362" y="3718856"/>
            <a:ext cx="1497021" cy="1242884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rgbClr val="0996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Rectangle 54"/>
          <p:cNvSpPr>
            <a:spLocks noChangeArrowheads="1"/>
          </p:cNvSpPr>
          <p:nvPr/>
        </p:nvSpPr>
        <p:spPr bwMode="auto">
          <a:xfrm>
            <a:off x="0" y="5195888"/>
            <a:ext cx="4362450" cy="16619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Many Advantages 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:</a:t>
            </a:r>
          </a:p>
          <a:p>
            <a:pPr algn="l">
              <a:buFontTx/>
              <a:buChar char="-"/>
            </a:pPr>
            <a:r>
              <a:rPr lang="en-US" sz="1400" b="1" dirty="0">
                <a:solidFill>
                  <a:srgbClr val="000000"/>
                </a:solidFill>
                <a:latin typeface="Tahoma" pitchFamily="34" charset="0"/>
              </a:rPr>
              <a:t>Improve the selectivity of the reactions</a:t>
            </a:r>
          </a:p>
          <a:p>
            <a:pPr algn="l">
              <a:buFontTx/>
              <a:buChar char="-"/>
            </a:pPr>
            <a:r>
              <a:rPr lang="en-US" sz="1400" b="1" dirty="0">
                <a:solidFill>
                  <a:srgbClr val="000000"/>
                </a:solidFill>
                <a:latin typeface="Tahoma" pitchFamily="34" charset="0"/>
              </a:rPr>
              <a:t>NO viscosity limitations</a:t>
            </a:r>
          </a:p>
          <a:p>
            <a:pPr algn="l">
              <a:buFontTx/>
              <a:buChar char="-"/>
            </a:pPr>
            <a:r>
              <a:rPr lang="en-US" sz="14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pitchFamily="34" charset="0"/>
              </a:rPr>
              <a:t>Devolatization</a:t>
            </a:r>
            <a:endParaRPr lang="en-US" sz="1400" b="1" dirty="0">
              <a:solidFill>
                <a:srgbClr val="000000"/>
              </a:solidFill>
              <a:latin typeface="Tahoma" pitchFamily="34" charset="0"/>
            </a:endParaRPr>
          </a:p>
          <a:p>
            <a:pPr algn="l">
              <a:buFontTx/>
              <a:buChar char="-"/>
            </a:pPr>
            <a:r>
              <a:rPr lang="en-US" sz="1400" b="1" dirty="0">
                <a:solidFill>
                  <a:srgbClr val="000000"/>
                </a:solidFill>
                <a:latin typeface="Tahoma" pitchFamily="34" charset="0"/>
              </a:rPr>
              <a:t>Avoid the formation of undesired products</a:t>
            </a:r>
          </a:p>
          <a:p>
            <a:pPr algn="l">
              <a:buFontTx/>
              <a:buChar char="-"/>
            </a:pPr>
            <a:r>
              <a:rPr lang="en-US" sz="1400" b="1" dirty="0">
                <a:solidFill>
                  <a:srgbClr val="000000"/>
                </a:solidFill>
                <a:latin typeface="Tahoma" pitchFamily="34" charset="0"/>
              </a:rPr>
              <a:t>Implement process control</a:t>
            </a:r>
          </a:p>
          <a:p>
            <a:pPr algn="l">
              <a:buFontTx/>
              <a:buChar char="-"/>
            </a:pPr>
            <a:r>
              <a:rPr lang="en-US" sz="1400" b="1" dirty="0">
                <a:solidFill>
                  <a:srgbClr val="92D050"/>
                </a:solidFill>
                <a:latin typeface="Tahoma" pitchFamily="34" charset="0"/>
              </a:rPr>
              <a:t>NO organic Solvents/GREEN </a:t>
            </a:r>
            <a:r>
              <a:rPr lang="en-US" sz="1400" b="1" dirty="0" smtClean="0">
                <a:solidFill>
                  <a:srgbClr val="92D050"/>
                </a:solidFill>
                <a:latin typeface="Tahoma" pitchFamily="34" charset="0"/>
              </a:rPr>
              <a:t>PROCESS</a:t>
            </a:r>
            <a:endParaRPr lang="en-US" sz="1400" b="1" dirty="0">
              <a:solidFill>
                <a:srgbClr val="92D05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65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4" descr="Image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ZoneTexte 31"/>
          <p:cNvSpPr txBox="1"/>
          <p:nvPr/>
        </p:nvSpPr>
        <p:spPr>
          <a:xfrm>
            <a:off x="3563888" y="6599177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Paris, 4 décembre 2014</a:t>
            </a:r>
            <a:endParaRPr lang="fr-FR" sz="1400" i="1" dirty="0"/>
          </a:p>
        </p:txBody>
      </p:sp>
      <p:sp>
        <p:nvSpPr>
          <p:cNvPr id="2" name="ZoneTexte 1"/>
          <p:cNvSpPr txBox="1"/>
          <p:nvPr/>
        </p:nvSpPr>
        <p:spPr>
          <a:xfrm>
            <a:off x="1403648" y="1340768"/>
            <a:ext cx="7125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FF0000"/>
                </a:solidFill>
              </a:rPr>
              <a:t>Next</a:t>
            </a:r>
            <a:r>
              <a:rPr lang="fr-FR" sz="2800" b="1" dirty="0" smtClean="0">
                <a:solidFill>
                  <a:srgbClr val="FF0000"/>
                </a:solidFill>
              </a:rPr>
              <a:t> Challenges in </a:t>
            </a:r>
            <a:r>
              <a:rPr lang="fr-FR" sz="2800" b="1" dirty="0" err="1" smtClean="0">
                <a:solidFill>
                  <a:srgbClr val="FF0000"/>
                </a:solidFill>
              </a:rPr>
              <a:t>Reactive</a:t>
            </a:r>
            <a:r>
              <a:rPr lang="fr-FR" sz="2800" b="1" dirty="0" smtClean="0">
                <a:solidFill>
                  <a:srgbClr val="FF0000"/>
                </a:solidFill>
              </a:rPr>
              <a:t> Extrusion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606089"/>
              </p:ext>
            </p:extLst>
          </p:nvPr>
        </p:nvGraphicFramePr>
        <p:xfrm>
          <a:off x="1403648" y="2307098"/>
          <a:ext cx="1655713" cy="3212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Clip" r:id="rId5" imgW="1857375" imgH="3995738" progId="MS_ClipArt_Gallery.5">
                  <p:embed/>
                </p:oleObj>
              </mc:Choice>
              <mc:Fallback>
                <p:oleObj name="Clip" r:id="rId5" imgW="1857375" imgH="3995738" progId="MS_ClipArt_Gallery.5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307098"/>
                        <a:ext cx="1655713" cy="32121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19" descr="ExtrudeuseBivis2"/>
          <p:cNvPicPr>
            <a:picLocks noChangeAspect="1" noChangeArrowheads="1"/>
          </p:cNvPicPr>
          <p:nvPr/>
        </p:nvPicPr>
        <p:blipFill>
          <a:blip r:embed="rId7"/>
          <a:srcRect l="1884" t="3490" r="2332" b="2486"/>
          <a:stretch>
            <a:fillRect/>
          </a:stretch>
        </p:blipFill>
        <p:spPr bwMode="auto">
          <a:xfrm>
            <a:off x="3800829" y="2060848"/>
            <a:ext cx="3857625" cy="394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0845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4" descr="Imag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2" descr="data:image/jpeg;base64,/9j/4AAQSkZJRgABAQAAAQABAAD/2wCEAAkGBxQSEhUUEhQVFhQXFRgZGBgWGB4dGRcXFxQXFxcYGBcYHCggHBslHBcXITEhJSkrLi4uFx8zODMsNygtLiwBCgoKDgwOFw8PFywcHBwsLCwsLCwsLCwsLCwsLCwsLCwsLCwsLCwsLCwsLCwsLCwsLCwsLCwsLCwsLDcsNzcsLP/AABEIAJQBVQMBIgACEQEDEQH/xAAcAAABBQEBAQAAAAAAAAAAAAAAAwQFBgcCCAH/xABMEAACAQMCAgYGBgcFBgQHAAABAgMABBESIQUxBhMiQVFhBzJxgZGhFEJScrHBIzNigpKy0RVDU6LwRHODk9LhFiQ0whc1VWPD0+L/xAAWAQEBAQAAAAAAAAAAAAAAAAAAAQL/xAAYEQEBAQEBAAAAAAAAAAAAAAAAEQEhEv/aAAwDAQACEQMRAD8A3GiiigKKKKAooooCiiigKKKKAooooCiiigKK4mJ0nTjVg4zyzjbPlmscPpRvkJV4rcHJwWIGRn7JkT8aDZqCayBPSZfH1YrZv3H/APxyvTLjXpCvJ4XhaKJA4wSjMrYzuO2eR5HyJola9Nxi3T154V+9Io/E1F3PTmwR9Buoy3gh18vuZ38qyDgnSuS1VlFnA+o+tIpJxpC6QR3cz7WNTfBemcyWqxSRx9WwMUaiNnlmGCCqqGy+AcZAPnQrSR0ws+6UkYzkRyED2kJge+vh6WwYzpuNP2jbTKvl22QL3+NUa24xxN4hAtuEj0aM3UkUZK404K4Zs47iM1MQcJ4vJF1TXNqiFNJAXrTpxjGdC93fVhU0/SwjJNrcqgI7Txlc5OBgMO8kAZxzpabpKVGWtLoZIUZEYyx5D9btnxOB51EnonfOmiXiTacYwkCjYeZY1zc9EwRi44pdFdsgyoq7bjbTQqUPSrQ4We0uoFIz1jqjxj7zQyPpHmcAd9LSdLrRWIMh27+rcqfYwXBHnVfk4Bw/Hbvp3A55uz+CEVGTcO4KvfLIf95Kc/xMKh1pFjexzLricOucZHiOY9tKXE6xozucKqlmJ7lUZJ+ArJ5hw1f1Nu6kcmzISD7MH8aQf6M2zR6sg51RkgjG4Or8KC8D0iWG+ZWAHeY38cZwFJ76iv8A4nxvP1MEQkLOFRnk6sN+0codK8z44HLO1VE2/D1528A9sKD8RSUl3w0c4rb+CKg0e+6R3SBALe2LSOEU/SyUDEEjWRBkZxgeZA2zSnD+N3hleGa0iEiqrjq7jIZGLDI1xjOCuD7R4jOXm64YRqFrCVzjIhixnwyKI7rh6nKWyqfFIlHzWnBqLdKpBCZvokmkNpP6SPssJOrIfLdkK3rHuAJoj6TTiQRS8PuA5UsAkkDAqCFY5aVORI2GTuM4yKzTrrYqcQyBWzkBWAbOxyAd6+MkDEN/5oFfVIe5BXOxwFbbbalxWvcJ49HPyWRCSwAkXGoqxVgMEjIIII57GpWsFltYCP8A1F3H2tWWlm2f7X6XI1efOm11whpBmK8abxVny3x1YJPnilG/tOoIBYAnYAkZJ8h30pXlpX6p8hSjqebeuCD3D6p8+db76PukpvrbW+BIjaWx3jHZPtO/wNBaKKKKAooooCiiigKKKKAooooCiiigKKKKAooooCiiigKKKKArFvS90b6p+uQdhiXH7Lf3i+w+uPYfCtpqF6YcK+k2kiAZYDUn3l3A94yv71B5vsSDUsSV5E49tQ8a6HK+B29nd8qnbUahjvqs6QE5HcPh/SrJ0LutJncHDdhM96qAWIUncA6hnffFV+WGnHBZQmvJHrRPjxQFo5AfH9ZHt5Ghi42azXA1I0UUZ9Uyuqlh48yR3H1TTfpBGbZY2a6hky4VlWfdcgnI04zy8KsFt0L4IUV3htwzKGbXKc5Iychn23pj0j6P8DS1m6r6EkgQlSJV1ZXfAOrO+Me+oppwiK1mhV7u/EEh1Zjd1VhpdkyBKzZU6cg4ru/g4SkMnVcSj63Q2gmWH1sZHqoO/b31z0XuOGMHe8FsdSxMjzBCO0pUopb9pGbA8TU6eJcAX/6f7o0P4KaIpnQviNnIJHv5f0QA0Sda6LqBAcERsM5Dx8/Pxqy/230eX+/iP78rfmarHA+LWUV/J1Zja260tnQdOhsqMKV3wZE5D6gq6t0/4Mv95H7oG/6KKzvolxO0W7Ysyz2kfWljIjOOr3CyKjrktqEY2Ge22Oe93j9IHAvqKh+5aN+UdVLpH0mtJeIJLaZOpAMmJlXrVzoOSoyMiM+6tBHpKtvqw3b+aQEg+w53HnQZ7adIYG4uZIVIi1h9DRaAyaFRyFYDGFLN3ZKCr4Ontp9WyvW+7ZN/SqV0+6UJNcW8y2t5GoBjd5oSispOyqSdzpaXbzq72nTuVkXRYXcxCgGSNB1bOBh9LE7gNke0GgoVrx8HjDym3mjViXEc0OhnTQEPZbl2dTDx0Crg/SpJVK/2HfkMCDqtUXYjB9Y1Ven/ABmd7i2uJOH3FugPVszlcsCScALy7Jk5+NXSx6X8QkjVoeFtMuMdZ9IiVWZey5CtgjtBhjyoM86ESmK4miksWkKDT9HlRNR1kacFhpDA6duX6Q1O9KbKW4t3WLgHUvswkV4FZdJydl3O2RjzqN6R397DxKO5uLNbczJgATLJlosFWJXv1CLbyq+RcX4xKivFaWWhgGVnnbdWGVOFHeCKooXRWSee2HVWLXMpJDMt2bd4goVfWzhxgq2e4vUNdcNv7S6i+niRIJGbRmRJ3QdwMmxONS948d8YM10XmvrG9ntsWyzs66QSxhBl+rt2tJ1RYPPYVL+kfhfFJLXrLp7Lq4nVsQrJr7R6vYuQMdr5UFW9IdgEZX31r2W1DDFfqsR3cx/EKnfQjxHTO8ROzpsPNdx8tXxph0tke4s7eaQDU8ABOc50AZPl2nUY/Z86hPRjedXfQnOBnf2Z3+Wag9J0VxLKFGWIAHMnkKp3pDvbeexkjW8SJ20sjxsHbKurdlVYE5AK88b0VbrW7SVdUbq68sqQRkcxkd9LV5/6BcRexneQyF+sfLgKEXBZicINgSWz4DAArfLeZXVXU5VgCD4gjIoFKKKKAopOWZVGWYKPEkD8a+wyq4DKQwPIg5B9hFB3VV6bdLGsDDpiEgk15yxXGnTyOD9r5VaqzD0tzBpYE71jZj++wA/kNA4i9LUP95bSj7jK346afQ+lawPrGZPvR5/kJrIriKoyZaqVv0HpG4a+wuQPvJIvzKYqTg6VWT+rd2/vkUfia8zGvqvUK9SxcUgb1Zom9jqfwNOVcHkQfZXlZHp1DcleRx7KFeoaK8423Hpk5SOP3jUnb9Nblf71/ex/rQre6KxSL0gzjm5+NO09Is32qFbBRWRr6R5vtfIf0pC69IV0R2JCv7iH8VoVWfSRwj6NfyADCOda+GG3x7jlf3aZcOk5V10g4jPduHmlLsBgZAAA8AFAHefjXyxi5VcEtPb53HfTB00OpPq6gG+62x+Gc+6p+3jzH7KaXtoGUg8iMfGqi7cD6O8Nmj6y6hgMxPaaQ4LYAAO5xyGPdUg3BuCJzWxH3nT82qodFra2vZYo7xFl/RNpDMw0yIQrns42OkjGTy9lXUdCeEp/s8A9rH82rKs36Gz2iXYExge2Tr4yz6XjBBDo+Tkdz4P7VaH/AOIOCryksh91UP4LWd3dnbQ8VZEERt1uIG0ghk0SIqsCMkYBc7eVaQb3gqfW4ePZ1X5UGa9O+J2Ut2GsXjYmHHYXSokQswydIG+F+FaEPSVwtBvKA3eFibY94yFwd6qHpI4pw5zafRJLYyCfSViCg6ZBgk6RyyAPfU70V6b2FtZwRXEoWWNNDDq2J7BKg5C75A8aCv8ApL6dWVzFCYDIzxy5z1bBQhU57R78hNqnui3TqOC1jhMF1K0epcwQl10h26sZB56NG3nTPp76ReHXFlNBHI7OwGkCNvWV1cbkberTT0fdM47SBleOeTrWWQCGPWVzEiNkZGMlPxoFfSH0uN1Zsi8OvxpZX6x4CqJpPaJY8uyWHvpboL0rnS26uGymue1rypVdHWqHKtq79Zen/G+nwngliThvEn6yN02tz9dSuc++qr6Mukk0KHqbWS4eRACisFKiKSTtbjGMSKPhQS3pE4txC5s3VuFPGiESGRp4zoC8zpG52JHvpToJxy/+jCO0tI5FU6iZJQpVpAHYY7xqL7ipLjPHuKXEEsS8HfEkbIS9xGMBlIzv7aqvox4reiPTawxPI6dpZX0hVikftAjmf0yjFA59J/8AajwRzXFvapHDID+jkZnyxAwc7YyB8qnejU3FpIFFqbFYEJjXres6wBDhQVUafV0435Ypt01j41PZTrJFYJEE1vpeQvpjPWdjuz2e+mfo/wD7Rlg02k8EY0xs/WKWOop1eVwOX6E0EP0vs7+34hDNcywNJLGdJgUqA0W6+tzIbR8qtfSTgXE5bKZpOJRtF1JkKJaqC6qusLrLHGcc8VAekng3EYxbXF3eRTKlwqhUhCadfaYluZz1YFT7dG7uaxZv7SmSIQuBEkaABUVl0F+ZHZxnnQVu3cngya99DSBSOeGlOcjGMYVeXnVC6OXAiuoyeQYg+wgr+dXXg0TrwqTUwZe3pz6w7jy2Od+6s7l2kbHcx+RoLrxzpXdSMytcSlfANpGPAhcZ99Qi3BqLa4JOTSiSGoqbtm+NbT6Nb0vbGNjkxtt5Kw1AfHVWDQufGtY9C8+fpC+UZ/nH50Gn0UUVRRfStYa4Y5RzRivuYZ/FfnWYW3H7qBQsUzooPqqcD3gc63TpTa9ZazL+wWHtXtflXn66XDEeBqot1r6Qr4kEuh8urGD8N/nUXf3rzyNLK2p25nu8AAO4AVEWTVIjlQNLoVC3NTV3ULcUDNzXxa+PXxTUC8dO4os00jp/bGqF0sye8U5j4UzcsUtb1K2oqxEYvR2Q8sfGux0Xn7lz+8P61ZrQ1M2lIsUE9Fbn/DPxH9a4bo1cj+6b5f1rW7eLIpw1rUPLGG4Fcf4T/CvkfC51Oerf4VrNzDUTcDeqRXuHQPp7Ske2vs8FS7imtwtBGw8PiaI6lJAfEgGd0c7tkHbBAHv8TV6i9GXC8A9RqBGQTI+4/iqmwcReISIhAEqMn7xBCb93aIqMtrUzdrr3OuFpEXbSGVFcJ4+qJu/mgpqHPS/o7b2l60dtGqRtao+lSfWW4wTknPICtHi4JwpQP0VoNhsdH5msDvZ3Ry2ATjTkls4Pd63Km78bm/Z/hB/mzWVa56TLXh62EhtxarKrxkdUEDn9IAQNO52JOPKnHQnidlBFKs7RK4uJCCygkq+HBBwdtzWITcWmPNlx5xR/mlJHi0/ISEfdAX+UCg9GcU6X8NMMqdcmGjdTpRuTKQeS+dZ/6LulENrvJq7UWkhVyQUlZlyPDS539lZW99Mecsn8Z/rSDux5sT7SaD0rN6T7Ne6X3qB+LVmPQzphFaXDSlTp1TaVJA7EmggZJwMFBWa6a+FaDfp/TRbjlH8ZAfwFZ70T6eLZytJpXJaQgZJAWTQSvZGdtC1QStfMUGvcV9M7SxSRrHH20ZfVY+spHefOqz0W9IMtkmmMDOME6QcjUzAHUe4u3xqkKKWQUVculHT+5v4hFIcJqDbBRkgHHIedfW6d3xiaFGIVlcEKd8MCWOAvhk5qqxipLhLYkX2OPjGwoiW6N8XlMLQOS0ZPZB3ILZHPvG/KoS5Ttv8Aeb+Y1aOgdirO5cZVI3kPtSGRl/zBarTnJJ8ST8TmgTVKdRR1wi06jFRX3TWn+hbZ5vONfk3/AHrM2G1ad6FI+1O3gqD4lj/7aDVKKKKo5dcgg8jtXnTpJbmKd0PcSPepIP4V6NrDPSrbdXeOcbMQ38Sgn5hqJqr2T71MIdqr9tLvU7atkVQ2vKhbg1N34qDnNQNGoWvjmhTRS8dPbc0xQ06hNVE3bHlUtbNUFbNUpbyVRO25qWtZKgYJakIZqotNhceNSwlGOYqnWd2oZSw1KGGRnGRnB5eAyfdV4k4FETntjyWRgORHcfP5Cs6uah76Qdxqv3L71br7g0EcMjN1hCIzE9YxbCqScZOM7bZ2rP8A6RnGeeN/b7quGnTtyADMSeSjJ5Z5DyFcSW0mGPVSYXOTobbTnPd5H4U3mncAmIqr4IBYZxnmQOWcZG+RudqbXF7dtzue5v7tB6xBO+nxAojjiPCp2UlYpcg4B0HZsgDu8SKY2lhcxSI/USaUlBI0nZWcHScctpZl9/lS8/E7sZP0jfOr9VHzyx+z4sfjTNeK3htriUXLa4pgJAUQgxSO8wYDT2e1K428AOQFQM+N9G7kl9EEjBcnYb6VYjOOfcdudQkHRm6kMgSBy0ThHXbUGKlsaScnsjO2diD3ipTinSG8aFQZ8qwDHEaA60m1k6lUHOtA3v8AM0yuekl5Kjo8wKyawwEaDIk1avVUfbagr+jIyNwaSeOn2jAxScgoiPK1yVp4yUky1FN9NclaXK1yVoECK5xS5SuCtBwBSqVyKUUUC8dPbHZwfb/KRUfE4zjIz4d9T3BuFyTEaEY5YKCAcajyXPLPlTBZOi2YrS4l8YXA97xD8A/zqnLWo9L+EtZ2Ajxj9HEp8z2zJ/mlA/drLwN6sCqU4jpOWBkjEhA0s2lRqXUxxqJEedWkDHaxjcb702N4+wXIzzwMnl5b/CoU9ubhUHaOPHy9vh+fdW++jXhqw2ERUdqUdY578t3Z8ht8fGvPsXDQ/VgsSfXYHkD1hVdORnBHa9x2OxPpLobYG3sbaJt2SFA2ftlQW/zE0ipmiiigKyz002X6qXxUqf3GBHyc/CtTqpek6y6yyY/YZW9xyh/mB91BgKtg1OcOfII7yCPfioBtjUlwqXcVUfL3ijIwSVA2S4DAYyFkdBq8yFDbfaFM5nU9xHv/AK0t0mjAJbfsurewPHoHztmP71NxuKBq+PH4iuR7QaJYyTgDJpaMKqMkgGrIKnG/MZGfZUV8U0vHIPGkUUGAItuWmzkyiQ505xp6onSdt8jB376TFo2X3c6I9R7BBXJVRqDEbamAyuaqJiCceIqStp/Oq3wqz64oOshQtJozI+lV7OdT/ZXfGd981bbToXG0HW9ZOSM5MVq8kTY74plfS6HubYeyqHMFzT2K4qvzdEpo4utMsOnY4S6Uv2u4IqnU37KlieQya7bo7cK6JmUa2wGfrI0Bxnd7mKIZPcAST4UFkS6I3Bq82/TqHA1o4bAzpwRnvxlhtWSXnBbuJlUNK7NnCw9XM2APWKJLqC+ZGKRNreBiP0qsACVmRI2weRCs2SPMUGyy9NrflokYHn2V+eWqi8VuI2mdoUEcZOQoAGNhnYbDJyffVRja+ZS6JI6KSpZYXZcr63aVCDjxG1MR0gm37Sn90jl7QKFXQy0jJNVat+PO3MKfZ+R3FP47rUO+gczSV84GuqeaE+rc2zL+/Gcr8mb4U1d674VLpuYG5fpVX+Psb+WWB91NyorLTfocHmrH5jDfNfnScEgB3Naff2AnaKyitETMwL3HVrgoWaQpq05B9+SBjkaecJvrmziWGLhJnKFh1q6VDHWTzKd3Ln3UGVFdXqAsf2Rn8K4gsJZWKxxSOwzlURmIwcHIAyMHatkl6Sca0nq+Eogwd2mTbbwEgNUr0dS37BTZdU1wYpC7TscaWuCSxIySxOn4mpVQUXQriD+rZz/vLp/nIpm/Ra6FwLZotMxKDSXTbrCQuoqxAzg7c8e0VsP9mdIn9a8sovuIWP8AmjqgWPB7puKXEUlyWnM8Sm4RMaXMb6XC5G4A2G3qVB1B6HOIse01sg85GJ+Cx/nUJx3oS9rcpbPcRtIyqzaVbCBnVF3bGeedvCtUf0cPjNzxi9bxw4Qf5i1UC56P28PFJY47iSVEhhZpJJA5Oq4t0bLKABjrM+WKCZf0V2MX6/iqj2dWn8ztVS4pwPh63yQQTyTQqqmWTWpzllyF0IMAA+Zyavht+i1vuTE582ml+WSKqltf2L8SuZrKIfRo4oWVUjxq0z2usKhG5OHHnmglY5+jCHEcM9w3cF65if3S4HyqJ6MPDNfTyw8PDJE+IrYx4LDRMFUq2oBuyGYnO47q0SH0gTHa14NeEd2pOqX4lcfOqZ0Eub2aa6lt4o1unumcLKewo/SBwWG509dj4bUE30k4txNbKdo+GRWUWjDSdYgkUMQMoIyCG38KrPApjDLYaSQ/VNI+wYZEaspG4xuQO/ORyqf9IttxdbGR7y8tljJQGKFcl8yKMa2VTtz28KZdFYkJTr8gpaQxRMBkMzqr775Dao4sHv3FXAt6S+PPIkUbHJYFvYMnbbvwEPvql8CshNKqtnRntHONK5GSXIKoNwNTbAsM046aX3W3b4OQuFGORwOfwx8KmehF1bwgGSeGORpBjVOUZUjBYllKGPSW09p9XLsgNg00J+kG0QlJcsWZmQYdJIzHEMDQ2A7YYndlVR6qggAmmyRZPLOBj1c+3cEN/rvq+dOuI2/VhZWczFWkQAxt2nbILupDBdIUapQXIxhYyCKoDTA7tjA5jstjnnbIPj5/kFi9H3CWvOILETiMAF85IZFI6xO3vllyuP2ie6vTFedfRPedRcpM/qlmGAN9LKQO/wASK9BWV7HMuqNgw8u72jmPfUMOKKKKKKZ8XtOuglj+2jKPaRsfjinlFB5Z4jFpkYeefjRYPg1ZvSVwrqbx8DssSw9jdr5Eke6qnEcNVRMcYtzJGcd8Z/iTEigf8Nbk1B2TdnB5jarCszdV2fWUhgDyOO7HmMqfJmHfVQuZ9DllB0Hx7vI+Y5edBZOHBVR27xn4AVZOhPQ9LiFry4BkyXEca7gBMajpG7N9ldwcbg5qh2/ENjjcEYI9tXHo30nC2L26MFk1BgTnkGBOAN+78c7Ha4LY3BIAmAisjSaPURSDjGwVVAYHVuBns70y6XcAtoLaEFtZ7IcFgZIy47MiHmu5AI5EMO7IPHD722Mskhk2EqyxByozoBwratlG5HM7fCqt0w40lyww2pgwJYDCKoydK5ySPVAOeSDzzdET0UhK8QhTJLLMMFU1Ntk5VTsdhnetMtwotpdZUNmTOviDW0me/XbRjq4ST9TlvvzrNOjLhr6NmKhdZyZJCibRtjU6dpeQ5d+K1Cwif6C2jrdJDlRFYo8ZB5GNpe1Ip5h5DlgcmoEbxcWaBchgExp4ebdtsbLcuOrhPcJeQ5il+MLhoNRODIP1lw16pO3Oz5uf2l9TGeVI3xDWsahlYHQP/mL3OcjvtSNNwPGIcxy5U6vxiWAKAp1H1LZrA4AG30qTu8Y03b2A0HMwBuowPsN+rR+HbeJkc65hy7CnAzk91dWgxdSYLeoo9RuIHuP64AtFz/VtseYr7PvdoDk4jzhi/EACS24jHagP7fJuX1a+WhH0mbOBsnOV+HjkP7he3J/vW+6PVNQJ2RXXOW6rPWH9ddvZH32kQIXbHabdudUvjHCHto47uASqupst1fYRiTo6uUks8RGwY8x94Cr5wIPpmaMygGRyOqgW4B25rduMz797cj2e6oa6ltxZOkjWYbS2QbiXrQ2onJtlBEcgO+gHSp25CqKNxpUBjuI+oWORVV4ImOuFlGks6udWSQW1cjnB8SvaSY/1/rYiq9cxg7YycZAC9oA7ZyTjPt5044NdEpg+smFO/wBU+r8OXvFEWWQU2mXIIBwcbHwPcaVhbUvs3/rXwrQ1pnBuNqJbeRh2LjQfuSOh/Asyn7tL3XHuJsc2NlG8R3WR3UBs7nbrAeZI5d1U/olxFWX6OdJljctCrHGtGbrCEzzdXL9nmQwxyOJ6OXiESLGhmRVUAKEU6cdxJhJpvFHErrpAYZGaOxjURsW7RJChSTy1DOKgOgfB7x7aIWU6W83UhpHdQ2Y2uLkAAEH7Cb7erUnfLfyo6PLcYZSpAJUYYYPKDwNJWFj1KKjyCJEjRATMUJCaiNTKwJ3dueBvWaJduhXFZP1vGnA7+qh0/MSD8KpPRvgIa4vYpbuRgbwRSTswEmI4bxS+tsgHUVGTnmKfTSWpYh7q3YeU4Y/AytSMfEOHQKUWTsltTBImwzeJKwsDyq9E23Qbgafrbt5T+1c5PwixVY4Rw2zTiN59HRjaKIV+u2tett5JVy+7E9XJtT9+mNpHuiSP7Bj+fRUfxHpvFIABbucbgM5XB8cqz70F7XinDbf9Tw0L4HqIkyfaxzVLtOLleIXN31IQM8fVrtjEek7kYAGY0+NQFz0pLDaBAf23aT5kKairnizv9WJfupt8HLCoNVn9I9w2cGNPDSgY/NyPlVS4NI9qp0vLlmdmcMEOXCZHZ3x2AedUv6U/cxX7mEz/AAYr5HaySnIVnPjjPzoLndcSt3z17wncbvqnY+WjBHxpC66XoqMlurFif1siqunYj9GiknkdtR2wMDaoCLo9cN9TA82H9aa3lmYgCWRsnHYYHBFB8EmTk7knJ8/GnEloj+Df5W8shuy2PbTAPtk7e2lEBPKg7Nnp2Rh39k5RiT378/bXMdkWbt8h9XOfiaXjXHMk+Xd8KdRsO7AHlSiS4XJpI8BjHu5VYbTpA8LB43KsO8d/kRyI8jVVSXkBkk7ADcknkAK0joV6OXkImv1KoN1gPNvAy+A/Z5nvxyIaZwO9M9vFKy6TJGrEeGpQdvKinoGKKK+0UUUGaemO2QiFvrkMPMhSCP5j8ayOSKrl0/huBdSdezNudBOw6vJKhRywB4d+c75qmTXuk4IqokLU4FR3EYgTkd/PwPtFOIL9G2zg+e1I3YPtqCKNmO7s+zcfDmPdXP0ZxvjUPFDn4inZal4XHf8A9/jVzQ2tJSwBZmOGwRtn2ZIyKlrnidsI5BFFFgxAZZmlJbWCG6xwvVEDPqjfO/KkurU89/aM/Ajf50geBxnkCPun8m/rVQvwHjKwy28jGZRE0jHqtLFTImnMBZCq8lzq1Zx3bVcbPpPbNasjhFdteTI05LZcnU/VZUsRuR2VycbCqTHwRl9WRvYQfxXIrtuFkqMojMO8FQc59xFFq/ydLrWeOKFLhmclBiSKK3U4G+Z494eXrR5IOMVKcQuohPb/AKSI9pvVunvcbf4M+FTv/SjccuRNZjdcOkKjEch3GQe0Md+4FNpbEIwwrJ4lVxy5Z2OfhRK1G44xALpiZVIWIatMhtWBJJA/8qHebv2OAndksagX6dxxPN1IIkc9lZcScsgOZZlMzKeegqoHdzNUtrdXbDAybbZzj34AyfdTi34fMAdMYjT7R7Ax4ZfAAoUvJxq6l1/pXjy7M3VHQrFgMjSML3dyjmc5JqNVECk/WO2OZOOW/eKlrXgy82dn/wB2OyPLrZMAD7uak7dVi9QRxeaDrJPfI+F/hwaCEg4HK6AyYhQ98hxn7qbs3sUGntrwyJQVgR5GOzSMMbZB7KDkNubEeynjSrknTqY82kJZj7c8/fmiS4Zhgk4HIcgPYo2HuoFFjSNMc3PgQQo9o2J9lNHrpj/r20njPMge2gb3EKsMMAR4EZpPRgYBIHgCQPhyqUt5I19ZUc+LB/wVgPiKV/tRV5CMeyGP8WUn51KK5JZxk5KIT5gE/OlbXh5fIiTONzpXkPE45Vz0t4kZURSzEKxOGOw2xsvIHnSHBZwqAnHI8/vGlEg3CZO/QP8AiJn4BiflXP8AZLfaX3Z/pXbcTx4U3k41j64+VRXPEeH9UhfVncDGMcz7TTbhEIlbDbDP5E/0ptxXiRkXAJbfPfTexuygxpOck/h/SqLaOGW688H3k/ga6Atk5ID+6PzqrtxKTuX4n/tX2EXEpxGrMfBFLH86g66RXqtL2QAAoAHxJ/GpXht+IUx37Z9yjPzzSdp6POITnItZd++QBP5yKsvD/Qvet+skhjB5gsWPwUYPxqis3nSBSMFtXlnPyFVa8LSPkbCt34b6E7dcdfcSSHwRQg+eo1bOG+jvh0GNNsjEd8hL/JyR8qg848L4fNNhIYpJSBjCqWP+UbVcOEeibiExBYJbr39Y2SR5Rpnf2la9BwwqgCooVRyCgAD2AUpRWBdIvRXeW+WhH0lf2MBgPEoxHwBal+jvorvJsNOVtk8G7Uh9iKcD3nPlW7UUFc6M9CrSxwYk1Sf4snafzwcYX90CrHRRQFFFFAUUUUEfxvg0V3GY5lyO4jZlPip7j/o1jPS/0d3EGWVTNEPrIO2o/bTn7xkeyt2ooPI9xZFfV3FIC4ZO8jyr0/x/oZaXeTJFhz/eR9lvacbN+8DWfcX9Dj7m3nRh9mQFT/EuQfgKqMj+nnvwfd/SulvvKrje+jG+T/ZtY8UdT8s5+VRUnQ24X1rS5H/Df8dNBEx8R8qcxcZUcwaXPR115wXK/uEfilIPwqMet1q+0D8wKB7Bx2PvzUjDxZCOTEeyq+LCEf3jj2qP+oU9hEYGOtOPuD/rqol1v4eek+3R+dK/2hGPrTL7GkA+AOKiEeLGOtOP92P/ANlKs8RABnO3/wBv/wDup0So4nED2pJj5F5B+BBp5bcbsEOWgy32i7FvjIGNVx+qJB68f8s/9Vc9XFnJuB/A39avVW9+lHDT60Lk+cmf/ZSL9JOG/wCE38Q/6ap5soSf/UL/AMtqecO6Fy3P/pw8nmImVP8AmOQg+NCpx+kPDu6J/j/2pGS+t3OdHVp9nnI3tPJR5DfzFXfon6KooYg1w7GdufVsAqjuVSVz7TtnPkKsH/gK172nP/GcfgRSjJJ+Iw4wsTkeAB/176gb3rWYlEkA/aH5it8ToHY98Tt96aU/IvinEfQ2xH+ywn7y6v5s1B5wZJ+/A9p/71wIJW+sufLc/ia9PwcBtU9S2gX7sSD8BT6OMLsoAHkMfhQjyynRa5m5Qzv92JyPktS1p6Ob5vVtpQP2sL/Owr0nRSkYDbeiK+fdhEn35Mn/ACBql7X0JyH9Zcxr9xC34la2eioRmVr6GLUY6yeZj+yFUfMN+NTdr6MOHJzhZ/vyN+CkD5VcqKEQ9p0Ws4t47WAEd/VqT8SM1LRoFGAAB4AYrqiiiiiigKKKKAooooCiiigKKKKAooooCiiigKKKKAooooCiiigKKKKDloweYHwrg2yfYX+EUUUHBsYv8NP4R/Svn0CL/Cj/AIB/Siig+ixj/wANP4R/SuhaoOSL/CK+0UHQjA7h8K7oooCiiigKKKKAooooCiiigKKKKAooooCiiigKKKKAooooCiiigKKKKAooooCiiig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1048308" y="86912"/>
            <a:ext cx="80956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fr-FR" b="1" dirty="0" smtClean="0">
                <a:solidFill>
                  <a:srgbClr val="FF0000"/>
                </a:solidFill>
              </a:rPr>
              <a:t>Challenge 1-System </a:t>
            </a:r>
            <a:r>
              <a:rPr lang="fr-FR" b="1" dirty="0" err="1" smtClean="0">
                <a:solidFill>
                  <a:srgbClr val="FF0000"/>
                </a:solidFill>
              </a:rPr>
              <a:t>complexity</a:t>
            </a:r>
            <a:r>
              <a:rPr lang="fr-FR" b="1" dirty="0" smtClean="0">
                <a:solidFill>
                  <a:srgbClr val="FF0000"/>
                </a:solidFill>
              </a:rPr>
              <a:t>:  Formulation/</a:t>
            </a:r>
            <a:r>
              <a:rPr lang="fr-FR" b="1" dirty="0" err="1" smtClean="0">
                <a:solidFill>
                  <a:srgbClr val="FF0000"/>
                </a:solidFill>
              </a:rPr>
              <a:t>Process</a:t>
            </a:r>
            <a:r>
              <a:rPr lang="fr-FR" b="1" dirty="0" smtClean="0">
                <a:solidFill>
                  <a:srgbClr val="FF0000"/>
                </a:solidFill>
              </a:rPr>
              <a:t>/</a:t>
            </a:r>
            <a:r>
              <a:rPr lang="fr-FR" b="1" dirty="0" err="1">
                <a:solidFill>
                  <a:srgbClr val="FF0000"/>
                </a:solidFill>
              </a:rPr>
              <a:t>M</a:t>
            </a:r>
            <a:r>
              <a:rPr lang="fr-FR" b="1" dirty="0" err="1" smtClean="0">
                <a:solidFill>
                  <a:srgbClr val="FF0000"/>
                </a:solidFill>
              </a:rPr>
              <a:t>aterials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26" name="Picture 6" descr="https://encrypted-tbn3.gstatic.com/images?q=tbn:ANd9GcRrXXffTSB8SGM-S6vWpG7cea7i7IgXDlGGGE1mjD6lmjZGR3-hb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320" y="106920"/>
            <a:ext cx="548680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1006002" y="1436948"/>
            <a:ext cx="8109391" cy="4768830"/>
            <a:chOff x="1006002" y="1119017"/>
            <a:chExt cx="8109391" cy="4768830"/>
          </a:xfrm>
        </p:grpSpPr>
        <p:sp>
          <p:nvSpPr>
            <p:cNvPr id="3" name="ZoneTexte 2"/>
            <p:cNvSpPr txBox="1"/>
            <p:nvPr/>
          </p:nvSpPr>
          <p:spPr>
            <a:xfrm>
              <a:off x="1006002" y="1119017"/>
              <a:ext cx="738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Un parechoc issu de polymères recyclés (recyclage iso-fonction)</a:t>
              </a:r>
            </a:p>
            <a:p>
              <a:r>
                <a:rPr lang="fr-FR" i="1" dirty="0"/>
                <a:t>3 points simples  du cahier des </a:t>
              </a:r>
              <a:r>
                <a:rPr lang="fr-FR" i="1" dirty="0" smtClean="0"/>
                <a:t>charges</a:t>
              </a:r>
              <a:endParaRPr lang="fr-FR" i="1" dirty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1187624" y="2291463"/>
              <a:ext cx="2592288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Propriétés choc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172487" y="3067408"/>
              <a:ext cx="2607425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Compatibilisation</a:t>
              </a:r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3914625" y="2291704"/>
              <a:ext cx="2119025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Rhéologie  </a:t>
              </a:r>
              <a:endParaRPr lang="fr-FR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914625" y="3067408"/>
              <a:ext cx="2119025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Chimie radicalaire</a:t>
              </a:r>
              <a:endParaRPr lang="fr-FR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6151207" y="2315454"/>
              <a:ext cx="2088232" cy="369332"/>
            </a:xfrm>
            <a:prstGeom prst="rect">
              <a:avLst/>
            </a:prstGeom>
            <a:solidFill>
              <a:srgbClr val="DDDDDD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Mise en peinture</a:t>
              </a:r>
              <a:endParaRPr lang="fr-FR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6153918" y="3067408"/>
              <a:ext cx="2085521" cy="646331"/>
            </a:xfrm>
            <a:prstGeom prst="rect">
              <a:avLst/>
            </a:prstGeom>
            <a:solidFill>
              <a:srgbClr val="C0C0C0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Traitement de surface</a:t>
              </a:r>
              <a:endParaRPr lang="fr-FR" dirty="0"/>
            </a:p>
          </p:txBody>
        </p:sp>
        <p:sp>
          <p:nvSpPr>
            <p:cNvPr id="13" name="Flèche vers le bas 12"/>
            <p:cNvSpPr/>
            <p:nvPr/>
          </p:nvSpPr>
          <p:spPr bwMode="auto">
            <a:xfrm>
              <a:off x="2476199" y="2684786"/>
              <a:ext cx="151585" cy="382622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Flèche vers le bas 16"/>
            <p:cNvSpPr/>
            <p:nvPr/>
          </p:nvSpPr>
          <p:spPr bwMode="auto">
            <a:xfrm>
              <a:off x="4974137" y="2661335"/>
              <a:ext cx="151585" cy="382622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Flèche vers le bas 18"/>
            <p:cNvSpPr/>
            <p:nvPr/>
          </p:nvSpPr>
          <p:spPr bwMode="auto">
            <a:xfrm>
              <a:off x="7119530" y="2684786"/>
              <a:ext cx="151585" cy="382622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487" y="4004870"/>
              <a:ext cx="1137400" cy="849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Flèche courbée vers le bas 19"/>
            <p:cNvSpPr/>
            <p:nvPr/>
          </p:nvSpPr>
          <p:spPr bwMode="auto">
            <a:xfrm>
              <a:off x="2309888" y="3821363"/>
              <a:ext cx="4817274" cy="687757"/>
            </a:xfrm>
            <a:prstGeom prst="curved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3228235" y="4271026"/>
              <a:ext cx="31178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3 brevets, 0 publications</a:t>
              </a:r>
            </a:p>
            <a:p>
              <a:r>
                <a:rPr lang="fr-FR" dirty="0" smtClean="0"/>
                <a:t>Six ans de R&amp;D</a:t>
              </a:r>
              <a:endParaRPr lang="fr-FR" dirty="0"/>
            </a:p>
          </p:txBody>
        </p:sp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5618" y="3878072"/>
              <a:ext cx="2009775" cy="200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ZoneTexte 21"/>
            <p:cNvSpPr txBox="1"/>
            <p:nvPr/>
          </p:nvSpPr>
          <p:spPr>
            <a:xfrm>
              <a:off x="3351192" y="3901694"/>
              <a:ext cx="2871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Grande complexité</a:t>
              </a:r>
              <a:endParaRPr lang="fr-FR" dirty="0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1920689" y="2014705"/>
              <a:ext cx="11110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i="1" dirty="0" smtClean="0"/>
                <a:t>Simple</a:t>
              </a:r>
              <a:endParaRPr lang="fr-FR" sz="1200" i="1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4494419" y="2014464"/>
              <a:ext cx="11110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i="1" dirty="0" smtClean="0"/>
                <a:t>Trivial</a:t>
              </a:r>
              <a:endParaRPr lang="fr-FR" sz="1200" i="1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6141913" y="2036340"/>
              <a:ext cx="19704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i="1" dirty="0" smtClean="0"/>
                <a:t>Technologie maîtrisée</a:t>
              </a:r>
              <a:endParaRPr lang="fr-FR" sz="1200" i="1" dirty="0"/>
            </a:p>
          </p:txBody>
        </p:sp>
        <p:cxnSp>
          <p:nvCxnSpPr>
            <p:cNvPr id="5" name="Connecteur droit avec flèche 4"/>
            <p:cNvCxnSpPr/>
            <p:nvPr/>
          </p:nvCxnSpPr>
          <p:spPr bwMode="auto">
            <a:xfrm flipH="1">
              <a:off x="2794587" y="1765348"/>
              <a:ext cx="1435961" cy="2709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Connecteur droit avec flèche 13"/>
            <p:cNvCxnSpPr>
              <a:endCxn id="24" idx="0"/>
            </p:cNvCxnSpPr>
            <p:nvPr/>
          </p:nvCxnSpPr>
          <p:spPr bwMode="auto">
            <a:xfrm>
              <a:off x="5049929" y="1765348"/>
              <a:ext cx="0" cy="2491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Connecteur droit avec flèche 17"/>
            <p:cNvCxnSpPr>
              <a:endCxn id="25" idx="0"/>
            </p:cNvCxnSpPr>
            <p:nvPr/>
          </p:nvCxnSpPr>
          <p:spPr bwMode="auto">
            <a:xfrm>
              <a:off x="5868144" y="1765348"/>
              <a:ext cx="1259018" cy="2709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175" name="Connecteur droit 7174"/>
            <p:cNvCxnSpPr/>
            <p:nvPr/>
          </p:nvCxnSpPr>
          <p:spPr bwMode="auto">
            <a:xfrm>
              <a:off x="3131840" y="3390573"/>
              <a:ext cx="1224136" cy="43079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77" name="Connecteur droit 7176"/>
            <p:cNvCxnSpPr/>
            <p:nvPr/>
          </p:nvCxnSpPr>
          <p:spPr bwMode="auto">
            <a:xfrm>
              <a:off x="4950388" y="3436740"/>
              <a:ext cx="0" cy="38462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79" name="Connecteur droit 7178"/>
            <p:cNvCxnSpPr/>
            <p:nvPr/>
          </p:nvCxnSpPr>
          <p:spPr bwMode="auto">
            <a:xfrm flipH="1">
              <a:off x="5605439" y="3436740"/>
              <a:ext cx="545770" cy="4649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2" name="ZoneTexte 31"/>
          <p:cNvSpPr txBox="1"/>
          <p:nvPr/>
        </p:nvSpPr>
        <p:spPr>
          <a:xfrm>
            <a:off x="3563888" y="6599177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Paris, 4 décembre 2014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3150532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4" descr="Imag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6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048308" y="86912"/>
            <a:ext cx="80956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fr-FR" b="1" dirty="0" smtClean="0">
                <a:solidFill>
                  <a:srgbClr val="FF0000"/>
                </a:solidFill>
              </a:rPr>
              <a:t>Challenge 2- </a:t>
            </a:r>
            <a:r>
              <a:rPr lang="fr-FR" b="1" dirty="0" err="1" smtClean="0">
                <a:solidFill>
                  <a:srgbClr val="FF0000"/>
                </a:solidFill>
              </a:rPr>
              <a:t>From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fundamental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researches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to </a:t>
            </a:r>
            <a:r>
              <a:rPr lang="fr-FR" b="1" dirty="0" err="1" smtClean="0">
                <a:solidFill>
                  <a:srgbClr val="FF0000"/>
                </a:solidFill>
              </a:rPr>
              <a:t>industrial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applications</a:t>
            </a:r>
          </a:p>
        </p:txBody>
      </p:sp>
      <p:sp>
        <p:nvSpPr>
          <p:cNvPr id="17" name="AutoShape 13" descr="data:image/jpeg;base64,/9j/4AAQSkZJRgABAQAAAQABAAD/2wCEAAkGBxATEhQUExMWFhUXGR4YFxcYGB8ZIBwhHRYaHhodGR0kHisgGBspHBwWITEhMSkrLi8uGh80ODMsNygtLisBCgoKDg0OGxAQGzQkICUtNCw0NDQsLCwsNDQsLCwsLDU0LywsLCwsLCwsLCwsLywsLCwsLCwsLCwsLCwsLCwsLP/AABEIAJgAnwMBEQACEQEDEQH/xAAbAAACAwEBAQAAAAAAAAAAAAAABgQFBwEDAv/EAEMQAAECAwQFBg0DAwMFAAAAAAECAwAEEQUGEiETMUFRYQcWInFzsjIzNDVTVIGRkpOhs9IjQrEUUsFicoIVQ2Oi0f/EABsBAQACAwEBAAAAAAAAAAAAAAADBAIFBgEH/8QALxEAAgICAQMCBAUEAwAAAAAAAAECAwQREgUhMRNBUWGh8BQiMoGRI0JxwQYV4f/aAAwDAQACEQMRAD8AdbkXQs12QlHHJRlS1MoKlFAqTh1mALvmNZXqTHyxABzGsr1Jj5YgA5jWV6kx8sQAcxrK9SY+WIAOY1lepMfLEAHMayvUmPliADmNZXqTHyxABzGsr1Jj5YgA5jWV6kx8sQAcxrK9SY+WIAOY1lepMfLEAHMayvUmPliAOKuRZIFTJS4A1nAIArZex7vLXo0MyhXWmEJTmdw3xm65pbaI1bBvSfcs+Y1lepMfLEYEgcxrK9SY+WIAOY1lepMfLEAQbduZZiJaYUmTYCktLIOjGRCCQffAFtdiZKpdng0juCAIlxHkosqUUo0SlhJJOwBOcEtnjelti/M8p4C/05fE2NpXQniBhIHvi/HAk47bNbLqcVLSXYdrGtRqZaS62apOw6wRrB4xSnBwembCuyNkeUSdGJmEAEAEAEAEAEAEAEAEAKHKg8tMnRPgqWEr6s8uomkWsRJ2LZTz5NUvRkpApG6aWjnYyezdbrvuLlGFOeGUCvHj7o56xJTaR1VTbgm/JaRgSBAFdeTySZ7Fz7aoAgXR8Q12aO4IArbvyKn7DZaSaKXLJA68OUZ1y4yTI7Yc4OPxMqfQptRQsFKwaFJ116o38bIuO0cxOqUZcX5NL5M5hDSVyztW3yrSBtYwkpKRQp/u1RpcmxTs2jocOp11JMfIrloIAIAIAIAIAIAIAIAIAVb6TKncEg0AXZgdMnPRtg9JZ47E8Y9Ta8HjSfZnjKcnUkhYUS4sClEKVllvyqffE/4qzjxKv4Krnz0N6QBkIrls7AEQWmxpNHpUaT+zEK+7fwjLi9b0Y8471vueN5PJJnsXPtqjEyIF0fENdmjuCAOcnvmyT7FHdgC+LSSQSBUajTOAK+3LDYmkBLqc0mqFpNFIO9CtYMAUjNsTEioNzxxsk0bmwPcHh+0/6tUAKl478TS3lBhejaSSElNCVU2k01cI2lGHFx3I02TnzjNxh7F/cS+C3lFmZUnH+xerFvSRqr/MVsumNLTXuW8HKlcmn5Q9RULxU3ht5iVaWpbiErCSUpUoAqNMhTXmaR43pGdcVKST7dzFlW9OFzTGYc0muuIgb6YdVOFI1frT5b2d4um4yq4cVr6/z5NZsK+km823jfbS6QMaFHDRVM9cbOL2kzhboKFkor2ehkbcSoVSQRvBrGREVlu243LAVBUtXgoG3iTsHGKmXmQxo7l5+BJXU5vsLyb5vg1Uwgp4KIP8Rqo9cW+8fqWHifM+rszLDDLk7NPI0r6uma+DTwWkjXkPfWN1XfXOHOL7EMMeyc+EVtjLZNsS8ykqYcSsDI01jrGsRJGSl4PLqLKXqa0T4yIhdv7OuNSTimyQTRJUNYBNCRu6+MTY8VKxJlfKm4VNxMXwD/Mb3itHNc3s1yzZxbtjrW4aqLDoJ30SsA+4CNDfFRsaR02NNzqTZOuj4hrs0dwRETnOT3zZJ9ijuwAwwAQBGtJQDLhUkKAQolJFQaA5HhGM3xi2epbZhM/JFoBWWBRoKbDStKbo96V1+q2HC3tJL9n8ynk9Bvutbx1y331vTIknO4Hkg5BWRPWfp1xB1i9ZlL9P+3v89mywulvpzayf1SXbT2l377/z/o1FiUmZhptczaBZaUMm2wGioajiWTUnqpCi5SqjOT1tEc46k0i7se61ntdNtpCyf+4o6RR/5GtYnTT7owIS+T6zy7pMCqE4tHi6Hu3cIi9CG96NkurZSr9Pl2+pfTdkyzoo4y2sas0g/wCImNaIN4Zex5V3AlT7LgzIllKGHdiFaV4RFO6EHpl/G6bkZEeUF2ITCwpwnTqmBlhcXTERSoBpqpWkcr1mblf8tImpqlWuMlponzYVgODDip0cWr20jT18ea571768k0t67CVaEvMqWMeE7ggmgO+h20yrwEdHRZRGv8jaW/f/AML3S8munk7fPyL/AJPApibC3VBtKkFJqdZJGEV98XMTLp9TSkRdVzK8mhcYvlv+DR7evGxLUSardX4tlvpLXuoNg4nKNwc2U6LBmp0hyfVgbGaJVtWXAur/AHnhqj1Np7R40mtMijkyl8ddM5grXBl7sWv/ADFv8bPWih/11XLexktthLci+hAASlhwADYA2qKje3tl9JJaRFuj4hrs0dwR4enOT3zZJ9ijuwAwwAQB8rQCCDmCKGD7gzK8FimXqh1ONlSgEK4k9EbwqOVyen3UW86u6+/Js8fK1pp6ZQTd2kFtStE5TIY1kilTsrriSq/Nh/Ua0l57a2S5WT+J1Gx714LCyLLUlNHFYwMkE6wnYDXdGszcuNslKK09d/h+3yMaq3FaZZSE4qUcC0eAT007CNp6wIm6dnTqmu/Z+TG6lSQxKvipfk0lMvbiU6JPvVn9I7M1YCbtp3wZeXYB9I4XCPYkAeyAM2vLYM2y+vSpU4VqxaRCCQoncBXCdlI1t1Uueztel59Dx1FtJpF3YtxLQDQcS620pRKtCtBPVVQORO6mUJ9PrugvVXc0PUs5WZDlV48HhNNWo28iXXLtqcWlSkYHKVCaV1jXmMopPoNbf5Ztf5Sf+0VPxcvdH1Y7BNS4kpXUgg0JFDSmUaTOSqm64vaRbqfJbZZTEskpOUUozeyRouuTmzmkNuLw1dxlKnFdJRFEkCp1AA0oN0dz0/IlfTyl58GqugoS0hxi8QhAFdeTySZ7Fz7aoAgXR8Q12aO4IA5ye+bJPsUd2AGGACACAFS3/wBa0ZJj9rWKYX1jot19pV7oAt7ySBfl1oT4WSk9YNQIr5dPrUygjOuXGSYhy00BkciMiDkRTYY4S2mUZaaNvGSaOtsqmXEtI2npH+0VzJi3gYkrbEl+5HdYoxNOSKCkdwak7ABABACreuqJyzXNmlU2T/vby+ogCtvBY7rLqnW0lbaziNBUpJ11G7bWOa6p02bm7ILaZex71riyqaeceVo20FS91NQ3ncI1VOBbOWlEsSuil5H671l/07IQTVRJUo8Tu4ah7I7HEx1RUoGssnzlss4smAQBXXk8kmexc+2qAIF0fENdmjuCAOcnvmyT7FHdgBhgAgCLaVossILjywhI2n+BvMeOSS2ySuqdkuMFtivc+cbmp2dmUqBAwNN78AFSaa6FR18I8jJS8Mytx7KXqyOhyjIhFC8so27aEm1hGYcccOrElIAAO05n6RDZj1WfrimZRnKPhjPJSLTQwtoSgbaDX174zhXGC1FaPHJvySIzPAgAgAgDP+U23GkFlpNVPNuofoDQAJVWhOwkVpENt8YdmbLC6Xblpyj2XzGa695GZ1sqQClSTRaFa01GXWOMZV2Ka2iDMw7MWfGZAt79K0ZJ7UHAuXUesYm6+0K98SFQaYAIAIArryeSTPYufbVAEC6PiGuzR3BAHOT3zZJ9ijuwAwwAQBm3K9KuksO0JZQFBW5KjSijuqKiv/2KeXFtJo6L/j9tcZyjL9T1oqOS6VdVOB1AOjShQWrYa0wiupRqK02RHixfLfsXOv21+iof3bNgjYHIirKq0lrvHYxLoQOtaio/x9IAaoAIAIAIAIAynlNsFxMx/UJ6SXilFK5heoADaDlFPIplJ8onS9I6nVTX6Vvb5jDyb3bflkuuPDCpygCNdAK5k7yTq4RJj1OC7lLq+dDKmlDwiw5QWT/SF1PhMLQ+DuwLBP0rFg05Y2vOqDTam1BOkWhAWRXCFkZ02nYOJEYzekT48FKT2t6Tf8fff5BY0w4VvtrXpNEsJC6AE1bSrCqmWIV4ZEZR5F+Ue3wilGSWtrf1a/jsWkZlcrryeSTPYufbVAEC6PiGuzR3BAHOT3zZJ9ijuwAwwAQBwisAK11CW5ufl9QDiXkDg4nOnCqYA9r83kMkykoSFOOHCiuoZVJPUNkRXWenHZf6dhfireO9Jd2JNxr0uJnFB4BX9UpIUsChSoAhOX9uyIKclylxkbbqPRq6anZU/BrUXDmggAgAgAgBUvl05izmdipjSHqbSVfyRADXAGe8rNpvIS0yklKHQorI/dSnRruzNRFXKm4rSN90LGrtslKa3rwUHJvOr/qBLHpsOpVibV0kig1gHVsFOMQ4025cX4Nh1vGrhUrY9pJ+xrkrLNtpCG0JQkakpAA9wi+kl4OTnOU3uT2z1j0xK68nkkz2Ln21QBAuj4hrs0dwQBzk982SfYo7sAMMAEAEAKk6dFa7Ctkwwtsni2oKHtoYAsb13eROs6NSsKknEhdK4TSmraKZUiOytTjplvCy5YtvOP7oS7jXWCJ57TLClypThCRQHGk0XnnvFN8RVYyg9tmwz+syyK/TjHSfk06LJpAgAgAgDilACpNBvMAKTryHrWYwqCktS61VBqMS1ge+g+sYKyMnpM9cWhujM8FflGQ2qSUlSQpalJQ1XWFqUEgjiKmMZRUlpktN9lMuVb0ydd27MtJg6JPTUAFLJqT7dgrsjyFcYeCXJzLsh/1HsuozKoQBXXk8kmexc+2qAIF0fENdmjuCAOcnvmyT7FHdgBhgAgDxm5lLaFLV4KQSfZGM5KMXJ+x6lt6M5tGdem1pWo4Ag4mwnWmopXFrrSOSyur2zl+V6Rsa8aKXcmWbb78uoBxRca/dizI4g6/ZE+D1eako2PaMbcZa3EtZb9O13Nz8slQP+xZB+hHvjqDXjXABABABAGfXjnVzD6m6/pNnCE7CRrJ3xyvV82Tsda8I2GNUkuRXPSAAqMiMwRlTiNxjTV3SjLaLTimh2ulainmSF5rbOFR35VB938R2vT8l5FPJ+V2NVdXwlpEO3/1p+SY2N4plf/Hot/8AsSfZF4iGF+caQpKVrSlSskgqAJ6htjFzjF6bPUmz0acChUauqkep7PD7j0FdeTySZ7Fz7aoAgXR8Q12aO4IA5ye+bJPsUd2AGGACAKa+CkiTeKlBICa1JpqNae2K+VW7KZRXujOt6kmIzM2lLalUrhSVUG2grlHCek52KPxev57G35aWzwnJ5C2krGpSQQOsaokVEq7XW/KejHmpR2j2YtGbU4w8cAWy2psUSaKSrDrz1jD9Y3k+tuPaMfqVVib7tlrP8oDjTSsbFXKUSpJ6NdhUDmB7/ZF3E6pG5NNaYhhuVsYezehRlL8T7bmkU6XBWqmyAEkbQMsuESRyZ77nTXdExnVqK0/iaALctR2hZkAhJ/c+6B1dFIP8xsji2fX/AEy13fGTjTIOtLLWI+xSj/iAF60bPXKO4VqUtK8w4rWo7a0yxVjkur4soWufszZY1icdEO1bQUlolvCVDOisgRtz3xrcamErFGxtL5E1kmo7iFi2lMYDozowshRp4WoCld0X3lzxIuqt+/ki9NWPkyXLTj7D5mK6RZSEKx7Ug1oD+3b74zx+s3Rf5ntGM8aLXYbnav4HmEmq0JGKqSmgWSUuJOdBVWYzqY6PfqJTh7r72Uv09mWdmMKQ2Eq11Ud+tZI+hETwTS0zCT2yXGZ4V15PJJnsXPtqgCBdHxDXZo7ggDnJ75sk+xR3YA8rQvzItOFsrUog0UUJxAb6mJ441kltIrTzKoPi2cn76MdFEqDMvrFUNo2cXFfsEQtNPTLEZKS2j5kbsrdcS/PrDrgzQyB+k11D96v9Rjw9FjlUkktFotpKA6VaQg5EgCgpsJqT7I1mVjVqasS7m/6HCNtjU++vCEqx1UdCadE568q9WzrihmJOly33+/c2HVoacdQ0vjv6aH2XpSOZlvZrEV9rNpVRJSVAkDCASTnmBTOsXcBSd0UvijCc3Bcl5Xc8rLs2x0vpLs04mhxBh9GiOvIKJHSEdlHGgpbPbeuX2VcNJb9zVpSbadTibWlad6SCPpFk0pSz99JBl3RLd6QNFUBISdyiMhEbugnpsu19PyLIc4x7FlaE5K6LE8tvRKFarIoRwrrjJpSWn3RT7xfzFVFs2cSoScqqYXmKtN1SCcs1q6KYjjj1Re4xSZ65yfllJZZKBhWnCpOSk7iNYjh8ypwslH4M21ck4pkiceThOcVq4vZm2Od0GFIlWwoUJqqm4Ekj6R3eBCUMeKkam5pzei5i4RBAFdeTySZ7Fz7aoAgXR8Q12aO4IAi3PSs2PLhHhmWGHrwZfWPY+e55Lenox9ApkciMiD9ax0UGtHJzT2aXyRyyg0+vDRK1gJNNdAcWe0Zj3GNRm8efY3vTufp/m/Yf4pmwIlp2czMNlt5AWg7D/I3GPJRUlpklVs6pcoPTFy0LJs6z5d1eirjGACtVLJPRQknUSaRF6FfFx12ZNdm33Nc5b0VUjdOfS2gqW2VEVUDUYa54dWdNVY0uR0TlLdb0jOGVpfmGCwbsaJYddUFuDwQBknjnmTxi5g9Mjjvk3tkVt7n2XgvpiXQsUWlKhuUAR9Y2hXKCcuNZ66lLIbXTJTRLZG45GAMfnbMfYdLLiFaSuoAnHU60/wB1f8xqZ1yUtNH0HGzKJUqUZJLX8GoXRuRLIZbXMMpW/Spx9LDnUJAOQoKCNlVFxgkzic62NuRKcPDY5NoCRRIAA1ACgiQqGT34kpmXmnHQFFt04gqhIBpmDuMe2dNxc2K9TtJe6++5Tsy8jFm3Bcov2+/B93Psx2ccq8g/04BCq1GIkZAHbviquiYmM1JNyl9CerPvv8x4xGWQnHbOcTLzKyuWWaMTCtaNzbp/hUWSUcoAWbevM4xMFlDba6NocALikrWVuOJwtpCCFEBFcyNezXEsa047I5Waei1vJ5JM9i59tUREhAuj4hrs0dwQBzk982SfYo7sASp67Ek8suOMIKjrOqvXTXEkbZxWkyKdFc3uS7lmwylCQlCQlIyAAoBGDe/JIkl2R6R4elZMXhk0LKFvtpUNYKtXXujNVya3ojdsE9N9ykshBn5n+sWCGGSUyqT+46lPEfRMYEg3QAQAQAQAQAQAQAGACAPCdlG3UKbcSFIUKKSdREAJLtqO2SdC5ifl1AmXOIY0U1trrrSNiolpplY9IgvvjTHciJZt7JWZmAX2S04rAlDiXCQMClFGwYTVawTtCqHKLNmLOuPZ7RVqza7Zaa0x3vJ5JM9i59tUUTYkC6PiGuzR3BAHOT3zZJ9ijuwAwwAQBVXpmFtyj628lBBoRs4+yM6knNJkdzarbXwMKSkUjoUlo5VyezXOTCYWuTorMIWUoPAUy9hJEaTLio2djosGTlStjdFYuBABABABABABABABABAGdcq9muEtPgEoQkpX/pzqCeHHgIv4NkYtxfuavqVUpJSXsI1jSK5h5DbQJJUKkftFc1HdQRfvtjGD2azGplOxJG13iFJOZH/gc+2qNCdOQro+Ia7NHcEAc5PfNkn2KO7ADDABAHFJBBBFQciIAUH+TmRUsqBcSCa4EqFOoZVA9sWll2JaKUsClvehpk5RtpCW20hKEigAis229suRiorSPePD0IAIAIAIAIAIAIAIAIA4RAHy2ylPgpA6hSA0QbyeSTPYufbVAEC6PiGuzR3BAESYuNI5BDCUgZABSvygDx5jSnoh8S/ygA5jSnoh8S/ygA5jSnoh8S/ygA5jSnoh8S/ygA5jSnoh8S/ygA5jSnoh8S/ygA5jSnoh8S/ygA5jSnoh8S/ygA5jSnoh8S/ygA5jSnoh8S/ygA5jSnoh8S/ygA5jSnoh8S/ygA5jSnoh8S/ygA5jSnoh8S/ygA5jSnoh8S/ygA5jSnoh8S/ygA5jSnoh8S/ygDnMWU9CPiX+UAMdmSWjSEjIAAAbgBQQ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4" name="Groupe 23"/>
          <p:cNvGrpSpPr/>
          <p:nvPr/>
        </p:nvGrpSpPr>
        <p:grpSpPr>
          <a:xfrm>
            <a:off x="631801" y="619927"/>
            <a:ext cx="2229878" cy="1998632"/>
            <a:chOff x="899592" y="730938"/>
            <a:chExt cx="2229878" cy="1998632"/>
          </a:xfrm>
        </p:grpSpPr>
        <p:sp>
          <p:nvSpPr>
            <p:cNvPr id="6" name="Hexagone 5"/>
            <p:cNvSpPr/>
            <p:nvPr/>
          </p:nvSpPr>
          <p:spPr bwMode="auto">
            <a:xfrm>
              <a:off x="899592" y="761045"/>
              <a:ext cx="2229878" cy="1968525"/>
            </a:xfrm>
            <a:prstGeom prst="hexagon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noFill/>
                <a:effectLst/>
                <a:latin typeface="Arial" pitchFamily="34" charset="0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183065" y="730938"/>
              <a:ext cx="11308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Chimie</a:t>
              </a:r>
            </a:p>
          </p:txBody>
        </p:sp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424" y="1030178"/>
              <a:ext cx="691566" cy="860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343" y="1501691"/>
              <a:ext cx="576173" cy="480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1381" y="1981835"/>
              <a:ext cx="1327395" cy="429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8" name="Picture 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1017630"/>
              <a:ext cx="561975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1369634" y="2374827"/>
              <a:ext cx="13708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b="1" dirty="0"/>
                <a:t>Formulation</a:t>
              </a: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3378192" y="866277"/>
            <a:ext cx="2214877" cy="1909009"/>
            <a:chOff x="3581258" y="1375975"/>
            <a:chExt cx="2214877" cy="1909009"/>
          </a:xfrm>
        </p:grpSpPr>
        <p:sp>
          <p:nvSpPr>
            <p:cNvPr id="12" name="Hexagone 11"/>
            <p:cNvSpPr/>
            <p:nvPr/>
          </p:nvSpPr>
          <p:spPr bwMode="auto">
            <a:xfrm>
              <a:off x="3581258" y="1386286"/>
              <a:ext cx="2214877" cy="1898698"/>
            </a:xfrm>
            <a:prstGeom prst="hexagon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3716588" y="1375975"/>
              <a:ext cx="19442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/>
                <a:t>Procédés</a:t>
              </a:r>
            </a:p>
          </p:txBody>
        </p:sp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9969" y="1754924"/>
              <a:ext cx="1450082" cy="974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3875664" y="2827675"/>
              <a:ext cx="166744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b="1" dirty="0"/>
                <a:t>Mise en </a:t>
              </a:r>
              <a:r>
                <a:rPr lang="fr-FR" sz="1600" b="1" dirty="0" err="1"/>
                <a:t>oeuvre</a:t>
              </a:r>
              <a:endParaRPr lang="fr-FR" sz="1600" b="1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2207333" y="3686813"/>
            <a:ext cx="2230939" cy="1925906"/>
            <a:chOff x="2195736" y="3402916"/>
            <a:chExt cx="2230939" cy="1925906"/>
          </a:xfrm>
        </p:grpSpPr>
        <p:sp>
          <p:nvSpPr>
            <p:cNvPr id="13" name="Hexagone 12"/>
            <p:cNvSpPr/>
            <p:nvPr/>
          </p:nvSpPr>
          <p:spPr bwMode="auto">
            <a:xfrm>
              <a:off x="2195736" y="3402916"/>
              <a:ext cx="2230939" cy="1925906"/>
            </a:xfrm>
            <a:prstGeom prst="hexagon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555776" y="3418969"/>
              <a:ext cx="15568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Structuration</a:t>
              </a:r>
              <a:endParaRPr lang="fr-FR" sz="1600" b="1" dirty="0"/>
            </a:p>
          </p:txBody>
        </p:sp>
        <p:pic>
          <p:nvPicPr>
            <p:cNvPr id="8201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6889" y="3751481"/>
              <a:ext cx="569050" cy="56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6595" y="3713677"/>
              <a:ext cx="683520" cy="652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6669" y="4320531"/>
              <a:ext cx="707535" cy="659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7" name="Picture 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1132" y="4401144"/>
              <a:ext cx="534906" cy="605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ZoneTexte 36"/>
            <p:cNvSpPr txBox="1"/>
            <p:nvPr/>
          </p:nvSpPr>
          <p:spPr>
            <a:xfrm>
              <a:off x="2508604" y="4976418"/>
              <a:ext cx="15568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Propriétés</a:t>
              </a:r>
              <a:endParaRPr lang="fr-FR" sz="1600" b="1" dirty="0"/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5552393" y="2533912"/>
            <a:ext cx="2254210" cy="2022253"/>
            <a:chOff x="5054094" y="3387289"/>
            <a:chExt cx="2254210" cy="2022253"/>
          </a:xfrm>
        </p:grpSpPr>
        <p:sp>
          <p:nvSpPr>
            <p:cNvPr id="14" name="Hexagone 13"/>
            <p:cNvSpPr/>
            <p:nvPr/>
          </p:nvSpPr>
          <p:spPr bwMode="auto">
            <a:xfrm>
              <a:off x="5054094" y="3418969"/>
              <a:ext cx="2254210" cy="1990573"/>
            </a:xfrm>
            <a:prstGeom prst="hexagon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21" name="Groupe 20"/>
            <p:cNvGrpSpPr/>
            <p:nvPr/>
          </p:nvGrpSpPr>
          <p:grpSpPr>
            <a:xfrm>
              <a:off x="5341276" y="3387289"/>
              <a:ext cx="1702906" cy="1957888"/>
              <a:chOff x="5312260" y="3441319"/>
              <a:chExt cx="1702906" cy="1957888"/>
            </a:xfrm>
          </p:grpSpPr>
          <p:sp>
            <p:nvSpPr>
              <p:cNvPr id="10" name="ZoneTexte 9"/>
              <p:cNvSpPr txBox="1"/>
              <p:nvPr/>
            </p:nvSpPr>
            <p:spPr>
              <a:xfrm>
                <a:off x="5312260" y="3441319"/>
                <a:ext cx="16675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 smtClean="0"/>
                  <a:t>Mise en forme</a:t>
                </a:r>
                <a:endParaRPr lang="fr-FR" sz="1600" b="1" dirty="0"/>
              </a:p>
            </p:txBody>
          </p:sp>
          <p:pic>
            <p:nvPicPr>
              <p:cNvPr id="8212" name="Picture 20" descr="https://encrypted-tbn0.gstatic.com/images?q=tbn:ANd9GcRlagk7Fbxvyr-vxtXwOdOQSqfTtUyAEk3TOv6kyWEyd3N_y99_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7594" y="3894566"/>
                <a:ext cx="1667572" cy="11445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ZoneTexte 37"/>
              <p:cNvSpPr txBox="1"/>
              <p:nvPr/>
            </p:nvSpPr>
            <p:spPr>
              <a:xfrm>
                <a:off x="5347594" y="5060653"/>
                <a:ext cx="16675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 err="1" smtClean="0"/>
                  <a:t>Scale</a:t>
                </a:r>
                <a:r>
                  <a:rPr lang="fr-FR" sz="1600" b="1" dirty="0" smtClean="0"/>
                  <a:t> up</a:t>
                </a:r>
                <a:endParaRPr lang="fr-FR" sz="1600" b="1" dirty="0"/>
              </a:p>
            </p:txBody>
          </p:sp>
        </p:grpSp>
      </p:grpSp>
      <p:sp>
        <p:nvSpPr>
          <p:cNvPr id="25" name="AutoShape 28" descr="data:image/jpeg;base64,/9j/4AAQSkZJRgABAQAAAQABAAD/2wCEAAkGBwgHDxUIExMWFREXGRYbFxUWEyEaHhoeICUYIhkbGBskKCggJCYxHRwfIT0hMCkrMTA6FyIzOD8vOjQtLjcBCgoKDg0OGxAQGiskHyU3NDQ3NzUuNzE2NjA3NywsLzY0NCwsNCw4NC00LCwsLCwsLy00LCwsNDcsLCs0MiwsLP/AABEIAFEAPAMBEQACEQEDEQH/xAAaAAADAQEBAQAAAAAAAAAAAAAABgcFBAMB/8QAPBAAAQIFAQQFBwsFAAAAAAAAAQIDAAQFBhEhBxIxQSJRUmFxExQVF1Ox0hY0QkNic4GSk6PwM5GhwdH/xAAaAQEAAgMBAAAAAAAAAAAAAAAAAwQCBQYB/8QANREAAgIBAgIFCQgDAAAAAAAAAAECAwQFESFREjFhodETFBYiMkFScfAGFYGRosHh8TM0Qv/aAAwDAQACEQMRAD8Ac76vqYoTyJJto5yFKUsEBSQeCOvxivbc4vZI6HStGhlVuycuxJc+3wG+iVWVrTCZ5o5SocOYPMHviaMlJbo02VjTx7HXNcUd8ZFcIAIAIAQL5v70I8iSYCVrSQXcnTHY05+6K9t3ReyOi0rRfOa3Zbuk+rxHCiVJNWYTOhC0BQB3VjB5fzMTQl0luaXKx3Ra6209uRwXhbbFyy5lzo4nVteOB6vAxjZWposadnzw7ekuKfWiT2tXZ2yZxUo8D5POHUdX20/h/eKkJuuWzOvz8OvUsdTrfH3P9i4yswzNoTMIUFIUAUqHAg8IvJ7nBThKEnGS2aPWPTEIAT9oV3It5rzVs5mVg7o7A7R/0Ihus6K2XWbrR9LeXPpz9hd/Z4iRs7tJyuu+l38llKs6/WK7+7MV6auk931G+1nU1jQ8hV7T7kWYAJ0HCLxw74n2AEvaJaCa81540kecoGn2x2T39UQXV9JbrrN5o2qPFn5Ox+o+58/ETNnF3LobvomYJDCjgE/VK/4Tx6uPXENNvRfRfUbzWtLWTDy9K9Zd68eX9FmBB1i6cOYd33JLW1LmZV0nDkNo7R7+4cSYjssUFuX9OwJ5lvQXV73yXjyJJbNFqF7zipl1RKM5dcP+Ep92OQinCErJbs7LNy6dNx1Ctcfcv3LlJyrEk2mWbSEoSMADkIvpbLZHA2WSsk5ze7Z7R6YBABAEx2oWb5QGuS6elxeQOY7YHX1xVvq/6R1Wharttj2vh7n+3geNh3+1KsKkppX9NOW1HioD6Hj1R5VdstpGeraJKdqsoXtPiuXaK77tU2gT4SOegH0W0dZ/mpiJuVsjbQjRpWLu/wCWy10GjylCYTItDojieajzJi9CKitkcLl5VmTa7J9ZoxkVggAgAgD4QDpAEK2mUKWok5lrRDoK93snOoHdFC6KjLgd/oeZPJx/X648N+ZT9n1BlaNJocTq46lKlr5nPAeAi1TBRicrq+bPIyGpdUeCQzxKaoIAIAIAk9ybRq3TJx2RQlncQrA3kEnlx6UUp3zUmlsdfhaFjXY8LJOW7XP+DM9alw9lj9NXxRj5xPs+vxLfo3ic5fmvAXrkuOduRxMw8EBSRgbiSBjvyTGE5ub3ZssLAqw4uNe+z5m3J7TK7JtplkpZ3UAJGUKzgdfSjNXzXDh9fiULPs/i2Tc25bvtXge3rUuHssfpq+KHnE+z6/Ew9G8TnL814FHsKuzdwSnnroSF7yh0AQNPEmLVM3OO7OY1bDrxb/J177be8ZIlNYEAJFWvK1pF9cq61lxJwo+RByfGK8rq02mje4+lZ1tUZwlwfacny8s72P7Ajzy1fLuJvubUfi/UI1/Vml1p5t2WTupSkg9Dd1zEFslJ+qb/AEjFvx65Rue7b57jfSr2tOXYbYW1laUJCj5EHUDXWJo3VpbNdxpr9Iz52ylGXBv4jq+Xlnex/YEe+Wr5dxD9zaj8X6hrtiqU6rsecy6d1veIxu7uvPSJq5KS3iajOx7qLOhc9389zXjMphACVVtmtJqj655brwUs5ISpOPwykmIJY8W292bzH1/IoqVcYx2Xz8Tk9U1E9tMfmR8MeebR5sm9Jcn4Y9/iIm0C2pS2Xm5dpS1BSSSVkE5zywBFe2Cg9kdBpGfZmVylNJbP3f2ONJ2YUedl25ouvhS0JUQFJxkjl0Ymjjxa33Zpcj7RZFdsoKMeD7fE6vVNRPbTH5kfDGXm0ebIvSbJ+GPf4jVbVBlrdY8ybUtSck5WQTr4ARLXBQWyNRm5s8uzyk0k+w1ozKYQAQAQBHttHzpn7s++KWT7SO0+zP8Ahn8yn258zY+7R7hFuHso5TN/2J/NmlGRWCACACACACAJ1tKtSrV99t9hAUlKCDlYGue+K11UpvdHS6JqWPi1Sja9m3yHiiy7krLNS6tFJQkHxA1ieK2SRocmandKUeptnbGRAEAEAEAEAEAEAEAEAEAEAf/Z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6300358" y="4645309"/>
            <a:ext cx="2175638" cy="1832927"/>
            <a:chOff x="6932332" y="4557087"/>
            <a:chExt cx="2175638" cy="1832927"/>
          </a:xfrm>
        </p:grpSpPr>
        <p:grpSp>
          <p:nvGrpSpPr>
            <p:cNvPr id="20" name="Groupe 19"/>
            <p:cNvGrpSpPr/>
            <p:nvPr/>
          </p:nvGrpSpPr>
          <p:grpSpPr>
            <a:xfrm>
              <a:off x="6932332" y="4557087"/>
              <a:ext cx="2175638" cy="1832927"/>
              <a:chOff x="6932332" y="4557087"/>
              <a:chExt cx="2175638" cy="1832927"/>
            </a:xfrm>
          </p:grpSpPr>
          <p:sp>
            <p:nvSpPr>
              <p:cNvPr id="15" name="Hexagone 14"/>
              <p:cNvSpPr/>
              <p:nvPr/>
            </p:nvSpPr>
            <p:spPr bwMode="auto">
              <a:xfrm>
                <a:off x="6932332" y="4557087"/>
                <a:ext cx="2175638" cy="1832927"/>
              </a:xfrm>
              <a:prstGeom prst="hexag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" name="ZoneTexte 10"/>
              <p:cNvSpPr txBox="1"/>
              <p:nvPr/>
            </p:nvSpPr>
            <p:spPr>
              <a:xfrm>
                <a:off x="7211334" y="4650192"/>
                <a:ext cx="16276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/>
                  <a:t>Applications</a:t>
                </a:r>
                <a:endParaRPr lang="fr-FR" b="1" dirty="0"/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7408083" y="5211940"/>
                <a:ext cx="12241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fr-FR" sz="2800" dirty="0"/>
              </a:p>
            </p:txBody>
          </p:sp>
          <p:sp>
            <p:nvSpPr>
              <p:cNvPr id="39" name="ZoneTexte 38"/>
              <p:cNvSpPr txBox="1"/>
              <p:nvPr/>
            </p:nvSpPr>
            <p:spPr>
              <a:xfrm>
                <a:off x="7442861" y="5837105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/>
                  <a:t>Marchés</a:t>
                </a:r>
                <a:endParaRPr lang="fr-FR" b="1" dirty="0"/>
              </a:p>
            </p:txBody>
          </p:sp>
        </p:grpSp>
        <p:pic>
          <p:nvPicPr>
            <p:cNvPr id="8214" name="Picture 22" descr="https://encrypted-tbn3.gstatic.com/images?q=tbn:ANd9GcTQjjUABY62Bhl0mvluyJgl2N6fsZ5464FrACezFtEteTUtaBhU5A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545" y="5303859"/>
              <a:ext cx="288032" cy="405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6" name="Picture 24" descr="https://encrypted-tbn1.gstatic.com/images?q=tbn:ANd9GcSatMQg8IloXCPRbFdV6GZIygw08W9E4bTt1529dPMV7P7zn-Gv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9577" y="5303859"/>
              <a:ext cx="528596" cy="395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21" name="Picture 29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5742" y="5342107"/>
              <a:ext cx="264233" cy="356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Flèche droite 3"/>
          <p:cNvSpPr/>
          <p:nvPr/>
        </p:nvSpPr>
        <p:spPr bwMode="auto">
          <a:xfrm rot="2316585">
            <a:off x="2178178" y="3287594"/>
            <a:ext cx="4838889" cy="89995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 rot="2298125">
            <a:off x="3343717" y="2877324"/>
            <a:ext cx="833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TRL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2650274" y="2131940"/>
            <a:ext cx="422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6012160" y="48816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9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4313238" y="3514100"/>
            <a:ext cx="51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5214048" y="4175038"/>
            <a:ext cx="32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6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958633" y="5818664"/>
            <a:ext cx="3573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Recherche académique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5593069" y="979913"/>
            <a:ext cx="3200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Développements industriels</a:t>
            </a:r>
            <a:endParaRPr lang="fr-FR" dirty="0"/>
          </a:p>
        </p:txBody>
      </p:sp>
      <p:cxnSp>
        <p:nvCxnSpPr>
          <p:cNvPr id="35" name="Connecteur droit 34"/>
          <p:cNvCxnSpPr/>
          <p:nvPr/>
        </p:nvCxnSpPr>
        <p:spPr bwMode="auto">
          <a:xfrm>
            <a:off x="668275" y="5806313"/>
            <a:ext cx="353389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Connecteur droit 39"/>
          <p:cNvCxnSpPr/>
          <p:nvPr/>
        </p:nvCxnSpPr>
        <p:spPr bwMode="auto">
          <a:xfrm flipV="1">
            <a:off x="668275" y="2449282"/>
            <a:ext cx="0" cy="33219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Connecteur droit 41"/>
          <p:cNvCxnSpPr/>
          <p:nvPr/>
        </p:nvCxnSpPr>
        <p:spPr bwMode="auto">
          <a:xfrm flipV="1">
            <a:off x="4202168" y="5172484"/>
            <a:ext cx="0" cy="5987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Connecteur droit 43"/>
          <p:cNvCxnSpPr/>
          <p:nvPr/>
        </p:nvCxnSpPr>
        <p:spPr bwMode="auto">
          <a:xfrm>
            <a:off x="5620289" y="1396044"/>
            <a:ext cx="30561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Connecteur droit 45"/>
          <p:cNvCxnSpPr/>
          <p:nvPr/>
        </p:nvCxnSpPr>
        <p:spPr bwMode="auto">
          <a:xfrm>
            <a:off x="8676456" y="1411473"/>
            <a:ext cx="0" cy="41874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Connecteur droit 47"/>
          <p:cNvCxnSpPr/>
          <p:nvPr/>
        </p:nvCxnSpPr>
        <p:spPr bwMode="auto">
          <a:xfrm>
            <a:off x="5620289" y="1411473"/>
            <a:ext cx="0" cy="16505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Connecteur droit 53"/>
          <p:cNvCxnSpPr/>
          <p:nvPr/>
        </p:nvCxnSpPr>
        <p:spPr bwMode="auto">
          <a:xfrm>
            <a:off x="4202168" y="5172484"/>
            <a:ext cx="128278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Connecteur droit 55"/>
          <p:cNvCxnSpPr/>
          <p:nvPr/>
        </p:nvCxnSpPr>
        <p:spPr bwMode="auto">
          <a:xfrm flipV="1">
            <a:off x="5484957" y="4906011"/>
            <a:ext cx="0" cy="2664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ZoneTexte 59"/>
          <p:cNvSpPr txBox="1"/>
          <p:nvPr/>
        </p:nvSpPr>
        <p:spPr>
          <a:xfrm>
            <a:off x="4287917" y="5236512"/>
            <a:ext cx="1401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IRT</a:t>
            </a:r>
          </a:p>
          <a:p>
            <a:r>
              <a:rPr lang="fr-FR" dirty="0" smtClean="0"/>
              <a:t>Fraunhofer</a:t>
            </a:r>
            <a:endParaRPr lang="fr-FR" dirty="0"/>
          </a:p>
        </p:txBody>
      </p:sp>
      <p:pic>
        <p:nvPicPr>
          <p:cNvPr id="61" name="Picture 6" descr="https://encrypted-tbn3.gstatic.com/images?q=tbn:ANd9GcRrXXffTSB8SGM-S6vWpG7cea7i7IgXDlGGGE1mjD6lmjZGR3-hbQ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320" y="38398"/>
            <a:ext cx="548680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ZoneTexte 61"/>
          <p:cNvSpPr txBox="1"/>
          <p:nvPr/>
        </p:nvSpPr>
        <p:spPr>
          <a:xfrm>
            <a:off x="1760615" y="1476522"/>
            <a:ext cx="1130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Physique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3563888" y="6516052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Paris, 4 décembre 2014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2785122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4" descr="Imag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048308" y="86912"/>
            <a:ext cx="80956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fr-FR" b="1" dirty="0" smtClean="0">
                <a:solidFill>
                  <a:srgbClr val="FF0000"/>
                </a:solidFill>
              </a:rPr>
              <a:t>Challenge 3- A </a:t>
            </a:r>
            <a:r>
              <a:rPr lang="fr-FR" b="1" dirty="0" err="1" smtClean="0">
                <a:solidFill>
                  <a:srgbClr val="FF0000"/>
                </a:solidFill>
              </a:rPr>
              <a:t>breakthrough</a:t>
            </a:r>
            <a:r>
              <a:rPr lang="fr-FR" b="1" dirty="0" smtClean="0">
                <a:solidFill>
                  <a:srgbClr val="FF0000"/>
                </a:solidFill>
              </a:rPr>
              <a:t> in the formulation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28116" y="456244"/>
            <a:ext cx="7196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i="1" dirty="0" smtClean="0"/>
              <a:t>Réduction de la consommation énergétique de 30% d’ici 2030 </a:t>
            </a:r>
          </a:p>
          <a:p>
            <a:pPr algn="l"/>
            <a:r>
              <a:rPr lang="fr-FR" sz="1600" i="1" dirty="0" smtClean="0"/>
              <a:t>Répondre à la transition </a:t>
            </a:r>
            <a:r>
              <a:rPr lang="fr-FR" sz="1600" i="1" dirty="0"/>
              <a:t>énergétique et allègement des structures</a:t>
            </a:r>
          </a:p>
          <a:p>
            <a:pPr algn="l"/>
            <a:endParaRPr lang="fr-FR" sz="1600" i="1" dirty="0" smtClean="0"/>
          </a:p>
          <a:p>
            <a:pPr algn="l"/>
            <a:endParaRPr lang="fr-FR" sz="1600" i="1" dirty="0"/>
          </a:p>
        </p:txBody>
      </p:sp>
      <p:sp>
        <p:nvSpPr>
          <p:cNvPr id="8" name="Rectangle 7"/>
          <p:cNvSpPr/>
          <p:nvPr/>
        </p:nvSpPr>
        <p:spPr>
          <a:xfrm>
            <a:off x="1035011" y="1210296"/>
            <a:ext cx="7767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Transport: Diminution </a:t>
            </a: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 la masse d’une pièce </a:t>
            </a: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tout en ayant  des  </a:t>
            </a:r>
          </a:p>
          <a:p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propriétés mécaniques </a:t>
            </a: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égales voire </a:t>
            </a: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améliorées</a:t>
            </a:r>
            <a:endParaRPr lang="fr-FR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26275" y="2064043"/>
            <a:ext cx="7939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b="1" dirty="0" smtClean="0">
                <a:solidFill>
                  <a:srgbClr val="FF0000"/>
                </a:solidFill>
              </a:rPr>
              <a:t>Pourquoi la viscosité est-elle si importante?</a:t>
            </a:r>
          </a:p>
          <a:p>
            <a:pPr algn="l"/>
            <a:endParaRPr lang="fr-FR" dirty="0" smtClean="0"/>
          </a:p>
          <a:p>
            <a:pPr algn="l"/>
            <a:r>
              <a:rPr lang="fr-FR" b="1" dirty="0" smtClean="0"/>
              <a:t>Extrusion/Injection: </a:t>
            </a:r>
            <a:r>
              <a:rPr lang="fr-FR" dirty="0" smtClean="0"/>
              <a:t>Pièces d’épaisseurs plus faibles et donc diminution de l’énergie consommée pour la mise en œuvre et mise en forme</a:t>
            </a:r>
          </a:p>
          <a:p>
            <a:pPr algn="l"/>
            <a:r>
              <a:rPr lang="fr-FR" sz="1200" i="1" dirty="0" smtClean="0"/>
              <a:t>L’injection d’un pare choc automobile requiert un moule de 18 tonnes. Avec une viscosité 1000 fois plus faible le moule ne ferait plus que 2 tonnes</a:t>
            </a:r>
          </a:p>
          <a:p>
            <a:pPr algn="l"/>
            <a:endParaRPr lang="fr-FR" dirty="0"/>
          </a:p>
          <a:p>
            <a:pPr algn="l"/>
            <a:r>
              <a:rPr lang="fr-FR" b="1" dirty="0" smtClean="0"/>
              <a:t>Composites: </a:t>
            </a:r>
            <a:r>
              <a:rPr lang="fr-FR" dirty="0" smtClean="0"/>
              <a:t>Mais pourquoi s’acharne t-on à toujours vouloir polymériser? (un gouffre énergétique, un coût élevé, REACH compatible?)</a:t>
            </a:r>
          </a:p>
          <a:p>
            <a:pPr algn="l"/>
            <a:endParaRPr lang="fr-FR" dirty="0"/>
          </a:p>
          <a:p>
            <a:pPr algn="l"/>
            <a:r>
              <a:rPr lang="fr-FR" dirty="0" smtClean="0"/>
              <a:t>L’avenir est dans les polymères thermoplastiques de faible viscosité</a:t>
            </a:r>
          </a:p>
          <a:p>
            <a:pPr algn="l"/>
            <a:r>
              <a:rPr lang="vi-VN" sz="1600" i="1" dirty="0" smtClean="0"/>
              <a:t>R</a:t>
            </a:r>
            <a:r>
              <a:rPr lang="fr-FR" sz="1600" i="1" dirty="0" smtClean="0"/>
              <a:t> </a:t>
            </a:r>
            <a:r>
              <a:rPr lang="vi-VN" sz="1600" i="1" dirty="0" smtClean="0"/>
              <a:t>Agnaou</a:t>
            </a:r>
            <a:r>
              <a:rPr lang="vi-VN" sz="1600" i="1" dirty="0"/>
              <a:t>, </a:t>
            </a:r>
            <a:r>
              <a:rPr lang="fr-FR" sz="1600" i="1" dirty="0" smtClean="0"/>
              <a:t>M </a:t>
            </a:r>
            <a:r>
              <a:rPr lang="vi-VN" sz="1600" i="1" dirty="0" smtClean="0"/>
              <a:t>Capelot</a:t>
            </a:r>
            <a:r>
              <a:rPr lang="vi-VN" sz="1600" i="1" dirty="0"/>
              <a:t>, </a:t>
            </a:r>
            <a:r>
              <a:rPr lang="vi-VN" sz="1600" i="1" dirty="0" smtClean="0"/>
              <a:t>S</a:t>
            </a:r>
            <a:r>
              <a:rPr lang="fr-FR" sz="1600" i="1" dirty="0" smtClean="0"/>
              <a:t> </a:t>
            </a:r>
            <a:r>
              <a:rPr lang="vi-VN" sz="1600" i="1" dirty="0" smtClean="0"/>
              <a:t>Tencé-Girault</a:t>
            </a:r>
            <a:r>
              <a:rPr lang="vi-VN" sz="1600" i="1" dirty="0"/>
              <a:t>, </a:t>
            </a:r>
            <a:r>
              <a:rPr lang="vi-VN" sz="1600" i="1" dirty="0" smtClean="0"/>
              <a:t>F</a:t>
            </a:r>
            <a:r>
              <a:rPr lang="fr-FR" sz="1600" i="1" dirty="0" smtClean="0"/>
              <a:t> </a:t>
            </a:r>
            <a:r>
              <a:rPr lang="vi-VN" sz="1600" i="1" dirty="0" smtClean="0"/>
              <a:t>Tournilhac, </a:t>
            </a:r>
            <a:r>
              <a:rPr lang="fr-FR" sz="1600" i="1" dirty="0" smtClean="0"/>
              <a:t>L</a:t>
            </a:r>
            <a:r>
              <a:rPr lang="vi-VN" sz="1600" i="1" dirty="0" smtClean="0"/>
              <a:t> Leibler</a:t>
            </a:r>
            <a:endParaRPr lang="fr-FR" sz="1600" i="1" dirty="0" smtClean="0"/>
          </a:p>
          <a:p>
            <a:pPr algn="l"/>
            <a:r>
              <a:rPr lang="en-US" sz="1600" b="1" i="1" dirty="0" err="1">
                <a:solidFill>
                  <a:srgbClr val="00B050"/>
                </a:solidFill>
              </a:rPr>
              <a:t>Supramolecular</a:t>
            </a:r>
            <a:r>
              <a:rPr lang="en-US" sz="1600" b="1" i="1" dirty="0">
                <a:solidFill>
                  <a:srgbClr val="00B050"/>
                </a:solidFill>
              </a:rPr>
              <a:t> Thermoplastic with 0.5 </a:t>
            </a:r>
            <a:r>
              <a:rPr lang="en-US" sz="1600" b="1" i="1" dirty="0" err="1">
                <a:solidFill>
                  <a:srgbClr val="00B050"/>
                </a:solidFill>
              </a:rPr>
              <a:t>Pa·s</a:t>
            </a:r>
            <a:r>
              <a:rPr lang="en-US" sz="1600" b="1" i="1" dirty="0">
                <a:solidFill>
                  <a:srgbClr val="00B050"/>
                </a:solidFill>
              </a:rPr>
              <a:t> Melt </a:t>
            </a:r>
            <a:r>
              <a:rPr lang="en-US" sz="1600" b="1" i="1" dirty="0" smtClean="0">
                <a:solidFill>
                  <a:srgbClr val="00B050"/>
                </a:solidFill>
              </a:rPr>
              <a:t>Viscosity</a:t>
            </a:r>
          </a:p>
          <a:p>
            <a:pPr algn="l"/>
            <a:r>
              <a:rPr lang="en-US" sz="1600" i="1" dirty="0" smtClean="0"/>
              <a:t>JACS, 2</a:t>
            </a:r>
            <a:r>
              <a:rPr lang="fr-FR" sz="1600" i="1" dirty="0" smtClean="0"/>
              <a:t>014</a:t>
            </a:r>
            <a:r>
              <a:rPr lang="fr-FR" sz="1600" i="1" dirty="0"/>
              <a:t>, 136, 11268−11271</a:t>
            </a:r>
            <a:endParaRPr lang="fr-FR" sz="1600" i="1" dirty="0" smtClean="0"/>
          </a:p>
          <a:p>
            <a:pPr algn="l"/>
            <a:r>
              <a:rPr lang="fr-FR" dirty="0"/>
              <a:t> </a:t>
            </a:r>
            <a:endParaRPr lang="fr-FR" dirty="0" smtClean="0"/>
          </a:p>
          <a:p>
            <a:pPr algn="l"/>
            <a:r>
              <a:rPr lang="fr-FR" i="1" dirty="0" smtClean="0">
                <a:solidFill>
                  <a:srgbClr val="FF0000"/>
                </a:solidFill>
              </a:rPr>
              <a:t> Très prospectif et il n’existe pas de solutions universelles</a:t>
            </a:r>
            <a:endParaRPr lang="fr-FR" i="1" dirty="0">
              <a:solidFill>
                <a:srgbClr val="FF0000"/>
              </a:solidFill>
            </a:endParaRPr>
          </a:p>
          <a:p>
            <a:pPr algn="l"/>
            <a:r>
              <a:rPr lang="fr-FR" dirty="0" smtClean="0"/>
              <a:t>	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562" y="1786609"/>
            <a:ext cx="1005343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ttps://encrypted-tbn3.gstatic.com/images?q=tbn:ANd9GcRrXXffTSB8SGM-S6vWpG7cea7i7IgXDlGGGE1mjD6lmjZGR3-hb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81300"/>
            <a:ext cx="548680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285" y="4160617"/>
            <a:ext cx="642487" cy="56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563888" y="6539802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Paris, 4 décembre 2014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323686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4" descr="Image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0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www.dwih.com.br/fileadmin/template/main/img/slide/46_T9H40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991" y="2636912"/>
            <a:ext cx="2691682" cy="178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336840"/>
              </p:ext>
            </p:extLst>
          </p:nvPr>
        </p:nvGraphicFramePr>
        <p:xfrm>
          <a:off x="5948423" y="4392388"/>
          <a:ext cx="3185433" cy="1713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2" name="Photo Editor Photo" r:id="rId6" imgW="4285714" imgH="2305372" progId="MSPhotoEd.3">
                  <p:embed/>
                </p:oleObj>
              </mc:Choice>
              <mc:Fallback>
                <p:oleObj name="Photo Editor Photo" r:id="rId6" imgW="4285714" imgH="2305372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8423" y="4392388"/>
                        <a:ext cx="3185433" cy="17138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854486" y="57417"/>
            <a:ext cx="5596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b="1" dirty="0" smtClean="0">
                <a:solidFill>
                  <a:srgbClr val="FF0000"/>
                </a:solidFill>
              </a:rPr>
              <a:t>Challenge 4-Scale up</a:t>
            </a:r>
            <a:r>
              <a:rPr lang="fr-FR" b="1" dirty="0">
                <a:solidFill>
                  <a:srgbClr val="FF0000"/>
                </a:solidFill>
              </a:rPr>
              <a:t>:</a:t>
            </a:r>
            <a:r>
              <a:rPr lang="fr-FR" sz="1600" b="1" dirty="0" smtClean="0">
                <a:solidFill>
                  <a:srgbClr val="FF0000"/>
                </a:solidFill>
              </a:rPr>
              <a:t> A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technical</a:t>
            </a:r>
            <a:r>
              <a:rPr lang="fr-FR" b="1" dirty="0" smtClean="0">
                <a:solidFill>
                  <a:srgbClr val="FF0000"/>
                </a:solidFill>
              </a:rPr>
              <a:t> challenge </a:t>
            </a:r>
            <a:r>
              <a:rPr lang="fr-FR" b="1" dirty="0" err="1" smtClean="0">
                <a:solidFill>
                  <a:srgbClr val="FF0000"/>
                </a:solidFill>
              </a:rPr>
              <a:t>only</a:t>
            </a:r>
            <a:r>
              <a:rPr lang="fr-FR" sz="1600" b="1" dirty="0" smtClean="0">
                <a:solidFill>
                  <a:srgbClr val="FF0000"/>
                </a:solidFill>
              </a:rPr>
              <a:t>?</a:t>
            </a:r>
            <a:endParaRPr lang="fr-FR" sz="1600" b="1" dirty="0">
              <a:solidFill>
                <a:srgbClr val="FF0000"/>
              </a:solidFill>
            </a:endParaRPr>
          </a:p>
        </p:txBody>
      </p:sp>
      <p:pic>
        <p:nvPicPr>
          <p:cNvPr id="4126" name="Picture 30" descr="https://encrypted-tbn2.gstatic.com/images?q=tbn:ANd9GcRBLttW95pr3mcgyg2mpbZDVzH5J8AvPfhhIq8wRbIML7VEOez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17322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419872" y="88665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dirty="0" smtClean="0">
                <a:solidFill>
                  <a:srgbClr val="2D06BA"/>
                </a:solidFill>
              </a:rPr>
              <a:t>Des millions d’Euros d’investissement en R&amp;D!</a:t>
            </a:r>
            <a:endParaRPr lang="fr-FR" dirty="0">
              <a:solidFill>
                <a:srgbClr val="2D06BA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497635" y="1224315"/>
            <a:ext cx="4032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dirty="0" smtClean="0">
                <a:solidFill>
                  <a:srgbClr val="2D06BA"/>
                </a:solidFill>
              </a:rPr>
              <a:t>Des développements sur  5-10 ans</a:t>
            </a:r>
            <a:endParaRPr lang="fr-FR" dirty="0">
              <a:solidFill>
                <a:srgbClr val="2D06BA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43238" y="266997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10g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794518" y="446995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10kg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444208" y="6093296"/>
            <a:ext cx="1340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 tonnes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929407" y="5539298"/>
            <a:ext cx="50214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Peut-on dépenser moins et gagner du temps?</a:t>
            </a:r>
          </a:p>
          <a:p>
            <a:r>
              <a:rPr lang="fr-FR" sz="1400" b="1" i="1" dirty="0" smtClean="0">
                <a:solidFill>
                  <a:srgbClr val="2D06BA"/>
                </a:solidFill>
              </a:rPr>
              <a:t>Surement avec l’aide de la modélisation et simulation</a:t>
            </a:r>
            <a:endParaRPr lang="fr-FR" sz="1400" b="1" i="1" dirty="0">
              <a:solidFill>
                <a:srgbClr val="2D06BA"/>
              </a:solidFill>
            </a:endParaRPr>
          </a:p>
        </p:txBody>
      </p:sp>
      <p:pic>
        <p:nvPicPr>
          <p:cNvPr id="14" name="Picture 6" descr="https://encrypted-tbn3.gstatic.com/images?q=tbn:ANd9GcRrXXffTSB8SGM-S6vWpG7cea7i7IgXDlGGGE1mjD6lmjZGR3-hbQ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81300"/>
            <a:ext cx="548680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3563888" y="6575427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Paris, 4 décembre 2014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2105092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4" descr="Imag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3563888" y="6516052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Paris, 4 décembre 2014</a:t>
            </a:r>
            <a:endParaRPr lang="fr-FR" sz="1400" i="1" dirty="0"/>
          </a:p>
        </p:txBody>
      </p:sp>
      <p:sp>
        <p:nvSpPr>
          <p:cNvPr id="4" name="Rectangle 3074"/>
          <p:cNvSpPr txBox="1">
            <a:spLocks noChangeArrowheads="1"/>
          </p:cNvSpPr>
          <p:nvPr/>
        </p:nvSpPr>
        <p:spPr>
          <a:xfrm>
            <a:off x="1043608" y="0"/>
            <a:ext cx="7700963" cy="539750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+mn-cs"/>
              </a:rPr>
              <a:t>Challenge 5-Towards Reactive </a:t>
            </a:r>
            <a:r>
              <a:rPr lang="en-GB" sz="2000" b="1" dirty="0" smtClean="0">
                <a:solidFill>
                  <a:srgbClr val="FF0000"/>
                </a:solidFill>
                <a:latin typeface="+mn-lt"/>
                <a:cs typeface="+mn-cs"/>
              </a:rPr>
              <a:t>E</a:t>
            </a: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+mn-cs"/>
              </a:rPr>
              <a:t>xtrusion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+mn-lt"/>
                <a:cs typeface="+mn-cs"/>
              </a:rPr>
              <a:t>M</a:t>
            </a: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+mn-cs"/>
              </a:rPr>
              <a:t>odeling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6212617" y="4797464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SCALE-UP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94" y="692696"/>
            <a:ext cx="560511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66" y="3159385"/>
            <a:ext cx="4288582" cy="327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541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5339</TotalTime>
  <Words>555</Words>
  <Application>Microsoft Office PowerPoint</Application>
  <PresentationFormat>Affichage à l'écran (4:3)</PresentationFormat>
  <Paragraphs>125</Paragraphs>
  <Slides>10</Slides>
  <Notes>9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Modèle par défaut</vt:lpstr>
      <vt:lpstr>Clip</vt:lpstr>
      <vt:lpstr>Photo Editor Photo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UMR CNRS #5223 INGENIERIE DES MATERIAUX POLYMERES  POLYMER MATERIALS ENGINEERING LABORATORY Head: Jean-Francois GERARD jean-francois.gerard@insa-lyon.fr  - http://www.imp.cnrs.fr</dc:title>
  <dc:creator>jf-gerard</dc:creator>
  <cp:lastModifiedBy>CASSAGNAU PHILIPPE</cp:lastModifiedBy>
  <cp:revision>542</cp:revision>
  <dcterms:created xsi:type="dcterms:W3CDTF">2010-02-05T07:08:39Z</dcterms:created>
  <dcterms:modified xsi:type="dcterms:W3CDTF">2014-12-03T06:15:19Z</dcterms:modified>
</cp:coreProperties>
</file>