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29" r:id="rId2"/>
    <p:sldId id="367" r:id="rId3"/>
    <p:sldId id="368" r:id="rId4"/>
    <p:sldId id="430" r:id="rId5"/>
    <p:sldId id="431" r:id="rId6"/>
    <p:sldId id="432" r:id="rId7"/>
    <p:sldId id="369" r:id="rId8"/>
    <p:sldId id="433" r:id="rId9"/>
    <p:sldId id="371" r:id="rId10"/>
    <p:sldId id="373" r:id="rId11"/>
    <p:sldId id="404" r:id="rId12"/>
    <p:sldId id="405" r:id="rId13"/>
    <p:sldId id="406" r:id="rId14"/>
    <p:sldId id="434" r:id="rId15"/>
    <p:sldId id="407" r:id="rId16"/>
    <p:sldId id="409" r:id="rId17"/>
    <p:sldId id="410" r:id="rId18"/>
    <p:sldId id="435" r:id="rId19"/>
    <p:sldId id="436" r:id="rId20"/>
    <p:sldId id="437" r:id="rId21"/>
    <p:sldId id="411" r:id="rId22"/>
    <p:sldId id="413" r:id="rId23"/>
    <p:sldId id="414" r:id="rId24"/>
    <p:sldId id="415" r:id="rId25"/>
    <p:sldId id="416" r:id="rId26"/>
    <p:sldId id="418" r:id="rId27"/>
    <p:sldId id="420" r:id="rId28"/>
    <p:sldId id="421" r:id="rId29"/>
  </p:sldIdLst>
  <p:sldSz cx="9144000" cy="6858000" type="screen4x3"/>
  <p:notesSz cx="6794500" cy="9906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66FF33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 showGuides="1"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notesViewPr>
    <p:cSldViewPr snapToGrid="0" showGuides="1">
      <p:cViewPr varScale="1">
        <p:scale>
          <a:sx n="79" d="100"/>
          <a:sy n="79" d="100"/>
        </p:scale>
        <p:origin x="-172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01F358C2-55E8-4700-A0CD-7614976A8E1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pPr>
              <a:defRPr/>
            </a:pPr>
            <a:fld id="{6DE464C8-522E-4FE7-93B1-3CC6959BEFDA}" type="datetimeFigureOut">
              <a:rPr lang="fr-FR"/>
              <a:pPr>
                <a:defRPr/>
              </a:pPr>
              <a:t>04/12/2014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083" tIns="45542" rIns="91083" bIns="4554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pPr>
              <a:defRPr/>
            </a:pPr>
            <a:fld id="{FC636D15-255A-4103-87DB-3BB7BEC0BF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7482" indent="-287493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9972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9961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9950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09BBFC-4991-4939-ABA3-EBA851CE5CB4}" type="slidenum">
              <a:rPr lang="fr-FR" altLang="fr-FR" sz="1200"/>
              <a:pPr eaLnBrk="1" hangingPunct="1"/>
              <a:t>14</a:t>
            </a:fld>
            <a:endParaRPr lang="fr-FR" altLang="fr-F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49825" cy="3713163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05670"/>
            <a:ext cx="5434960" cy="445674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2" tIns="46321" rIns="92642" bIns="46321"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7482" indent="-287493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9972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9961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9950" indent="-22999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B670A8-3769-4A97-A163-3BD25F450A84}" type="slidenum">
              <a:rPr lang="fr-FR" altLang="fr-FR" sz="1200"/>
              <a:pPr eaLnBrk="1" hangingPunct="1"/>
              <a:t>18</a:t>
            </a:fld>
            <a:endParaRPr lang="fr-FR" altLang="fr-F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49825" cy="3713163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05670"/>
            <a:ext cx="5434960" cy="445674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2" tIns="46321" rIns="92642" bIns="46321"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6D15-255A-4103-87DB-3BB7BEC0BFC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6D15-255A-4103-87DB-3BB7BEC0BFC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0C33-7734-4915-BFDE-B01772060A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5C03-11F6-492D-B959-CF70377EE9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9BF1-F644-45DE-B3E4-DF8F2944C1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162C-F74A-4AD9-A710-46725B4F1C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487D-1F64-4036-BFE2-7ED0E87BBE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B18D-4B7A-4D0A-8834-DDCC3AA064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0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1E2A-A20B-494A-A366-53D33C5522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B7CB-0D56-447D-BB20-E5F52205E5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B65A-2B5F-41A6-A66A-2903D7BE1B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D7A7-B721-4E57-B6E6-04F9A5C743E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4489-B9C6-4986-86C1-695BEB311D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BBEE-A4F6-4F02-883B-028ECCFDB0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C8C8-EA4C-4925-8DD9-0F6A1EE64D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B48642-63EC-4CB9-9E10-0B8547F3D4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6.wmf"/><Relationship Id="rId3" Type="http://schemas.openxmlformats.org/officeDocument/2006/relationships/image" Target="../media/image27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sic.inpl-nancy.fr/sites/ensic.univ-lorraine.fr/files/pictures/bandeau_actu_125_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511" cy="17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escription : CNRSfr-g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3654"/>
            <a:ext cx="1243377" cy="12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Z:\Mac\LRGP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6" y="1888606"/>
            <a:ext cx="1584177" cy="110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46507" y="3429000"/>
            <a:ext cx="801533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INTENSIFICATION DES PROCEDES</a:t>
            </a:r>
          </a:p>
          <a:p>
            <a:pPr algn="ctr"/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POLYMERISATION</a:t>
            </a:r>
          </a:p>
          <a:p>
            <a:pPr algn="ctr"/>
            <a:endParaRPr lang="fr-FR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3200" b="1" dirty="0" smtClean="0">
                <a:ln w="11430"/>
                <a:solidFill>
                  <a:srgbClr val="FF0000"/>
                </a:solidFill>
              </a:rPr>
              <a:t>Extrusion réactive pour l’élaboration de </a:t>
            </a:r>
          </a:p>
          <a:p>
            <a:pPr algn="ctr"/>
            <a:r>
              <a:rPr lang="fr-FR" sz="3200" b="1" dirty="0" smtClean="0">
                <a:ln w="11430"/>
                <a:solidFill>
                  <a:srgbClr val="FF0000"/>
                </a:solidFill>
              </a:rPr>
              <a:t>thermoplastiques élastomères</a:t>
            </a:r>
          </a:p>
          <a:p>
            <a:pPr algn="ctr"/>
            <a:endParaRPr lang="fr-FR" sz="32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07" y="742392"/>
            <a:ext cx="2889321" cy="10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2101"/>
          <a:stretch>
            <a:fillRect/>
          </a:stretch>
        </p:blipFill>
        <p:spPr bwMode="auto">
          <a:xfrm>
            <a:off x="515799" y="1448125"/>
            <a:ext cx="3600400" cy="26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977" y="4049126"/>
            <a:ext cx="439248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Réacteur principal et cuves de stockage pour l’</a:t>
            </a:r>
            <a:r>
              <a:rPr lang="fr-FR" sz="12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isocyanate</a:t>
            </a:r>
            <a:r>
              <a:rPr lang="fr-FR" sz="12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et l’alcool</a:t>
            </a:r>
            <a:endParaRPr lang="fr-FR" sz="1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9387"/>
          <a:stretch>
            <a:fillRect/>
          </a:stretch>
        </p:blipFill>
        <p:spPr bwMode="auto">
          <a:xfrm>
            <a:off x="5256091" y="1650959"/>
            <a:ext cx="3223729" cy="20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r="1624" b="13158"/>
          <a:stretch>
            <a:fillRect/>
          </a:stretch>
        </p:blipFill>
        <p:spPr bwMode="auto">
          <a:xfrm>
            <a:off x="2627784" y="4746208"/>
            <a:ext cx="2592288" cy="21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4638" y="3750070"/>
            <a:ext cx="4392487" cy="29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Extrudeuse et bain de refroidissement </a:t>
            </a:r>
            <a:endParaRPr lang="fr-FR" sz="1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6102" y="5105191"/>
            <a:ext cx="205989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TPU</a:t>
            </a:r>
          </a:p>
          <a:p>
            <a:pPr algn="ctr">
              <a:lnSpc>
                <a:spcPct val="120000"/>
              </a:lnSpc>
            </a:pPr>
            <a:r>
              <a:rPr lang="fr-FR" sz="12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en sortie de filière </a:t>
            </a:r>
            <a:endParaRPr lang="fr-FR" sz="1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7406" y="940558"/>
            <a:ext cx="159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00CC00"/>
                </a:solidFill>
                <a:latin typeface="Arial Black" pitchFamily="34" charset="0"/>
              </a:rPr>
              <a:t>Le procédé</a:t>
            </a:r>
            <a:endParaRPr lang="fr-FR" dirty="0">
              <a:solidFill>
                <a:srgbClr val="00CC00"/>
              </a:solidFill>
            </a:endParaRPr>
          </a:p>
        </p:txBody>
      </p:sp>
      <p:pic>
        <p:nvPicPr>
          <p:cNvPr id="10248" name="Picture 8" descr="http://t0.gstatic.com/images?q=tbn:ANd9GcTd2HR_lD1JEJVsAmAU9s6FxlRF-PhR7-hfhQ9VZWkQTgFsVZqK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23" y="4168528"/>
            <a:ext cx="1620590" cy="12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292080" y="4937161"/>
            <a:ext cx="720080" cy="168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7048268" y="5413415"/>
            <a:ext cx="165415" cy="55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9"/>
          <a:stretch/>
        </p:blipFill>
        <p:spPr bwMode="auto">
          <a:xfrm>
            <a:off x="6509740" y="5728580"/>
            <a:ext cx="1407885" cy="11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4980" y="217516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39725" y="1955710"/>
            <a:ext cx="8804275" cy="50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76250" indent="-476250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fr-FR" b="1" dirty="0">
                <a:latin typeface="Arial Black" panose="020B0A04020102020204" pitchFamily="34" charset="0"/>
              </a:rPr>
              <a:t>Résultats expérimentaux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>
                <a:latin typeface="Arial Black" panose="020B0A04020102020204" pitchFamily="34" charset="0"/>
              </a:rPr>
              <a:t> Réalisation d’un plan d’expériences 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>
                <a:latin typeface="Arial Black" panose="020B0A04020102020204" pitchFamily="34" charset="0"/>
              </a:rPr>
              <a:t> Caractérisation des matériaux : masses molaires, propriétés mécaniques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endParaRPr lang="fr-FR" sz="700" b="1" dirty="0">
              <a:latin typeface="Arial Black" panose="020B0A04020102020204" pitchFamily="34" charset="0"/>
            </a:endParaRPr>
          </a:p>
          <a:p>
            <a:pPr marL="476250" indent="-476250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fr-FR" b="1" dirty="0">
                <a:latin typeface="Arial Black" panose="020B0A04020102020204" pitchFamily="34" charset="0"/>
              </a:rPr>
              <a:t>Modélisation</a:t>
            </a:r>
            <a:endParaRPr lang="fr-FR" sz="1600" dirty="0">
              <a:latin typeface="Arial Black" panose="020B0A04020102020204" pitchFamily="34" charset="0"/>
            </a:endParaRP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>
                <a:latin typeface="Arial Black" panose="020B0A04020102020204" pitchFamily="34" charset="0"/>
              </a:rPr>
              <a:t> Développement d’un modèle de type réseaux de neurones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fr-FR" sz="700" dirty="0">
              <a:latin typeface="Arial Black" panose="020B0A04020102020204" pitchFamily="34" charset="0"/>
            </a:endParaRPr>
          </a:p>
          <a:p>
            <a:pPr marL="476250" indent="-476250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fr-FR" b="1" dirty="0">
                <a:latin typeface="Arial Black" panose="020B0A04020102020204" pitchFamily="34" charset="0"/>
              </a:rPr>
              <a:t>Optimisation multicritère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>
                <a:latin typeface="Arial Black" panose="020B0A04020102020204" pitchFamily="34" charset="0"/>
              </a:rPr>
              <a:t>Définition des critères</a:t>
            </a: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>
                <a:latin typeface="Arial Black" panose="020B0A04020102020204" pitchFamily="34" charset="0"/>
              </a:rPr>
              <a:t> Optimisation </a:t>
            </a:r>
          </a:p>
          <a:p>
            <a:pPr marL="476250" indent="-476250">
              <a:lnSpc>
                <a:spcPct val="170000"/>
              </a:lnSpc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fr-FR" b="1" dirty="0">
                <a:latin typeface="Arial Black" panose="020B0A04020102020204" pitchFamily="34" charset="0"/>
              </a:rPr>
              <a:t>Aide à la </a:t>
            </a:r>
            <a:r>
              <a:rPr lang="fr-FR" b="1" dirty="0" smtClean="0">
                <a:latin typeface="Arial Black" panose="020B0A04020102020204" pitchFamily="34" charset="0"/>
              </a:rPr>
              <a:t>décision</a:t>
            </a:r>
            <a:endParaRPr lang="fr-FR" sz="700" dirty="0">
              <a:latin typeface="Arial Black" panose="020B0A04020102020204" pitchFamily="34" charset="0"/>
            </a:endParaRPr>
          </a:p>
          <a:p>
            <a:pPr marL="666750"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endParaRPr lang="fr-FR" sz="700" dirty="0">
              <a:latin typeface="Arial Black" panose="020B0A04020102020204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7906" y="1498510"/>
            <a:ext cx="2222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Démarche suivie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8947" y="860969"/>
            <a:ext cx="718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PROCEDE: </a:t>
            </a:r>
            <a:r>
              <a:rPr lang="fr-FR" dirty="0" smtClean="0">
                <a:solidFill>
                  <a:srgbClr val="00CC00"/>
                </a:solidFill>
                <a:latin typeface="Arial Black" pitchFamily="34" charset="0"/>
              </a:rPr>
              <a:t>mise au point, modélisation et optimisation</a:t>
            </a:r>
            <a:endParaRPr lang="fr-FR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83" y="276194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46088" y="1935223"/>
            <a:ext cx="56639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40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1800" dirty="0">
                <a:latin typeface="Arial Black" panose="020B0A04020102020204" pitchFamily="34" charset="0"/>
              </a:rPr>
              <a:t>   </a:t>
            </a:r>
            <a:r>
              <a:rPr lang="fr-FR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Réalisation d’un plan d’expériences</a:t>
            </a:r>
            <a:r>
              <a:rPr lang="fr-FR" sz="2000" dirty="0">
                <a:latin typeface="Arial Black" panose="020B0A04020102020204" pitchFamily="34" charset="0"/>
              </a:rPr>
              <a:t> </a:t>
            </a:r>
            <a:endParaRPr lang="fr-FR" sz="1800" dirty="0">
              <a:latin typeface="Arial Black" panose="020B0A0402010202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940521" y="1153357"/>
            <a:ext cx="37114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b="1" dirty="0">
                <a:solidFill>
                  <a:srgbClr val="00CC00"/>
                </a:solidFill>
                <a:latin typeface="Arial Black" pitchFamily="34" charset="0"/>
              </a:rPr>
              <a:t>Résultats expérimentaux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46088" y="2555875"/>
            <a:ext cx="802630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1013" indent="-29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r>
              <a:rPr lang="fr-FR" sz="1600" b="1" dirty="0">
                <a:latin typeface="Arial Black" panose="020B0A04020102020204" pitchFamily="34" charset="0"/>
              </a:rPr>
              <a:t>  </a:t>
            </a:r>
            <a:r>
              <a:rPr lang="fr-FR" sz="1800" b="1" dirty="0">
                <a:latin typeface="Arial Black" panose="020B0A04020102020204" pitchFamily="34" charset="0"/>
              </a:rPr>
              <a:t>Importance de la maîtrise du rapport stœchiométrique R</a:t>
            </a:r>
          </a:p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endParaRPr lang="fr-FR" sz="1800" b="1" dirty="0">
              <a:latin typeface="Arial Black" panose="020B0A04020102020204" pitchFamily="34" charset="0"/>
            </a:endParaRPr>
          </a:p>
          <a:p>
            <a:pPr lvl="2" eaLnBrk="1" hangingPunct="1">
              <a:buClr>
                <a:srgbClr val="FF3300"/>
              </a:buClr>
              <a:buSzPct val="150000"/>
            </a:pPr>
            <a:r>
              <a:rPr lang="fr-FR" sz="1600" dirty="0">
                <a:latin typeface="Arial Black" panose="020B0A04020102020204" pitchFamily="34" charset="0"/>
              </a:rPr>
              <a:t>Déterminé par le rapport des débits d’extenseur de </a:t>
            </a:r>
            <a:r>
              <a:rPr lang="fr-FR" sz="1600" dirty="0" smtClean="0">
                <a:latin typeface="Arial Black" panose="020B0A04020102020204" pitchFamily="34" charset="0"/>
              </a:rPr>
              <a:t>chaînes</a:t>
            </a:r>
          </a:p>
          <a:p>
            <a:pPr lvl="2" eaLnBrk="1" hangingPunct="1">
              <a:buClr>
                <a:srgbClr val="FF3300"/>
              </a:buClr>
              <a:buSzPct val="150000"/>
            </a:pPr>
            <a:r>
              <a:rPr lang="fr-FR" sz="1600" dirty="0">
                <a:latin typeface="Arial Black" panose="020B0A04020102020204" pitchFamily="34" charset="0"/>
              </a:rPr>
              <a:t>	</a:t>
            </a:r>
            <a:r>
              <a:rPr lang="fr-FR" sz="1600" dirty="0" smtClean="0">
                <a:latin typeface="Arial Black" panose="020B0A04020102020204" pitchFamily="34" charset="0"/>
              </a:rPr>
              <a:t>			      </a:t>
            </a:r>
            <a:r>
              <a:rPr lang="fr-FR" sz="1600" dirty="0">
                <a:latin typeface="Arial Black" panose="020B0A04020102020204" pitchFamily="34" charset="0"/>
              </a:rPr>
              <a:t>et de </a:t>
            </a:r>
            <a:r>
              <a:rPr lang="fr-FR" sz="1600" dirty="0" err="1">
                <a:latin typeface="Arial Black" panose="020B0A04020102020204" pitchFamily="34" charset="0"/>
              </a:rPr>
              <a:t>prépolymère</a:t>
            </a:r>
            <a:endParaRPr lang="fr-FR" sz="1600" dirty="0">
              <a:latin typeface="Arial Black" panose="020B0A04020102020204" pitchFamily="34" charset="0"/>
            </a:endParaRPr>
          </a:p>
          <a:p>
            <a:pPr lvl="2" eaLnBrk="1" hangingPunct="1">
              <a:buClr>
                <a:srgbClr val="FF3300"/>
              </a:buClr>
              <a:buSzPct val="150000"/>
            </a:pPr>
            <a:endParaRPr lang="fr-FR" sz="1800" dirty="0">
              <a:latin typeface="Arial Black" panose="020B0A040201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800" dirty="0">
                <a:latin typeface="Arial Black" panose="020B0A04020102020204" pitchFamily="34" charset="0"/>
              </a:rPr>
              <a:t>	</a:t>
            </a:r>
            <a:r>
              <a:rPr lang="fr-FR" sz="1600" dirty="0">
                <a:latin typeface="Arial Black" panose="020B0A04020102020204" pitchFamily="34" charset="0"/>
              </a:rPr>
              <a:t>Variations significatives des masse molaires moyennes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>
                <a:latin typeface="Arial Black" panose="020B0A04020102020204" pitchFamily="34" charset="0"/>
              </a:rPr>
              <a:t>	 en fonction des conditions opératoires</a:t>
            </a:r>
            <a:endParaRPr lang="fr-FR" sz="1600" b="1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endParaRPr lang="fr-FR" sz="1600" b="1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endParaRPr lang="fr-FR" sz="1800" b="1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r>
              <a:rPr lang="fr-FR" sz="1800" b="1" dirty="0">
                <a:latin typeface="Arial Black" panose="020B0A04020102020204" pitchFamily="34" charset="0"/>
              </a:rPr>
              <a:t> Choix et domaines de variations des conditions opératoires </a:t>
            </a:r>
          </a:p>
          <a:p>
            <a:pPr eaLnBrk="1" hangingPunct="1">
              <a:buFont typeface="Wingdings" pitchFamily="2" charset="2"/>
              <a:buChar char="Ø"/>
            </a:pPr>
            <a:endParaRPr lang="fr-FR" sz="1800" b="1" dirty="0">
              <a:latin typeface="Arial Black" panose="020B0A04020102020204" pitchFamily="34" charset="0"/>
            </a:endParaRPr>
          </a:p>
          <a:p>
            <a:pPr eaLnBrk="1" hangingPunct="1">
              <a:buClr>
                <a:srgbClr val="FF3300"/>
              </a:buClr>
              <a:buSzPct val="150000"/>
              <a:buFontTx/>
              <a:buChar char="•"/>
            </a:pP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5625" y="5765800"/>
            <a:ext cx="4957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40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1800">
                <a:latin typeface="Arial Black" panose="020B0A04020102020204" pitchFamily="34" charset="0"/>
              </a:rPr>
              <a:t>   </a:t>
            </a:r>
            <a:r>
              <a:rPr lang="fr-FR" sz="2000" b="1">
                <a:solidFill>
                  <a:srgbClr val="0000FF"/>
                </a:solidFill>
                <a:latin typeface="Arial Black" panose="020B0A04020102020204" pitchFamily="34" charset="0"/>
              </a:rPr>
              <a:t>Caractérisation des matériaux</a:t>
            </a:r>
            <a:r>
              <a:rPr lang="fr-FR" sz="2000">
                <a:latin typeface="Arial Black" panose="020B0A04020102020204" pitchFamily="34" charset="0"/>
              </a:rPr>
              <a:t> </a:t>
            </a:r>
            <a:endParaRPr lang="fr-FR" sz="180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092" y="266730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1497013" y="1228664"/>
            <a:ext cx="6353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n-lt"/>
              </a:rPr>
              <a:t>Importance de la maîtrise du rapport stœchiométrique R</a:t>
            </a:r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2246992" y="674666"/>
            <a:ext cx="466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Réalisation d’un plan d’expériences</a:t>
            </a:r>
          </a:p>
        </p:txBody>
      </p:sp>
      <p:grpSp>
        <p:nvGrpSpPr>
          <p:cNvPr id="20547" name="Group 67"/>
          <p:cNvGrpSpPr>
            <a:grpSpLocks/>
          </p:cNvGrpSpPr>
          <p:nvPr/>
        </p:nvGrpSpPr>
        <p:grpSpPr bwMode="auto">
          <a:xfrm>
            <a:off x="4397366" y="1992313"/>
            <a:ext cx="4554548" cy="4689475"/>
            <a:chOff x="2834" y="912"/>
            <a:chExt cx="2851" cy="2954"/>
          </a:xfrm>
        </p:grpSpPr>
        <p:grpSp>
          <p:nvGrpSpPr>
            <p:cNvPr id="20548" name="Group 68"/>
            <p:cNvGrpSpPr>
              <a:grpSpLocks/>
            </p:cNvGrpSpPr>
            <p:nvPr/>
          </p:nvGrpSpPr>
          <p:grpSpPr bwMode="auto">
            <a:xfrm>
              <a:off x="2834" y="912"/>
              <a:ext cx="2851" cy="2954"/>
              <a:chOff x="2834" y="912"/>
              <a:chExt cx="2851" cy="2954"/>
            </a:xfrm>
          </p:grpSpPr>
          <p:grpSp>
            <p:nvGrpSpPr>
              <p:cNvPr id="20549" name="Group 69"/>
              <p:cNvGrpSpPr>
                <a:grpSpLocks/>
              </p:cNvGrpSpPr>
              <p:nvPr/>
            </p:nvGrpSpPr>
            <p:grpSpPr bwMode="auto">
              <a:xfrm>
                <a:off x="2834" y="912"/>
                <a:ext cx="2851" cy="2469"/>
                <a:chOff x="2834" y="912"/>
                <a:chExt cx="2851" cy="2469"/>
              </a:xfrm>
            </p:grpSpPr>
            <p:pic>
              <p:nvPicPr>
                <p:cNvPr id="20550" name="Picture 7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734"/>
                <a:stretch>
                  <a:fillRect/>
                </a:stretch>
              </p:blipFill>
              <p:spPr bwMode="auto">
                <a:xfrm>
                  <a:off x="2839" y="1206"/>
                  <a:ext cx="2846" cy="2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551" name="Text Box 71"/>
                <p:cNvSpPr txBox="1">
                  <a:spLocks noChangeArrowheads="1"/>
                </p:cNvSpPr>
                <p:nvPr/>
              </p:nvSpPr>
              <p:spPr bwMode="auto">
                <a:xfrm rot="10753332">
                  <a:off x="2834" y="912"/>
                  <a:ext cx="231" cy="2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>
                  <a:spAutoFit/>
                </a:bodyPr>
                <a:lstStyle/>
                <a:p>
                  <a:r>
                    <a:rPr lang="fr-FR" sz="1200" b="1">
                      <a:latin typeface="+mn-lt"/>
                    </a:rPr>
                    <a:t>Masses molaire moyenne  en nombre (g/mol)</a:t>
                  </a:r>
                </a:p>
              </p:txBody>
            </p:sp>
          </p:grpSp>
          <p:sp>
            <p:nvSpPr>
              <p:cNvPr id="20552" name="Text Box 72"/>
              <p:cNvSpPr txBox="1">
                <a:spLocks noChangeArrowheads="1"/>
              </p:cNvSpPr>
              <p:nvPr/>
            </p:nvSpPr>
            <p:spPr bwMode="auto">
              <a:xfrm>
                <a:off x="4494" y="2888"/>
                <a:ext cx="212" cy="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fr-FR" sz="2400"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20553" name="Text Box 73"/>
              <p:cNvSpPr txBox="1">
                <a:spLocks noChangeArrowheads="1"/>
              </p:cNvSpPr>
              <p:nvPr/>
            </p:nvSpPr>
            <p:spPr bwMode="auto">
              <a:xfrm>
                <a:off x="4348" y="3672"/>
                <a:ext cx="62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sz="1400" b="1">
                    <a:solidFill>
                      <a:schemeClr val="accent2"/>
                    </a:solidFill>
                    <a:latin typeface="+mn-lt"/>
                  </a:rPr>
                  <a:t>pour  P=1</a:t>
                </a:r>
              </a:p>
            </p:txBody>
          </p:sp>
        </p:grp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>
              <a:off x="4592" y="1232"/>
              <a:ext cx="0" cy="1858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n-lt"/>
              </a:endParaRPr>
            </a:p>
          </p:txBody>
        </p:sp>
      </p:grpSp>
      <p:graphicFrame>
        <p:nvGraphicFramePr>
          <p:cNvPr id="2055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66708"/>
              </p:ext>
            </p:extLst>
          </p:nvPr>
        </p:nvGraphicFramePr>
        <p:xfrm>
          <a:off x="4514850" y="33877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877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7" name="Line 77"/>
          <p:cNvSpPr>
            <a:spLocks noChangeShapeType="1"/>
          </p:cNvSpPr>
          <p:nvPr/>
        </p:nvSpPr>
        <p:spPr bwMode="auto">
          <a:xfrm>
            <a:off x="6172200" y="3267075"/>
            <a:ext cx="866775" cy="57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+mn-lt"/>
            </a:endParaRP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5211763" y="2741613"/>
            <a:ext cx="1359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600" b="1">
                <a:solidFill>
                  <a:schemeClr val="accent2"/>
                </a:solidFill>
                <a:latin typeface="+mn-lt"/>
              </a:rPr>
              <a:t>Variations  </a:t>
            </a:r>
          </a:p>
          <a:p>
            <a:pPr eaLnBrk="1" hangingPunct="1"/>
            <a:r>
              <a:rPr lang="fr-FR" sz="1600" b="1">
                <a:solidFill>
                  <a:schemeClr val="accent2"/>
                </a:solidFill>
                <a:latin typeface="+mn-lt"/>
              </a:rPr>
              <a:t>importantes</a:t>
            </a:r>
            <a:endParaRPr lang="fr-FR" sz="1600" b="1">
              <a:latin typeface="+mn-lt"/>
            </a:endParaRPr>
          </a:p>
        </p:txBody>
      </p:sp>
      <p:sp>
        <p:nvSpPr>
          <p:cNvPr id="20560" name="Line 80"/>
          <p:cNvSpPr>
            <a:spLocks noChangeShapeType="1"/>
          </p:cNvSpPr>
          <p:nvPr/>
        </p:nvSpPr>
        <p:spPr bwMode="auto">
          <a:xfrm>
            <a:off x="5627688" y="4751388"/>
            <a:ext cx="119856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+mn-lt"/>
            </a:endParaRP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5086350" y="4391025"/>
            <a:ext cx="1874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600" b="1">
                <a:solidFill>
                  <a:schemeClr val="accent2"/>
                </a:solidFill>
                <a:latin typeface="+mn-lt"/>
              </a:rPr>
              <a:t>Variations faibles</a:t>
            </a:r>
          </a:p>
          <a:p>
            <a:pPr eaLnBrk="1" hangingPunct="1"/>
            <a:endParaRPr lang="fr-FR" sz="1600" b="1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2056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66760"/>
              </p:ext>
            </p:extLst>
          </p:nvPr>
        </p:nvGraphicFramePr>
        <p:xfrm>
          <a:off x="942975" y="5180013"/>
          <a:ext cx="23971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6" imgW="1091880" imgH="380880" progId="Equation.DSMT4">
                  <p:embed/>
                </p:oleObj>
              </mc:Choice>
              <mc:Fallback>
                <p:oleObj name="Equation" r:id="rId6" imgW="1091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5180013"/>
                        <a:ext cx="23971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2630488" y="51593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400" b="1">
                <a:solidFill>
                  <a:srgbClr val="FF0000"/>
                </a:solidFill>
                <a:latin typeface="+mn-lt"/>
              </a:rPr>
              <a:t>R</a:t>
            </a: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1958975" y="554355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b="1">
                <a:solidFill>
                  <a:srgbClr val="FF0000"/>
                </a:solidFill>
                <a:latin typeface="+mn-lt"/>
              </a:rPr>
              <a:t>R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2701925" y="55419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400" b="1">
                <a:solidFill>
                  <a:srgbClr val="FF0000"/>
                </a:solidFill>
                <a:latin typeface="+mn-lt"/>
              </a:rPr>
              <a:t>R</a:t>
            </a:r>
          </a:p>
        </p:txBody>
      </p:sp>
      <p:sp>
        <p:nvSpPr>
          <p:cNvPr id="20568" name="Text Box 88"/>
          <p:cNvSpPr txBox="1">
            <a:spLocks noChangeArrowheads="1"/>
          </p:cNvSpPr>
          <p:nvPr/>
        </p:nvSpPr>
        <p:spPr bwMode="auto">
          <a:xfrm>
            <a:off x="2974975" y="55499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b="1">
                <a:solidFill>
                  <a:schemeClr val="accent2"/>
                </a:solidFill>
                <a:latin typeface="+mn-lt"/>
              </a:rPr>
              <a:t>P</a:t>
            </a:r>
          </a:p>
        </p:txBody>
      </p:sp>
      <p:sp>
        <p:nvSpPr>
          <p:cNvPr id="20569" name="Rectangle 89"/>
          <p:cNvSpPr>
            <a:spLocks noChangeArrowheads="1"/>
          </p:cNvSpPr>
          <p:nvPr/>
        </p:nvSpPr>
        <p:spPr bwMode="auto">
          <a:xfrm>
            <a:off x="100013" y="4995863"/>
            <a:ext cx="3460750" cy="1223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20570" name="Rectangle 90"/>
          <p:cNvSpPr>
            <a:spLocks noChangeArrowheads="1"/>
          </p:cNvSpPr>
          <p:nvPr/>
        </p:nvSpPr>
        <p:spPr bwMode="auto">
          <a:xfrm>
            <a:off x="168275" y="6276975"/>
            <a:ext cx="3048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>
                <a:solidFill>
                  <a:schemeClr val="accent2"/>
                </a:solidFill>
                <a:latin typeface="+mn-lt"/>
              </a:rPr>
              <a:t>P</a:t>
            </a:r>
            <a:endParaRPr lang="fr-FR" sz="1000">
              <a:latin typeface="+mn-lt"/>
            </a:endParaRPr>
          </a:p>
        </p:txBody>
      </p: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141288" y="4467225"/>
            <a:ext cx="4211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800">
                <a:latin typeface="+mn-lt"/>
              </a:rPr>
              <a:t>Masses molaires moyennes en nombre</a:t>
            </a:r>
          </a:p>
        </p:txBody>
      </p:sp>
      <p:sp>
        <p:nvSpPr>
          <p:cNvPr id="20572" name="Rectangle 92"/>
          <p:cNvSpPr>
            <a:spLocks noChangeArrowheads="1"/>
          </p:cNvSpPr>
          <p:nvPr/>
        </p:nvSpPr>
        <p:spPr bwMode="auto">
          <a:xfrm>
            <a:off x="511175" y="6315075"/>
            <a:ext cx="2457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b="1">
                <a:latin typeface="+mn-lt"/>
              </a:rPr>
              <a:t>Avancement de la réaction </a:t>
            </a:r>
          </a:p>
        </p:txBody>
      </p:sp>
      <p:sp>
        <p:nvSpPr>
          <p:cNvPr id="20573" name="AutoShape 93"/>
          <p:cNvSpPr>
            <a:spLocks noChangeArrowheads="1"/>
          </p:cNvSpPr>
          <p:nvPr/>
        </p:nvSpPr>
        <p:spPr bwMode="auto">
          <a:xfrm>
            <a:off x="1962150" y="3902075"/>
            <a:ext cx="193675" cy="592138"/>
          </a:xfrm>
          <a:prstGeom prst="downArrow">
            <a:avLst>
              <a:gd name="adj1" fmla="val 50000"/>
              <a:gd name="adj2" fmla="val 76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20574" name="Text Box 94"/>
          <p:cNvSpPr txBox="1">
            <a:spLocks noChangeArrowheads="1"/>
          </p:cNvSpPr>
          <p:nvPr/>
        </p:nvSpPr>
        <p:spPr bwMode="auto">
          <a:xfrm>
            <a:off x="1636713" y="2068918"/>
            <a:ext cx="1377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</a:rPr>
              <a:t>Q</a:t>
            </a:r>
            <a:r>
              <a:rPr lang="fr-FR" sz="1400">
                <a:latin typeface="+mn-lt"/>
              </a:rPr>
              <a:t>prepolymere</a:t>
            </a:r>
          </a:p>
        </p:txBody>
      </p:sp>
      <p:graphicFrame>
        <p:nvGraphicFramePr>
          <p:cNvPr id="2057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50608"/>
              </p:ext>
            </p:extLst>
          </p:nvPr>
        </p:nvGraphicFramePr>
        <p:xfrm>
          <a:off x="1819275" y="2518180"/>
          <a:ext cx="7588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8" imgW="431640" imgH="380880" progId="Equation.3">
                  <p:embed/>
                </p:oleObj>
              </mc:Choice>
              <mc:Fallback>
                <p:oleObj name="Equation" r:id="rId8" imgW="431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518180"/>
                        <a:ext cx="7588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225424" y="3084513"/>
            <a:ext cx="41799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1400" b="1" i="1" dirty="0">
                <a:latin typeface="+mn-lt"/>
              </a:rPr>
              <a:t>(OH): concentration en groupes hydroxyle </a:t>
            </a:r>
            <a:endParaRPr lang="fr-FR" sz="1400" b="1" i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1400" b="1" i="1" dirty="0" smtClean="0">
                <a:latin typeface="+mn-lt"/>
              </a:rPr>
              <a:t>(NCO</a:t>
            </a:r>
            <a:r>
              <a:rPr lang="fr-FR" sz="1400" b="1" i="1" dirty="0">
                <a:latin typeface="+mn-lt"/>
              </a:rPr>
              <a:t>) : concentration en groupes </a:t>
            </a:r>
            <a:r>
              <a:rPr lang="fr-FR" sz="1400" b="1" i="1" dirty="0" err="1">
                <a:latin typeface="+mn-lt"/>
              </a:rPr>
              <a:t>isocyanate</a:t>
            </a:r>
            <a:r>
              <a:rPr lang="fr-FR" sz="1400" b="1" i="1" dirty="0">
                <a:latin typeface="+mn-lt"/>
              </a:rPr>
              <a:t> </a:t>
            </a:r>
          </a:p>
        </p:txBody>
      </p:sp>
      <p:sp>
        <p:nvSpPr>
          <p:cNvPr id="20577" name="Text Box 97"/>
          <p:cNvSpPr txBox="1">
            <a:spLocks noChangeArrowheads="1"/>
          </p:cNvSpPr>
          <p:nvPr/>
        </p:nvSpPr>
        <p:spPr bwMode="auto">
          <a:xfrm>
            <a:off x="884238" y="1859368"/>
            <a:ext cx="841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400" b="1">
                <a:solidFill>
                  <a:srgbClr val="FF0000"/>
                </a:solidFill>
                <a:latin typeface="+mn-lt"/>
              </a:rPr>
              <a:t>R =  </a:t>
            </a:r>
          </a:p>
        </p:txBody>
      </p:sp>
      <p:sp>
        <p:nvSpPr>
          <p:cNvPr id="20578" name="Line 98"/>
          <p:cNvSpPr>
            <a:spLocks noChangeShapeType="1"/>
          </p:cNvSpPr>
          <p:nvPr/>
        </p:nvSpPr>
        <p:spPr bwMode="auto">
          <a:xfrm>
            <a:off x="1589088" y="209273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+mn-lt"/>
            </a:endParaRPr>
          </a:p>
        </p:txBody>
      </p: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1598613" y="1637118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latin typeface="+mn-lt"/>
              </a:rPr>
              <a:t>Q</a:t>
            </a:r>
            <a:r>
              <a:rPr lang="fr-FR" sz="1400">
                <a:latin typeface="+mn-lt"/>
              </a:rPr>
              <a:t>butanediol</a:t>
            </a:r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1204913" y="2578505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latin typeface="+mn-lt"/>
              </a:rPr>
              <a:t>=</a:t>
            </a:r>
          </a:p>
        </p:txBody>
      </p:sp>
      <p:graphicFrame>
        <p:nvGraphicFramePr>
          <p:cNvPr id="20581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357646"/>
              </p:ext>
            </p:extLst>
          </p:nvPr>
        </p:nvGraphicFramePr>
        <p:xfrm>
          <a:off x="161925" y="6562725"/>
          <a:ext cx="361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10" imgW="266400" imgH="215640" progId="Equation.3">
                  <p:embed/>
                </p:oleObj>
              </mc:Choice>
              <mc:Fallback>
                <p:oleObj name="Equation" r:id="rId10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6562725"/>
                        <a:ext cx="361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" name="Text Box 103"/>
          <p:cNvSpPr txBox="1">
            <a:spLocks noChangeArrowheads="1"/>
          </p:cNvSpPr>
          <p:nvPr/>
        </p:nvSpPr>
        <p:spPr bwMode="auto">
          <a:xfrm>
            <a:off x="530225" y="6572250"/>
            <a:ext cx="3575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200" b="1">
                <a:latin typeface="+mn-lt"/>
              </a:rPr>
              <a:t>Moyenne des masse molaires des monomères</a:t>
            </a:r>
          </a:p>
        </p:txBody>
      </p:sp>
      <p:graphicFrame>
        <p:nvGraphicFramePr>
          <p:cNvPr id="20584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25175"/>
              </p:ext>
            </p:extLst>
          </p:nvPr>
        </p:nvGraphicFramePr>
        <p:xfrm>
          <a:off x="200025" y="5267325"/>
          <a:ext cx="1385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12" imgW="622080" imgH="253800" progId="Equation.DSMT4">
                  <p:embed/>
                </p:oleObj>
              </mc:Choice>
              <mc:Fallback>
                <p:oleObj name="Equation" r:id="rId12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267325"/>
                        <a:ext cx="1385888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815092" y="238723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-90492" y="1279525"/>
            <a:ext cx="4444206" cy="4381500"/>
            <a:chOff x="24" y="936"/>
            <a:chExt cx="2654" cy="2760"/>
          </a:xfrm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992" y="2111"/>
              <a:ext cx="992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>
                <a:latin typeface="Arial Black" panose="020B0A04020102020204" pitchFamily="34" charset="0"/>
              </a:endParaRPr>
            </a:p>
          </p:txBody>
        </p:sp>
        <p:sp>
          <p:nvSpPr>
            <p:cNvPr id="23571" name="AutoShape 5"/>
            <p:cNvSpPr>
              <a:spLocks noChangeArrowheads="1"/>
            </p:cNvSpPr>
            <p:nvPr/>
          </p:nvSpPr>
          <p:spPr bwMode="auto">
            <a:xfrm rot="5404321">
              <a:off x="1994" y="2105"/>
              <a:ext cx="146" cy="15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>
                <a:latin typeface="Arial Black" panose="020B0A04020102020204" pitchFamily="34" charset="0"/>
              </a:endParaRPr>
            </a:p>
          </p:txBody>
        </p:sp>
        <p:sp>
          <p:nvSpPr>
            <p:cNvPr id="23572" name="AutoShape 6"/>
            <p:cNvSpPr>
              <a:spLocks noChangeArrowheads="1"/>
            </p:cNvSpPr>
            <p:nvPr/>
          </p:nvSpPr>
          <p:spPr bwMode="auto">
            <a:xfrm>
              <a:off x="1071" y="1970"/>
              <a:ext cx="167" cy="143"/>
            </a:xfrm>
            <a:custGeom>
              <a:avLst/>
              <a:gdLst>
                <a:gd name="T0" fmla="*/ 146 w 21600"/>
                <a:gd name="T1" fmla="*/ 72 h 21600"/>
                <a:gd name="T2" fmla="*/ 84 w 21600"/>
                <a:gd name="T3" fmla="*/ 143 h 21600"/>
                <a:gd name="T4" fmla="*/ 21 w 21600"/>
                <a:gd name="T5" fmla="*/ 72 h 21600"/>
                <a:gd name="T6" fmla="*/ 8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7 w 21600"/>
                <a:gd name="T13" fmla="*/ 4531 h 21600"/>
                <a:gd name="T14" fmla="*/ 17073 w 21600"/>
                <a:gd name="T15" fmla="*/ 17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sp>
          <p:nvSpPr>
            <p:cNvPr id="23573" name="Line 7"/>
            <p:cNvSpPr>
              <a:spLocks noChangeShapeType="1"/>
            </p:cNvSpPr>
            <p:nvPr/>
          </p:nvSpPr>
          <p:spPr bwMode="auto">
            <a:xfrm>
              <a:off x="2118" y="2182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grpSp>
          <p:nvGrpSpPr>
            <p:cNvPr id="23574" name="Group 8"/>
            <p:cNvGrpSpPr>
              <a:grpSpLocks/>
            </p:cNvGrpSpPr>
            <p:nvPr/>
          </p:nvGrpSpPr>
          <p:grpSpPr bwMode="auto">
            <a:xfrm>
              <a:off x="1349" y="2412"/>
              <a:ext cx="128" cy="174"/>
              <a:chOff x="1393" y="2126"/>
              <a:chExt cx="214" cy="190"/>
            </a:xfrm>
          </p:grpSpPr>
          <p:sp>
            <p:nvSpPr>
              <p:cNvPr id="23659" name="AutoShape 9"/>
              <p:cNvSpPr>
                <a:spLocks noChangeArrowheads="1"/>
              </p:cNvSpPr>
              <p:nvPr/>
            </p:nvSpPr>
            <p:spPr bwMode="auto">
              <a:xfrm flipV="1">
                <a:off x="1393" y="2243"/>
                <a:ext cx="214" cy="73"/>
              </a:xfrm>
              <a:custGeom>
                <a:avLst/>
                <a:gdLst>
                  <a:gd name="T0" fmla="*/ 187 w 21600"/>
                  <a:gd name="T1" fmla="*/ 37 h 21600"/>
                  <a:gd name="T2" fmla="*/ 107 w 21600"/>
                  <a:gd name="T3" fmla="*/ 73 h 21600"/>
                  <a:gd name="T4" fmla="*/ 27 w 21600"/>
                  <a:gd name="T5" fmla="*/ 37 h 21600"/>
                  <a:gd name="T6" fmla="*/ 10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2 w 21600"/>
                  <a:gd name="T13" fmla="*/ 4438 h 21600"/>
                  <a:gd name="T14" fmla="*/ 17058 w 21600"/>
                  <a:gd name="T15" fmla="*/ 1716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60" name="Oval 10"/>
              <p:cNvSpPr>
                <a:spLocks noChangeArrowheads="1"/>
              </p:cNvSpPr>
              <p:nvPr/>
            </p:nvSpPr>
            <p:spPr bwMode="auto">
              <a:xfrm>
                <a:off x="1409" y="2126"/>
                <a:ext cx="166" cy="1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23575" name="AutoShape 11"/>
            <p:cNvCxnSpPr>
              <a:cxnSpLocks noChangeShapeType="1"/>
              <a:stCxn id="23660" idx="7"/>
            </p:cNvCxnSpPr>
            <p:nvPr/>
          </p:nvCxnSpPr>
          <p:spPr bwMode="auto">
            <a:xfrm rot="5400000" flipH="1">
              <a:off x="1168" y="2154"/>
              <a:ext cx="279" cy="272"/>
            </a:xfrm>
            <a:prstGeom prst="bentConnector3">
              <a:avLst>
                <a:gd name="adj1" fmla="val 530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76" name="Rectangle 12"/>
            <p:cNvSpPr>
              <a:spLocks noChangeArrowheads="1"/>
            </p:cNvSpPr>
            <p:nvPr/>
          </p:nvSpPr>
          <p:spPr bwMode="auto">
            <a:xfrm>
              <a:off x="650" y="2348"/>
              <a:ext cx="7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 b="1">
                  <a:solidFill>
                    <a:srgbClr val="339933"/>
                  </a:solidFill>
                  <a:latin typeface="Arial Black" panose="020B0A04020102020204" pitchFamily="34" charset="0"/>
                </a:rPr>
                <a:t>butanediol</a:t>
              </a:r>
            </a:p>
          </p:txBody>
        </p:sp>
        <p:sp>
          <p:nvSpPr>
            <p:cNvPr id="23577" name="Text Box 13"/>
            <p:cNvSpPr txBox="1">
              <a:spLocks noChangeArrowheads="1"/>
            </p:cNvSpPr>
            <p:nvPr/>
          </p:nvSpPr>
          <p:spPr bwMode="auto">
            <a:xfrm>
              <a:off x="1377" y="1858"/>
              <a:ext cx="9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 b="1" dirty="0">
                  <a:latin typeface="Arial Black" panose="020B0A04020102020204" pitchFamily="34" charset="0"/>
                </a:rPr>
                <a:t>2</a:t>
              </a:r>
              <a:r>
                <a:rPr lang="fr-FR" altLang="fr-FR" sz="1400" b="1" baseline="30000" dirty="0">
                  <a:latin typeface="Arial Black" panose="020B0A04020102020204" pitchFamily="34" charset="0"/>
                </a:rPr>
                <a:t>ème</a:t>
              </a:r>
              <a:r>
                <a:rPr lang="fr-FR" altLang="fr-FR" sz="1400" b="1" dirty="0">
                  <a:latin typeface="Arial Black" panose="020B0A04020102020204" pitchFamily="34" charset="0"/>
                </a:rPr>
                <a:t> réaction</a:t>
              </a:r>
            </a:p>
          </p:txBody>
        </p:sp>
        <p:grpSp>
          <p:nvGrpSpPr>
            <p:cNvPr id="23578" name="Group 14"/>
            <p:cNvGrpSpPr>
              <a:grpSpLocks/>
            </p:cNvGrpSpPr>
            <p:nvPr/>
          </p:nvGrpSpPr>
          <p:grpSpPr bwMode="auto">
            <a:xfrm>
              <a:off x="24" y="936"/>
              <a:ext cx="1620" cy="1011"/>
              <a:chOff x="24" y="936"/>
              <a:chExt cx="1620" cy="1011"/>
            </a:xfrm>
          </p:grpSpPr>
          <p:sp>
            <p:nvSpPr>
              <p:cNvPr id="23639" name="Rectangle 15"/>
              <p:cNvSpPr>
                <a:spLocks noChangeArrowheads="1"/>
              </p:cNvSpPr>
              <p:nvPr/>
            </p:nvSpPr>
            <p:spPr bwMode="auto">
              <a:xfrm>
                <a:off x="739" y="1175"/>
                <a:ext cx="90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defTabSz="7620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7620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7620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7620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7620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 b="1" dirty="0" err="1">
                    <a:solidFill>
                      <a:srgbClr val="FF3300"/>
                    </a:solidFill>
                    <a:latin typeface="Arial Black" panose="020B0A04020102020204" pitchFamily="34" charset="0"/>
                  </a:rPr>
                  <a:t>diisocyanate</a:t>
                </a:r>
                <a:endParaRPr lang="fr-FR" altLang="fr-FR" sz="1400" b="1" dirty="0">
                  <a:solidFill>
                    <a:srgbClr val="FF33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23640" name="AutoShape 16"/>
              <p:cNvCxnSpPr>
                <a:cxnSpLocks noChangeShapeType="1"/>
              </p:cNvCxnSpPr>
              <p:nvPr/>
            </p:nvCxnSpPr>
            <p:spPr bwMode="auto">
              <a:xfrm>
                <a:off x="721" y="1801"/>
                <a:ext cx="437" cy="146"/>
              </a:xfrm>
              <a:prstGeom prst="bentConnector3">
                <a:avLst>
                  <a:gd name="adj1" fmla="val 9931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641" name="Rectangle 17"/>
              <p:cNvSpPr>
                <a:spLocks noChangeArrowheads="1"/>
              </p:cNvSpPr>
              <p:nvPr/>
            </p:nvSpPr>
            <p:spPr bwMode="auto">
              <a:xfrm>
                <a:off x="270" y="1173"/>
                <a:ext cx="34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1400" b="1">
                    <a:solidFill>
                      <a:srgbClr val="0000FF"/>
                    </a:solidFill>
                    <a:latin typeface="Arial Black" panose="020B0A04020102020204" pitchFamily="34" charset="0"/>
                  </a:rPr>
                  <a:t>diol</a:t>
                </a:r>
              </a:p>
            </p:txBody>
          </p:sp>
          <p:sp>
            <p:nvSpPr>
              <p:cNvPr id="23642" name="Text Box 18"/>
              <p:cNvSpPr txBox="1">
                <a:spLocks noChangeArrowheads="1"/>
              </p:cNvSpPr>
              <p:nvPr/>
            </p:nvSpPr>
            <p:spPr bwMode="auto">
              <a:xfrm>
                <a:off x="471" y="936"/>
                <a:ext cx="92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1400" b="1" dirty="0">
                    <a:latin typeface="Arial Black" panose="020B0A04020102020204" pitchFamily="34" charset="0"/>
                  </a:rPr>
                  <a:t>1</a:t>
                </a:r>
                <a:r>
                  <a:rPr lang="fr-FR" altLang="fr-FR" sz="1400" b="1" baseline="30000" dirty="0">
                    <a:latin typeface="Arial Black" panose="020B0A04020102020204" pitchFamily="34" charset="0"/>
                  </a:rPr>
                  <a:t>sère</a:t>
                </a:r>
                <a:r>
                  <a:rPr lang="fr-FR" altLang="fr-FR" sz="1400" b="1" dirty="0">
                    <a:latin typeface="Arial Black" panose="020B0A04020102020204" pitchFamily="34" charset="0"/>
                  </a:rPr>
                  <a:t> réaction</a:t>
                </a:r>
              </a:p>
            </p:txBody>
          </p:sp>
          <p:grpSp>
            <p:nvGrpSpPr>
              <p:cNvPr id="23643" name="Group 19"/>
              <p:cNvGrpSpPr>
                <a:grpSpLocks/>
              </p:cNvGrpSpPr>
              <p:nvPr/>
            </p:nvGrpSpPr>
            <p:grpSpPr bwMode="auto">
              <a:xfrm>
                <a:off x="583" y="1175"/>
                <a:ext cx="252" cy="613"/>
                <a:chOff x="3926" y="221"/>
                <a:chExt cx="260" cy="794"/>
              </a:xfrm>
            </p:grpSpPr>
            <p:sp>
              <p:nvSpPr>
                <p:cNvPr id="23653" name="Oval 20"/>
                <p:cNvSpPr>
                  <a:spLocks noChangeArrowheads="1"/>
                </p:cNvSpPr>
                <p:nvPr/>
              </p:nvSpPr>
              <p:spPr bwMode="auto">
                <a:xfrm>
                  <a:off x="3926" y="771"/>
                  <a:ext cx="260" cy="2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654" name="Rectangle 21"/>
                <p:cNvSpPr>
                  <a:spLocks noChangeArrowheads="1"/>
                </p:cNvSpPr>
                <p:nvPr/>
              </p:nvSpPr>
              <p:spPr bwMode="auto">
                <a:xfrm>
                  <a:off x="3926" y="543"/>
                  <a:ext cx="260" cy="34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655" name="Rectangle 22"/>
                <p:cNvSpPr>
                  <a:spLocks noChangeArrowheads="1"/>
                </p:cNvSpPr>
                <p:nvPr/>
              </p:nvSpPr>
              <p:spPr bwMode="auto">
                <a:xfrm>
                  <a:off x="3942" y="693"/>
                  <a:ext cx="237" cy="206"/>
                </a:xfrm>
                <a:prstGeom prst="rect">
                  <a:avLst/>
                </a:prstGeom>
                <a:solidFill>
                  <a:srgbClr val="69F9F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656" name="Line 23"/>
                <p:cNvSpPr>
                  <a:spLocks noChangeShapeType="1"/>
                </p:cNvSpPr>
                <p:nvPr/>
              </p:nvSpPr>
              <p:spPr bwMode="auto">
                <a:xfrm>
                  <a:off x="4053" y="221"/>
                  <a:ext cx="0" cy="7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657" name="Oval 24"/>
                <p:cNvSpPr>
                  <a:spLocks noChangeArrowheads="1"/>
                </p:cNvSpPr>
                <p:nvPr/>
              </p:nvSpPr>
              <p:spPr bwMode="auto">
                <a:xfrm>
                  <a:off x="3957" y="897"/>
                  <a:ext cx="110" cy="4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658" name="Oval 25"/>
                <p:cNvSpPr>
                  <a:spLocks noChangeArrowheads="1"/>
                </p:cNvSpPr>
                <p:nvPr/>
              </p:nvSpPr>
              <p:spPr bwMode="auto">
                <a:xfrm>
                  <a:off x="4053" y="905"/>
                  <a:ext cx="110" cy="4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23644" name="Line 26"/>
              <p:cNvSpPr>
                <a:spLocks noChangeShapeType="1"/>
              </p:cNvSpPr>
              <p:nvPr/>
            </p:nvSpPr>
            <p:spPr bwMode="auto">
              <a:xfrm>
                <a:off x="385" y="1331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45" name="Line 27"/>
              <p:cNvSpPr>
                <a:spLocks noChangeShapeType="1"/>
              </p:cNvSpPr>
              <p:nvPr/>
            </p:nvSpPr>
            <p:spPr bwMode="auto">
              <a:xfrm>
                <a:off x="606" y="134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46" name="Line 28"/>
              <p:cNvSpPr>
                <a:spLocks noChangeShapeType="1"/>
              </p:cNvSpPr>
              <p:nvPr/>
            </p:nvSpPr>
            <p:spPr bwMode="auto">
              <a:xfrm>
                <a:off x="677" y="1325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47" name="Line 29"/>
              <p:cNvSpPr>
                <a:spLocks noChangeShapeType="1"/>
              </p:cNvSpPr>
              <p:nvPr/>
            </p:nvSpPr>
            <p:spPr bwMode="auto">
              <a:xfrm flipH="1">
                <a:off x="771" y="1326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48" name="Line 30"/>
              <p:cNvSpPr>
                <a:spLocks noChangeShapeType="1"/>
              </p:cNvSpPr>
              <p:nvPr/>
            </p:nvSpPr>
            <p:spPr bwMode="auto">
              <a:xfrm>
                <a:off x="774" y="1325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49" name="Text Box 31"/>
              <p:cNvSpPr txBox="1">
                <a:spLocks noChangeArrowheads="1"/>
              </p:cNvSpPr>
              <p:nvPr/>
            </p:nvSpPr>
            <p:spPr bwMode="auto">
              <a:xfrm>
                <a:off x="24" y="1429"/>
                <a:ext cx="67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1200" b="1">
                    <a:latin typeface="Arial Black" panose="020B0A04020102020204" pitchFamily="34" charset="0"/>
                  </a:rPr>
                  <a:t>catalyseur</a:t>
                </a:r>
              </a:p>
            </p:txBody>
          </p:sp>
          <p:sp>
            <p:nvSpPr>
              <p:cNvPr id="23650" name="Line 32"/>
              <p:cNvSpPr>
                <a:spLocks noChangeShapeType="1"/>
              </p:cNvSpPr>
              <p:nvPr/>
            </p:nvSpPr>
            <p:spPr bwMode="auto">
              <a:xfrm>
                <a:off x="291" y="1484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51" name="Line 33"/>
              <p:cNvSpPr>
                <a:spLocks noChangeShapeType="1"/>
              </p:cNvSpPr>
              <p:nvPr/>
            </p:nvSpPr>
            <p:spPr bwMode="auto">
              <a:xfrm flipV="1">
                <a:off x="527" y="1397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52" name="Line 34"/>
              <p:cNvSpPr>
                <a:spLocks noChangeShapeType="1"/>
              </p:cNvSpPr>
              <p:nvPr/>
            </p:nvSpPr>
            <p:spPr bwMode="auto">
              <a:xfrm>
                <a:off x="525" y="1395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3579" name="Group 35"/>
            <p:cNvGrpSpPr>
              <a:grpSpLocks/>
            </p:cNvGrpSpPr>
            <p:nvPr/>
          </p:nvGrpSpPr>
          <p:grpSpPr bwMode="auto">
            <a:xfrm>
              <a:off x="1200" y="3064"/>
              <a:ext cx="551" cy="632"/>
              <a:chOff x="3950" y="2127"/>
              <a:chExt cx="1215" cy="1289"/>
            </a:xfrm>
          </p:grpSpPr>
          <p:sp>
            <p:nvSpPr>
              <p:cNvPr id="23588" name="Rectangle 36"/>
              <p:cNvSpPr>
                <a:spLocks noChangeArrowheads="1"/>
              </p:cNvSpPr>
              <p:nvPr/>
            </p:nvSpPr>
            <p:spPr bwMode="auto">
              <a:xfrm>
                <a:off x="3950" y="2327"/>
                <a:ext cx="219" cy="108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89" name="Freeform 37"/>
              <p:cNvSpPr>
                <a:spLocks/>
              </p:cNvSpPr>
              <p:nvPr/>
            </p:nvSpPr>
            <p:spPr bwMode="auto">
              <a:xfrm>
                <a:off x="3950" y="2127"/>
                <a:ext cx="203" cy="200"/>
              </a:xfrm>
              <a:custGeom>
                <a:avLst/>
                <a:gdLst>
                  <a:gd name="T0" fmla="*/ 0 w 203"/>
                  <a:gd name="T1" fmla="*/ 200 h 200"/>
                  <a:gd name="T2" fmla="*/ 201 w 203"/>
                  <a:gd name="T3" fmla="*/ 0 h 200"/>
                  <a:gd name="T4" fmla="*/ 203 w 203"/>
                  <a:gd name="T5" fmla="*/ 0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200">
                    <a:moveTo>
                      <a:pt x="0" y="200"/>
                    </a:moveTo>
                    <a:lnTo>
                      <a:pt x="201" y="0"/>
                    </a:lnTo>
                    <a:lnTo>
                      <a:pt x="2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auto">
              <a:xfrm>
                <a:off x="4169" y="2127"/>
                <a:ext cx="201" cy="202"/>
              </a:xfrm>
              <a:custGeom>
                <a:avLst/>
                <a:gdLst>
                  <a:gd name="T0" fmla="*/ 0 w 201"/>
                  <a:gd name="T1" fmla="*/ 202 h 202"/>
                  <a:gd name="T2" fmla="*/ 201 w 201"/>
                  <a:gd name="T3" fmla="*/ 0 h 202"/>
                  <a:gd name="T4" fmla="*/ 201 w 201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02">
                    <a:moveTo>
                      <a:pt x="0" y="202"/>
                    </a:moveTo>
                    <a:lnTo>
                      <a:pt x="2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>
                <a:off x="4169" y="3342"/>
                <a:ext cx="74" cy="74"/>
              </a:xfrm>
              <a:custGeom>
                <a:avLst/>
                <a:gdLst>
                  <a:gd name="T0" fmla="*/ 0 w 74"/>
                  <a:gd name="T1" fmla="*/ 74 h 74"/>
                  <a:gd name="T2" fmla="*/ 74 w 74"/>
                  <a:gd name="T3" fmla="*/ 0 h 74"/>
                  <a:gd name="T4" fmla="*/ 74 w 74"/>
                  <a:gd name="T5" fmla="*/ 0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auto">
              <a:xfrm>
                <a:off x="4370" y="2127"/>
                <a:ext cx="1" cy="1087"/>
              </a:xfrm>
              <a:custGeom>
                <a:avLst/>
                <a:gdLst>
                  <a:gd name="T0" fmla="*/ 0 w 1"/>
                  <a:gd name="T1" fmla="*/ 0 h 1087"/>
                  <a:gd name="T2" fmla="*/ 0 w 1"/>
                  <a:gd name="T3" fmla="*/ 1087 h 1087"/>
                  <a:gd name="T4" fmla="*/ 0 w 1"/>
                  <a:gd name="T5" fmla="*/ 1087 h 10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7">
                    <a:moveTo>
                      <a:pt x="0" y="0"/>
                    </a:moveTo>
                    <a:lnTo>
                      <a:pt x="0" y="10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auto">
              <a:xfrm>
                <a:off x="4153" y="2127"/>
                <a:ext cx="217" cy="1"/>
              </a:xfrm>
              <a:custGeom>
                <a:avLst/>
                <a:gdLst>
                  <a:gd name="T0" fmla="*/ 0 w 217"/>
                  <a:gd name="T1" fmla="*/ 0 h 1"/>
                  <a:gd name="T2" fmla="*/ 217 w 217"/>
                  <a:gd name="T3" fmla="*/ 0 h 1"/>
                  <a:gd name="T4" fmla="*/ 217 w 2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" h="1">
                    <a:moveTo>
                      <a:pt x="0" y="0"/>
                    </a:move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auto">
              <a:xfrm>
                <a:off x="4243" y="2487"/>
                <a:ext cx="1" cy="855"/>
              </a:xfrm>
              <a:custGeom>
                <a:avLst/>
                <a:gdLst>
                  <a:gd name="T0" fmla="*/ 0 w 1"/>
                  <a:gd name="T1" fmla="*/ 855 h 855"/>
                  <a:gd name="T2" fmla="*/ 0 w 1"/>
                  <a:gd name="T3" fmla="*/ 0 h 855"/>
                  <a:gd name="T4" fmla="*/ 0 w 1"/>
                  <a:gd name="T5" fmla="*/ 0 h 8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55">
                    <a:moveTo>
                      <a:pt x="0" y="855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auto">
              <a:xfrm>
                <a:off x="4298" y="2433"/>
                <a:ext cx="1" cy="854"/>
              </a:xfrm>
              <a:custGeom>
                <a:avLst/>
                <a:gdLst>
                  <a:gd name="T0" fmla="*/ 0 w 1"/>
                  <a:gd name="T1" fmla="*/ 854 h 854"/>
                  <a:gd name="T2" fmla="*/ 0 w 1"/>
                  <a:gd name="T3" fmla="*/ 0 h 854"/>
                  <a:gd name="T4" fmla="*/ 0 w 1"/>
                  <a:gd name="T5" fmla="*/ 0 h 8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54">
                    <a:moveTo>
                      <a:pt x="0" y="854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>
                <a:off x="4320" y="2259"/>
                <a:ext cx="28" cy="31"/>
              </a:xfrm>
              <a:custGeom>
                <a:avLst/>
                <a:gdLst>
                  <a:gd name="T0" fmla="*/ 5 w 28"/>
                  <a:gd name="T1" fmla="*/ 8 h 31"/>
                  <a:gd name="T2" fmla="*/ 3 w 28"/>
                  <a:gd name="T3" fmla="*/ 9 h 31"/>
                  <a:gd name="T4" fmla="*/ 3 w 28"/>
                  <a:gd name="T5" fmla="*/ 11 h 31"/>
                  <a:gd name="T6" fmla="*/ 1 w 28"/>
                  <a:gd name="T7" fmla="*/ 13 h 31"/>
                  <a:gd name="T8" fmla="*/ 0 w 28"/>
                  <a:gd name="T9" fmla="*/ 15 h 31"/>
                  <a:gd name="T10" fmla="*/ 0 w 28"/>
                  <a:gd name="T11" fmla="*/ 18 h 31"/>
                  <a:gd name="T12" fmla="*/ 0 w 28"/>
                  <a:gd name="T13" fmla="*/ 18 h 31"/>
                  <a:gd name="T14" fmla="*/ 0 w 28"/>
                  <a:gd name="T15" fmla="*/ 26 h 31"/>
                  <a:gd name="T16" fmla="*/ 0 w 28"/>
                  <a:gd name="T17" fmla="*/ 26 h 31"/>
                  <a:gd name="T18" fmla="*/ 1 w 28"/>
                  <a:gd name="T19" fmla="*/ 27 h 31"/>
                  <a:gd name="T20" fmla="*/ 1 w 28"/>
                  <a:gd name="T21" fmla="*/ 29 h 31"/>
                  <a:gd name="T22" fmla="*/ 3 w 28"/>
                  <a:gd name="T23" fmla="*/ 29 h 31"/>
                  <a:gd name="T24" fmla="*/ 5 w 28"/>
                  <a:gd name="T25" fmla="*/ 29 h 31"/>
                  <a:gd name="T26" fmla="*/ 7 w 28"/>
                  <a:gd name="T27" fmla="*/ 31 h 31"/>
                  <a:gd name="T28" fmla="*/ 12 w 28"/>
                  <a:gd name="T29" fmla="*/ 31 h 31"/>
                  <a:gd name="T30" fmla="*/ 14 w 28"/>
                  <a:gd name="T31" fmla="*/ 29 h 31"/>
                  <a:gd name="T32" fmla="*/ 16 w 28"/>
                  <a:gd name="T33" fmla="*/ 29 h 31"/>
                  <a:gd name="T34" fmla="*/ 18 w 28"/>
                  <a:gd name="T35" fmla="*/ 27 h 31"/>
                  <a:gd name="T36" fmla="*/ 19 w 28"/>
                  <a:gd name="T37" fmla="*/ 27 h 31"/>
                  <a:gd name="T38" fmla="*/ 21 w 28"/>
                  <a:gd name="T39" fmla="*/ 26 h 31"/>
                  <a:gd name="T40" fmla="*/ 23 w 28"/>
                  <a:gd name="T41" fmla="*/ 24 h 31"/>
                  <a:gd name="T42" fmla="*/ 25 w 28"/>
                  <a:gd name="T43" fmla="*/ 20 h 31"/>
                  <a:gd name="T44" fmla="*/ 25 w 28"/>
                  <a:gd name="T45" fmla="*/ 20 h 31"/>
                  <a:gd name="T46" fmla="*/ 27 w 28"/>
                  <a:gd name="T47" fmla="*/ 18 h 31"/>
                  <a:gd name="T48" fmla="*/ 28 w 28"/>
                  <a:gd name="T49" fmla="*/ 15 h 31"/>
                  <a:gd name="T50" fmla="*/ 28 w 28"/>
                  <a:gd name="T51" fmla="*/ 13 h 31"/>
                  <a:gd name="T52" fmla="*/ 28 w 28"/>
                  <a:gd name="T53" fmla="*/ 11 h 31"/>
                  <a:gd name="T54" fmla="*/ 28 w 28"/>
                  <a:gd name="T55" fmla="*/ 6 h 31"/>
                  <a:gd name="T56" fmla="*/ 28 w 28"/>
                  <a:gd name="T57" fmla="*/ 6 h 31"/>
                  <a:gd name="T58" fmla="*/ 27 w 28"/>
                  <a:gd name="T59" fmla="*/ 4 h 31"/>
                  <a:gd name="T60" fmla="*/ 27 w 28"/>
                  <a:gd name="T61" fmla="*/ 2 h 31"/>
                  <a:gd name="T62" fmla="*/ 25 w 28"/>
                  <a:gd name="T63" fmla="*/ 2 h 31"/>
                  <a:gd name="T64" fmla="*/ 23 w 28"/>
                  <a:gd name="T65" fmla="*/ 0 h 31"/>
                  <a:gd name="T66" fmla="*/ 21 w 28"/>
                  <a:gd name="T67" fmla="*/ 0 h 31"/>
                  <a:gd name="T68" fmla="*/ 16 w 28"/>
                  <a:gd name="T69" fmla="*/ 0 h 31"/>
                  <a:gd name="T70" fmla="*/ 14 w 28"/>
                  <a:gd name="T71" fmla="*/ 2 h 31"/>
                  <a:gd name="T72" fmla="*/ 12 w 28"/>
                  <a:gd name="T73" fmla="*/ 2 h 31"/>
                  <a:gd name="T74" fmla="*/ 10 w 28"/>
                  <a:gd name="T75" fmla="*/ 4 h 31"/>
                  <a:gd name="T76" fmla="*/ 9 w 28"/>
                  <a:gd name="T77" fmla="*/ 4 h 31"/>
                  <a:gd name="T78" fmla="*/ 7 w 28"/>
                  <a:gd name="T79" fmla="*/ 6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31">
                    <a:moveTo>
                      <a:pt x="5" y="8"/>
                    </a:moveTo>
                    <a:lnTo>
                      <a:pt x="5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auto">
              <a:xfrm>
                <a:off x="4329" y="3133"/>
                <a:ext cx="28" cy="30"/>
              </a:xfrm>
              <a:custGeom>
                <a:avLst/>
                <a:gdLst>
                  <a:gd name="T0" fmla="*/ 5 w 28"/>
                  <a:gd name="T1" fmla="*/ 7 h 30"/>
                  <a:gd name="T2" fmla="*/ 3 w 28"/>
                  <a:gd name="T3" fmla="*/ 11 h 30"/>
                  <a:gd name="T4" fmla="*/ 1 w 28"/>
                  <a:gd name="T5" fmla="*/ 11 h 30"/>
                  <a:gd name="T6" fmla="*/ 1 w 28"/>
                  <a:gd name="T7" fmla="*/ 13 h 30"/>
                  <a:gd name="T8" fmla="*/ 0 w 28"/>
                  <a:gd name="T9" fmla="*/ 16 h 30"/>
                  <a:gd name="T10" fmla="*/ 0 w 28"/>
                  <a:gd name="T11" fmla="*/ 18 h 30"/>
                  <a:gd name="T12" fmla="*/ 0 w 28"/>
                  <a:gd name="T13" fmla="*/ 20 h 30"/>
                  <a:gd name="T14" fmla="*/ 0 w 28"/>
                  <a:gd name="T15" fmla="*/ 25 h 30"/>
                  <a:gd name="T16" fmla="*/ 0 w 28"/>
                  <a:gd name="T17" fmla="*/ 25 h 30"/>
                  <a:gd name="T18" fmla="*/ 1 w 28"/>
                  <a:gd name="T19" fmla="*/ 27 h 30"/>
                  <a:gd name="T20" fmla="*/ 1 w 28"/>
                  <a:gd name="T21" fmla="*/ 29 h 30"/>
                  <a:gd name="T22" fmla="*/ 3 w 28"/>
                  <a:gd name="T23" fmla="*/ 29 h 30"/>
                  <a:gd name="T24" fmla="*/ 3 w 28"/>
                  <a:gd name="T25" fmla="*/ 30 h 30"/>
                  <a:gd name="T26" fmla="*/ 7 w 28"/>
                  <a:gd name="T27" fmla="*/ 30 h 30"/>
                  <a:gd name="T28" fmla="*/ 10 w 28"/>
                  <a:gd name="T29" fmla="*/ 30 h 30"/>
                  <a:gd name="T30" fmla="*/ 14 w 28"/>
                  <a:gd name="T31" fmla="*/ 29 h 30"/>
                  <a:gd name="T32" fmla="*/ 16 w 28"/>
                  <a:gd name="T33" fmla="*/ 29 h 30"/>
                  <a:gd name="T34" fmla="*/ 18 w 28"/>
                  <a:gd name="T35" fmla="*/ 27 h 30"/>
                  <a:gd name="T36" fmla="*/ 19 w 28"/>
                  <a:gd name="T37" fmla="*/ 27 h 30"/>
                  <a:gd name="T38" fmla="*/ 19 w 28"/>
                  <a:gd name="T39" fmla="*/ 25 h 30"/>
                  <a:gd name="T40" fmla="*/ 23 w 28"/>
                  <a:gd name="T41" fmla="*/ 23 h 30"/>
                  <a:gd name="T42" fmla="*/ 25 w 28"/>
                  <a:gd name="T43" fmla="*/ 21 h 30"/>
                  <a:gd name="T44" fmla="*/ 25 w 28"/>
                  <a:gd name="T45" fmla="*/ 20 h 30"/>
                  <a:gd name="T46" fmla="*/ 27 w 28"/>
                  <a:gd name="T47" fmla="*/ 18 h 30"/>
                  <a:gd name="T48" fmla="*/ 27 w 28"/>
                  <a:gd name="T49" fmla="*/ 16 h 30"/>
                  <a:gd name="T50" fmla="*/ 28 w 28"/>
                  <a:gd name="T51" fmla="*/ 13 h 30"/>
                  <a:gd name="T52" fmla="*/ 28 w 28"/>
                  <a:gd name="T53" fmla="*/ 13 h 30"/>
                  <a:gd name="T54" fmla="*/ 28 w 28"/>
                  <a:gd name="T55" fmla="*/ 5 h 30"/>
                  <a:gd name="T56" fmla="*/ 27 w 28"/>
                  <a:gd name="T57" fmla="*/ 5 h 30"/>
                  <a:gd name="T58" fmla="*/ 27 w 28"/>
                  <a:gd name="T59" fmla="*/ 4 h 30"/>
                  <a:gd name="T60" fmla="*/ 25 w 28"/>
                  <a:gd name="T61" fmla="*/ 2 h 30"/>
                  <a:gd name="T62" fmla="*/ 25 w 28"/>
                  <a:gd name="T63" fmla="*/ 2 h 30"/>
                  <a:gd name="T64" fmla="*/ 23 w 28"/>
                  <a:gd name="T65" fmla="*/ 2 h 30"/>
                  <a:gd name="T66" fmla="*/ 21 w 28"/>
                  <a:gd name="T67" fmla="*/ 0 h 30"/>
                  <a:gd name="T68" fmla="*/ 16 w 28"/>
                  <a:gd name="T69" fmla="*/ 0 h 30"/>
                  <a:gd name="T70" fmla="*/ 14 w 28"/>
                  <a:gd name="T71" fmla="*/ 2 h 30"/>
                  <a:gd name="T72" fmla="*/ 12 w 28"/>
                  <a:gd name="T73" fmla="*/ 2 h 30"/>
                  <a:gd name="T74" fmla="*/ 10 w 28"/>
                  <a:gd name="T75" fmla="*/ 4 h 30"/>
                  <a:gd name="T76" fmla="*/ 9 w 28"/>
                  <a:gd name="T77" fmla="*/ 4 h 30"/>
                  <a:gd name="T78" fmla="*/ 7 w 2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30">
                    <a:moveTo>
                      <a:pt x="5" y="7"/>
                    </a:move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auto">
              <a:xfrm>
                <a:off x="4325" y="2922"/>
                <a:ext cx="29" cy="30"/>
              </a:xfrm>
              <a:custGeom>
                <a:avLst/>
                <a:gdLst>
                  <a:gd name="T0" fmla="*/ 5 w 29"/>
                  <a:gd name="T1" fmla="*/ 7 h 30"/>
                  <a:gd name="T2" fmla="*/ 4 w 29"/>
                  <a:gd name="T3" fmla="*/ 9 h 30"/>
                  <a:gd name="T4" fmla="*/ 4 w 29"/>
                  <a:gd name="T5" fmla="*/ 11 h 30"/>
                  <a:gd name="T6" fmla="*/ 2 w 29"/>
                  <a:gd name="T7" fmla="*/ 12 h 30"/>
                  <a:gd name="T8" fmla="*/ 2 w 29"/>
                  <a:gd name="T9" fmla="*/ 14 h 30"/>
                  <a:gd name="T10" fmla="*/ 0 w 29"/>
                  <a:gd name="T11" fmla="*/ 16 h 30"/>
                  <a:gd name="T12" fmla="*/ 0 w 29"/>
                  <a:gd name="T13" fmla="*/ 18 h 30"/>
                  <a:gd name="T14" fmla="*/ 0 w 29"/>
                  <a:gd name="T15" fmla="*/ 23 h 30"/>
                  <a:gd name="T16" fmla="*/ 2 w 29"/>
                  <a:gd name="T17" fmla="*/ 25 h 30"/>
                  <a:gd name="T18" fmla="*/ 2 w 29"/>
                  <a:gd name="T19" fmla="*/ 27 h 30"/>
                  <a:gd name="T20" fmla="*/ 4 w 29"/>
                  <a:gd name="T21" fmla="*/ 27 h 30"/>
                  <a:gd name="T22" fmla="*/ 4 w 29"/>
                  <a:gd name="T23" fmla="*/ 28 h 30"/>
                  <a:gd name="T24" fmla="*/ 5 w 29"/>
                  <a:gd name="T25" fmla="*/ 28 h 30"/>
                  <a:gd name="T26" fmla="*/ 7 w 29"/>
                  <a:gd name="T27" fmla="*/ 30 h 30"/>
                  <a:gd name="T28" fmla="*/ 13 w 29"/>
                  <a:gd name="T29" fmla="*/ 28 h 30"/>
                  <a:gd name="T30" fmla="*/ 14 w 29"/>
                  <a:gd name="T31" fmla="*/ 28 h 30"/>
                  <a:gd name="T32" fmla="*/ 16 w 29"/>
                  <a:gd name="T33" fmla="*/ 28 h 30"/>
                  <a:gd name="T34" fmla="*/ 18 w 29"/>
                  <a:gd name="T35" fmla="*/ 27 h 30"/>
                  <a:gd name="T36" fmla="*/ 20 w 29"/>
                  <a:gd name="T37" fmla="*/ 27 h 30"/>
                  <a:gd name="T38" fmla="*/ 22 w 29"/>
                  <a:gd name="T39" fmla="*/ 25 h 30"/>
                  <a:gd name="T40" fmla="*/ 23 w 29"/>
                  <a:gd name="T41" fmla="*/ 21 h 30"/>
                  <a:gd name="T42" fmla="*/ 25 w 29"/>
                  <a:gd name="T43" fmla="*/ 19 h 30"/>
                  <a:gd name="T44" fmla="*/ 27 w 29"/>
                  <a:gd name="T45" fmla="*/ 18 h 30"/>
                  <a:gd name="T46" fmla="*/ 27 w 29"/>
                  <a:gd name="T47" fmla="*/ 16 h 30"/>
                  <a:gd name="T48" fmla="*/ 29 w 29"/>
                  <a:gd name="T49" fmla="*/ 14 h 30"/>
                  <a:gd name="T50" fmla="*/ 29 w 29"/>
                  <a:gd name="T51" fmla="*/ 12 h 30"/>
                  <a:gd name="T52" fmla="*/ 29 w 29"/>
                  <a:gd name="T53" fmla="*/ 11 h 30"/>
                  <a:gd name="T54" fmla="*/ 29 w 29"/>
                  <a:gd name="T55" fmla="*/ 5 h 30"/>
                  <a:gd name="T56" fmla="*/ 29 w 29"/>
                  <a:gd name="T57" fmla="*/ 3 h 30"/>
                  <a:gd name="T58" fmla="*/ 27 w 29"/>
                  <a:gd name="T59" fmla="*/ 3 h 30"/>
                  <a:gd name="T60" fmla="*/ 27 w 29"/>
                  <a:gd name="T61" fmla="*/ 2 h 30"/>
                  <a:gd name="T62" fmla="*/ 25 w 29"/>
                  <a:gd name="T63" fmla="*/ 2 h 30"/>
                  <a:gd name="T64" fmla="*/ 25 w 29"/>
                  <a:gd name="T65" fmla="*/ 0 h 30"/>
                  <a:gd name="T66" fmla="*/ 22 w 29"/>
                  <a:gd name="T67" fmla="*/ 0 h 30"/>
                  <a:gd name="T68" fmla="*/ 18 w 29"/>
                  <a:gd name="T69" fmla="*/ 0 h 30"/>
                  <a:gd name="T70" fmla="*/ 14 w 29"/>
                  <a:gd name="T71" fmla="*/ 0 h 30"/>
                  <a:gd name="T72" fmla="*/ 13 w 29"/>
                  <a:gd name="T73" fmla="*/ 2 h 30"/>
                  <a:gd name="T74" fmla="*/ 11 w 29"/>
                  <a:gd name="T75" fmla="*/ 2 h 30"/>
                  <a:gd name="T76" fmla="*/ 9 w 29"/>
                  <a:gd name="T77" fmla="*/ 3 h 30"/>
                  <a:gd name="T78" fmla="*/ 9 w 29"/>
                  <a:gd name="T79" fmla="*/ 3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0">
                    <a:moveTo>
                      <a:pt x="7" y="7"/>
                    </a:moveTo>
                    <a:lnTo>
                      <a:pt x="5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auto">
              <a:xfrm>
                <a:off x="4325" y="2707"/>
                <a:ext cx="31" cy="30"/>
              </a:xfrm>
              <a:custGeom>
                <a:avLst/>
                <a:gdLst>
                  <a:gd name="T0" fmla="*/ 7 w 31"/>
                  <a:gd name="T1" fmla="*/ 7 h 30"/>
                  <a:gd name="T2" fmla="*/ 5 w 31"/>
                  <a:gd name="T3" fmla="*/ 9 h 30"/>
                  <a:gd name="T4" fmla="*/ 4 w 31"/>
                  <a:gd name="T5" fmla="*/ 11 h 30"/>
                  <a:gd name="T6" fmla="*/ 2 w 31"/>
                  <a:gd name="T7" fmla="*/ 13 h 30"/>
                  <a:gd name="T8" fmla="*/ 2 w 31"/>
                  <a:gd name="T9" fmla="*/ 14 h 30"/>
                  <a:gd name="T10" fmla="*/ 0 w 31"/>
                  <a:gd name="T11" fmla="*/ 16 h 30"/>
                  <a:gd name="T12" fmla="*/ 0 w 31"/>
                  <a:gd name="T13" fmla="*/ 18 h 30"/>
                  <a:gd name="T14" fmla="*/ 2 w 31"/>
                  <a:gd name="T15" fmla="*/ 23 h 30"/>
                  <a:gd name="T16" fmla="*/ 2 w 31"/>
                  <a:gd name="T17" fmla="*/ 25 h 30"/>
                  <a:gd name="T18" fmla="*/ 2 w 31"/>
                  <a:gd name="T19" fmla="*/ 27 h 30"/>
                  <a:gd name="T20" fmla="*/ 4 w 31"/>
                  <a:gd name="T21" fmla="*/ 27 h 30"/>
                  <a:gd name="T22" fmla="*/ 4 w 31"/>
                  <a:gd name="T23" fmla="*/ 29 h 30"/>
                  <a:gd name="T24" fmla="*/ 5 w 31"/>
                  <a:gd name="T25" fmla="*/ 29 h 30"/>
                  <a:gd name="T26" fmla="*/ 7 w 31"/>
                  <a:gd name="T27" fmla="*/ 30 h 30"/>
                  <a:gd name="T28" fmla="*/ 13 w 31"/>
                  <a:gd name="T29" fmla="*/ 29 h 30"/>
                  <a:gd name="T30" fmla="*/ 14 w 31"/>
                  <a:gd name="T31" fmla="*/ 29 h 30"/>
                  <a:gd name="T32" fmla="*/ 16 w 31"/>
                  <a:gd name="T33" fmla="*/ 29 h 30"/>
                  <a:gd name="T34" fmla="*/ 18 w 31"/>
                  <a:gd name="T35" fmla="*/ 27 h 30"/>
                  <a:gd name="T36" fmla="*/ 20 w 31"/>
                  <a:gd name="T37" fmla="*/ 27 h 30"/>
                  <a:gd name="T38" fmla="*/ 22 w 31"/>
                  <a:gd name="T39" fmla="*/ 25 h 30"/>
                  <a:gd name="T40" fmla="*/ 23 w 31"/>
                  <a:gd name="T41" fmla="*/ 21 h 30"/>
                  <a:gd name="T42" fmla="*/ 25 w 31"/>
                  <a:gd name="T43" fmla="*/ 20 h 30"/>
                  <a:gd name="T44" fmla="*/ 27 w 31"/>
                  <a:gd name="T45" fmla="*/ 18 h 30"/>
                  <a:gd name="T46" fmla="*/ 27 w 31"/>
                  <a:gd name="T47" fmla="*/ 16 h 30"/>
                  <a:gd name="T48" fmla="*/ 29 w 31"/>
                  <a:gd name="T49" fmla="*/ 14 h 30"/>
                  <a:gd name="T50" fmla="*/ 29 w 31"/>
                  <a:gd name="T51" fmla="*/ 13 h 30"/>
                  <a:gd name="T52" fmla="*/ 31 w 31"/>
                  <a:gd name="T53" fmla="*/ 11 h 30"/>
                  <a:gd name="T54" fmla="*/ 29 w 31"/>
                  <a:gd name="T55" fmla="*/ 5 h 30"/>
                  <a:gd name="T56" fmla="*/ 29 w 31"/>
                  <a:gd name="T57" fmla="*/ 4 h 30"/>
                  <a:gd name="T58" fmla="*/ 29 w 31"/>
                  <a:gd name="T59" fmla="*/ 4 h 30"/>
                  <a:gd name="T60" fmla="*/ 27 w 31"/>
                  <a:gd name="T61" fmla="*/ 2 h 30"/>
                  <a:gd name="T62" fmla="*/ 25 w 31"/>
                  <a:gd name="T63" fmla="*/ 2 h 30"/>
                  <a:gd name="T64" fmla="*/ 25 w 31"/>
                  <a:gd name="T65" fmla="*/ 0 h 30"/>
                  <a:gd name="T66" fmla="*/ 23 w 31"/>
                  <a:gd name="T67" fmla="*/ 0 h 30"/>
                  <a:gd name="T68" fmla="*/ 18 w 31"/>
                  <a:gd name="T69" fmla="*/ 0 h 30"/>
                  <a:gd name="T70" fmla="*/ 16 w 31"/>
                  <a:gd name="T71" fmla="*/ 0 h 30"/>
                  <a:gd name="T72" fmla="*/ 13 w 31"/>
                  <a:gd name="T73" fmla="*/ 2 h 30"/>
                  <a:gd name="T74" fmla="*/ 13 w 31"/>
                  <a:gd name="T75" fmla="*/ 2 h 30"/>
                  <a:gd name="T76" fmla="*/ 11 w 31"/>
                  <a:gd name="T77" fmla="*/ 4 h 30"/>
                  <a:gd name="T78" fmla="*/ 9 w 31"/>
                  <a:gd name="T79" fmla="*/ 4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30">
                    <a:moveTo>
                      <a:pt x="7" y="7"/>
                    </a:moveTo>
                    <a:lnTo>
                      <a:pt x="7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0" name="Freeform 48"/>
              <p:cNvSpPr>
                <a:spLocks/>
              </p:cNvSpPr>
              <p:nvPr/>
            </p:nvSpPr>
            <p:spPr bwMode="auto">
              <a:xfrm>
                <a:off x="4321" y="2494"/>
                <a:ext cx="31" cy="30"/>
              </a:xfrm>
              <a:custGeom>
                <a:avLst/>
                <a:gdLst>
                  <a:gd name="T0" fmla="*/ 8 w 31"/>
                  <a:gd name="T1" fmla="*/ 7 h 30"/>
                  <a:gd name="T2" fmla="*/ 6 w 31"/>
                  <a:gd name="T3" fmla="*/ 11 h 30"/>
                  <a:gd name="T4" fmla="*/ 4 w 31"/>
                  <a:gd name="T5" fmla="*/ 11 h 30"/>
                  <a:gd name="T6" fmla="*/ 4 w 31"/>
                  <a:gd name="T7" fmla="*/ 12 h 30"/>
                  <a:gd name="T8" fmla="*/ 2 w 31"/>
                  <a:gd name="T9" fmla="*/ 16 h 30"/>
                  <a:gd name="T10" fmla="*/ 2 w 31"/>
                  <a:gd name="T11" fmla="*/ 18 h 30"/>
                  <a:gd name="T12" fmla="*/ 0 w 31"/>
                  <a:gd name="T13" fmla="*/ 20 h 30"/>
                  <a:gd name="T14" fmla="*/ 2 w 31"/>
                  <a:gd name="T15" fmla="*/ 25 h 30"/>
                  <a:gd name="T16" fmla="*/ 2 w 31"/>
                  <a:gd name="T17" fmla="*/ 25 h 30"/>
                  <a:gd name="T18" fmla="*/ 2 w 31"/>
                  <a:gd name="T19" fmla="*/ 27 h 30"/>
                  <a:gd name="T20" fmla="*/ 4 w 31"/>
                  <a:gd name="T21" fmla="*/ 29 h 30"/>
                  <a:gd name="T22" fmla="*/ 6 w 31"/>
                  <a:gd name="T23" fmla="*/ 29 h 30"/>
                  <a:gd name="T24" fmla="*/ 6 w 31"/>
                  <a:gd name="T25" fmla="*/ 30 h 30"/>
                  <a:gd name="T26" fmla="*/ 8 w 31"/>
                  <a:gd name="T27" fmla="*/ 30 h 30"/>
                  <a:gd name="T28" fmla="*/ 13 w 31"/>
                  <a:gd name="T29" fmla="*/ 30 h 30"/>
                  <a:gd name="T30" fmla="*/ 15 w 31"/>
                  <a:gd name="T31" fmla="*/ 29 h 30"/>
                  <a:gd name="T32" fmla="*/ 18 w 31"/>
                  <a:gd name="T33" fmla="*/ 29 h 30"/>
                  <a:gd name="T34" fmla="*/ 18 w 31"/>
                  <a:gd name="T35" fmla="*/ 27 h 30"/>
                  <a:gd name="T36" fmla="*/ 20 w 31"/>
                  <a:gd name="T37" fmla="*/ 27 h 30"/>
                  <a:gd name="T38" fmla="*/ 22 w 31"/>
                  <a:gd name="T39" fmla="*/ 25 h 30"/>
                  <a:gd name="T40" fmla="*/ 24 w 31"/>
                  <a:gd name="T41" fmla="*/ 23 h 30"/>
                  <a:gd name="T42" fmla="*/ 26 w 31"/>
                  <a:gd name="T43" fmla="*/ 21 h 30"/>
                  <a:gd name="T44" fmla="*/ 27 w 31"/>
                  <a:gd name="T45" fmla="*/ 20 h 30"/>
                  <a:gd name="T46" fmla="*/ 29 w 31"/>
                  <a:gd name="T47" fmla="*/ 18 h 30"/>
                  <a:gd name="T48" fmla="*/ 29 w 31"/>
                  <a:gd name="T49" fmla="*/ 16 h 30"/>
                  <a:gd name="T50" fmla="*/ 31 w 31"/>
                  <a:gd name="T51" fmla="*/ 12 h 30"/>
                  <a:gd name="T52" fmla="*/ 31 w 31"/>
                  <a:gd name="T53" fmla="*/ 12 h 30"/>
                  <a:gd name="T54" fmla="*/ 29 w 31"/>
                  <a:gd name="T55" fmla="*/ 5 h 30"/>
                  <a:gd name="T56" fmla="*/ 29 w 31"/>
                  <a:gd name="T57" fmla="*/ 5 h 30"/>
                  <a:gd name="T58" fmla="*/ 29 w 31"/>
                  <a:gd name="T59" fmla="*/ 4 h 30"/>
                  <a:gd name="T60" fmla="*/ 27 w 31"/>
                  <a:gd name="T61" fmla="*/ 2 h 30"/>
                  <a:gd name="T62" fmla="*/ 27 w 31"/>
                  <a:gd name="T63" fmla="*/ 2 h 30"/>
                  <a:gd name="T64" fmla="*/ 26 w 31"/>
                  <a:gd name="T65" fmla="*/ 2 h 30"/>
                  <a:gd name="T66" fmla="*/ 24 w 31"/>
                  <a:gd name="T67" fmla="*/ 0 h 30"/>
                  <a:gd name="T68" fmla="*/ 18 w 31"/>
                  <a:gd name="T69" fmla="*/ 0 h 30"/>
                  <a:gd name="T70" fmla="*/ 17 w 31"/>
                  <a:gd name="T71" fmla="*/ 2 h 30"/>
                  <a:gd name="T72" fmla="*/ 15 w 31"/>
                  <a:gd name="T73" fmla="*/ 2 h 30"/>
                  <a:gd name="T74" fmla="*/ 13 w 31"/>
                  <a:gd name="T75" fmla="*/ 4 h 30"/>
                  <a:gd name="T76" fmla="*/ 11 w 31"/>
                  <a:gd name="T77" fmla="*/ 4 h 30"/>
                  <a:gd name="T78" fmla="*/ 9 w 31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30">
                    <a:moveTo>
                      <a:pt x="8" y="7"/>
                    </a:moveTo>
                    <a:lnTo>
                      <a:pt x="8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2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1" name="Freeform 49"/>
              <p:cNvSpPr>
                <a:spLocks/>
              </p:cNvSpPr>
              <p:nvPr/>
            </p:nvSpPr>
            <p:spPr bwMode="auto">
              <a:xfrm>
                <a:off x="4185" y="2388"/>
                <a:ext cx="31" cy="31"/>
              </a:xfrm>
              <a:custGeom>
                <a:avLst/>
                <a:gdLst>
                  <a:gd name="T0" fmla="*/ 7 w 31"/>
                  <a:gd name="T1" fmla="*/ 9 h 31"/>
                  <a:gd name="T2" fmla="*/ 5 w 31"/>
                  <a:gd name="T3" fmla="*/ 11 h 31"/>
                  <a:gd name="T4" fmla="*/ 4 w 31"/>
                  <a:gd name="T5" fmla="*/ 13 h 31"/>
                  <a:gd name="T6" fmla="*/ 4 w 31"/>
                  <a:gd name="T7" fmla="*/ 15 h 31"/>
                  <a:gd name="T8" fmla="*/ 2 w 31"/>
                  <a:gd name="T9" fmla="*/ 16 h 31"/>
                  <a:gd name="T10" fmla="*/ 2 w 31"/>
                  <a:gd name="T11" fmla="*/ 18 h 31"/>
                  <a:gd name="T12" fmla="*/ 0 w 31"/>
                  <a:gd name="T13" fmla="*/ 20 h 31"/>
                  <a:gd name="T14" fmla="*/ 2 w 31"/>
                  <a:gd name="T15" fmla="*/ 25 h 31"/>
                  <a:gd name="T16" fmla="*/ 2 w 31"/>
                  <a:gd name="T17" fmla="*/ 27 h 31"/>
                  <a:gd name="T18" fmla="*/ 2 w 31"/>
                  <a:gd name="T19" fmla="*/ 27 h 31"/>
                  <a:gd name="T20" fmla="*/ 4 w 31"/>
                  <a:gd name="T21" fmla="*/ 29 h 31"/>
                  <a:gd name="T22" fmla="*/ 5 w 31"/>
                  <a:gd name="T23" fmla="*/ 29 h 31"/>
                  <a:gd name="T24" fmla="*/ 5 w 31"/>
                  <a:gd name="T25" fmla="*/ 31 h 31"/>
                  <a:gd name="T26" fmla="*/ 7 w 31"/>
                  <a:gd name="T27" fmla="*/ 31 h 31"/>
                  <a:gd name="T28" fmla="*/ 13 w 31"/>
                  <a:gd name="T29" fmla="*/ 31 h 31"/>
                  <a:gd name="T30" fmla="*/ 14 w 31"/>
                  <a:gd name="T31" fmla="*/ 31 h 31"/>
                  <a:gd name="T32" fmla="*/ 18 w 31"/>
                  <a:gd name="T33" fmla="*/ 29 h 31"/>
                  <a:gd name="T34" fmla="*/ 18 w 31"/>
                  <a:gd name="T35" fmla="*/ 29 h 31"/>
                  <a:gd name="T36" fmla="*/ 20 w 31"/>
                  <a:gd name="T37" fmla="*/ 27 h 31"/>
                  <a:gd name="T38" fmla="*/ 22 w 31"/>
                  <a:gd name="T39" fmla="*/ 27 h 31"/>
                  <a:gd name="T40" fmla="*/ 23 w 31"/>
                  <a:gd name="T41" fmla="*/ 24 h 31"/>
                  <a:gd name="T42" fmla="*/ 25 w 31"/>
                  <a:gd name="T43" fmla="*/ 22 h 31"/>
                  <a:gd name="T44" fmla="*/ 27 w 31"/>
                  <a:gd name="T45" fmla="*/ 20 h 31"/>
                  <a:gd name="T46" fmla="*/ 29 w 31"/>
                  <a:gd name="T47" fmla="*/ 18 h 31"/>
                  <a:gd name="T48" fmla="*/ 29 w 31"/>
                  <a:gd name="T49" fmla="*/ 16 h 31"/>
                  <a:gd name="T50" fmla="*/ 31 w 31"/>
                  <a:gd name="T51" fmla="*/ 15 h 31"/>
                  <a:gd name="T52" fmla="*/ 31 w 31"/>
                  <a:gd name="T53" fmla="*/ 13 h 31"/>
                  <a:gd name="T54" fmla="*/ 29 w 31"/>
                  <a:gd name="T55" fmla="*/ 8 h 31"/>
                  <a:gd name="T56" fmla="*/ 29 w 31"/>
                  <a:gd name="T57" fmla="*/ 6 h 31"/>
                  <a:gd name="T58" fmla="*/ 29 w 31"/>
                  <a:gd name="T59" fmla="*/ 4 h 31"/>
                  <a:gd name="T60" fmla="*/ 27 w 31"/>
                  <a:gd name="T61" fmla="*/ 4 h 31"/>
                  <a:gd name="T62" fmla="*/ 27 w 31"/>
                  <a:gd name="T63" fmla="*/ 2 h 31"/>
                  <a:gd name="T64" fmla="*/ 25 w 31"/>
                  <a:gd name="T65" fmla="*/ 2 h 31"/>
                  <a:gd name="T66" fmla="*/ 23 w 31"/>
                  <a:gd name="T67" fmla="*/ 0 h 31"/>
                  <a:gd name="T68" fmla="*/ 18 w 31"/>
                  <a:gd name="T69" fmla="*/ 2 h 31"/>
                  <a:gd name="T70" fmla="*/ 16 w 31"/>
                  <a:gd name="T71" fmla="*/ 2 h 31"/>
                  <a:gd name="T72" fmla="*/ 14 w 31"/>
                  <a:gd name="T73" fmla="*/ 2 h 31"/>
                  <a:gd name="T74" fmla="*/ 13 w 31"/>
                  <a:gd name="T75" fmla="*/ 4 h 31"/>
                  <a:gd name="T76" fmla="*/ 11 w 31"/>
                  <a:gd name="T77" fmla="*/ 4 h 31"/>
                  <a:gd name="T78" fmla="*/ 9 w 31"/>
                  <a:gd name="T79" fmla="*/ 6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31">
                    <a:moveTo>
                      <a:pt x="7" y="8"/>
                    </a:move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2" name="Freeform 50"/>
              <p:cNvSpPr>
                <a:spLocks/>
              </p:cNvSpPr>
              <p:nvPr/>
            </p:nvSpPr>
            <p:spPr bwMode="auto">
              <a:xfrm>
                <a:off x="4194" y="3264"/>
                <a:ext cx="31" cy="28"/>
              </a:xfrm>
              <a:custGeom>
                <a:avLst/>
                <a:gdLst>
                  <a:gd name="T0" fmla="*/ 7 w 31"/>
                  <a:gd name="T1" fmla="*/ 7 h 28"/>
                  <a:gd name="T2" fmla="*/ 5 w 31"/>
                  <a:gd name="T3" fmla="*/ 9 h 28"/>
                  <a:gd name="T4" fmla="*/ 4 w 31"/>
                  <a:gd name="T5" fmla="*/ 10 h 28"/>
                  <a:gd name="T6" fmla="*/ 2 w 31"/>
                  <a:gd name="T7" fmla="*/ 12 h 28"/>
                  <a:gd name="T8" fmla="*/ 2 w 31"/>
                  <a:gd name="T9" fmla="*/ 14 h 28"/>
                  <a:gd name="T10" fmla="*/ 0 w 31"/>
                  <a:gd name="T11" fmla="*/ 16 h 28"/>
                  <a:gd name="T12" fmla="*/ 0 w 31"/>
                  <a:gd name="T13" fmla="*/ 18 h 28"/>
                  <a:gd name="T14" fmla="*/ 2 w 31"/>
                  <a:gd name="T15" fmla="*/ 23 h 28"/>
                  <a:gd name="T16" fmla="*/ 2 w 31"/>
                  <a:gd name="T17" fmla="*/ 25 h 28"/>
                  <a:gd name="T18" fmla="*/ 2 w 31"/>
                  <a:gd name="T19" fmla="*/ 25 h 28"/>
                  <a:gd name="T20" fmla="*/ 4 w 31"/>
                  <a:gd name="T21" fmla="*/ 27 h 28"/>
                  <a:gd name="T22" fmla="*/ 4 w 31"/>
                  <a:gd name="T23" fmla="*/ 28 h 28"/>
                  <a:gd name="T24" fmla="*/ 5 w 31"/>
                  <a:gd name="T25" fmla="*/ 28 h 28"/>
                  <a:gd name="T26" fmla="*/ 7 w 31"/>
                  <a:gd name="T27" fmla="*/ 28 h 28"/>
                  <a:gd name="T28" fmla="*/ 13 w 31"/>
                  <a:gd name="T29" fmla="*/ 28 h 28"/>
                  <a:gd name="T30" fmla="*/ 14 w 31"/>
                  <a:gd name="T31" fmla="*/ 28 h 28"/>
                  <a:gd name="T32" fmla="*/ 16 w 31"/>
                  <a:gd name="T33" fmla="*/ 27 h 28"/>
                  <a:gd name="T34" fmla="*/ 18 w 31"/>
                  <a:gd name="T35" fmla="*/ 27 h 28"/>
                  <a:gd name="T36" fmla="*/ 20 w 31"/>
                  <a:gd name="T37" fmla="*/ 25 h 28"/>
                  <a:gd name="T38" fmla="*/ 22 w 31"/>
                  <a:gd name="T39" fmla="*/ 25 h 28"/>
                  <a:gd name="T40" fmla="*/ 23 w 31"/>
                  <a:gd name="T41" fmla="*/ 21 h 28"/>
                  <a:gd name="T42" fmla="*/ 25 w 31"/>
                  <a:gd name="T43" fmla="*/ 19 h 28"/>
                  <a:gd name="T44" fmla="*/ 27 w 31"/>
                  <a:gd name="T45" fmla="*/ 18 h 28"/>
                  <a:gd name="T46" fmla="*/ 27 w 31"/>
                  <a:gd name="T47" fmla="*/ 16 h 28"/>
                  <a:gd name="T48" fmla="*/ 29 w 31"/>
                  <a:gd name="T49" fmla="*/ 14 h 28"/>
                  <a:gd name="T50" fmla="*/ 29 w 31"/>
                  <a:gd name="T51" fmla="*/ 12 h 28"/>
                  <a:gd name="T52" fmla="*/ 31 w 31"/>
                  <a:gd name="T53" fmla="*/ 10 h 28"/>
                  <a:gd name="T54" fmla="*/ 29 w 31"/>
                  <a:gd name="T55" fmla="*/ 5 h 28"/>
                  <a:gd name="T56" fmla="*/ 29 w 31"/>
                  <a:gd name="T57" fmla="*/ 3 h 28"/>
                  <a:gd name="T58" fmla="*/ 29 w 31"/>
                  <a:gd name="T59" fmla="*/ 3 h 28"/>
                  <a:gd name="T60" fmla="*/ 27 w 31"/>
                  <a:gd name="T61" fmla="*/ 1 h 28"/>
                  <a:gd name="T62" fmla="*/ 25 w 31"/>
                  <a:gd name="T63" fmla="*/ 0 h 28"/>
                  <a:gd name="T64" fmla="*/ 25 w 31"/>
                  <a:gd name="T65" fmla="*/ 0 h 28"/>
                  <a:gd name="T66" fmla="*/ 23 w 31"/>
                  <a:gd name="T67" fmla="*/ 0 h 28"/>
                  <a:gd name="T68" fmla="*/ 18 w 31"/>
                  <a:gd name="T69" fmla="*/ 0 h 28"/>
                  <a:gd name="T70" fmla="*/ 16 w 31"/>
                  <a:gd name="T71" fmla="*/ 0 h 28"/>
                  <a:gd name="T72" fmla="*/ 13 w 31"/>
                  <a:gd name="T73" fmla="*/ 1 h 28"/>
                  <a:gd name="T74" fmla="*/ 13 w 31"/>
                  <a:gd name="T75" fmla="*/ 1 h 28"/>
                  <a:gd name="T76" fmla="*/ 11 w 31"/>
                  <a:gd name="T77" fmla="*/ 3 h 28"/>
                  <a:gd name="T78" fmla="*/ 9 w 31"/>
                  <a:gd name="T79" fmla="*/ 3 h 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7" y="5"/>
                    </a:move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3" name="Freeform 51"/>
              <p:cNvSpPr>
                <a:spLocks/>
              </p:cNvSpPr>
              <p:nvPr/>
            </p:nvSpPr>
            <p:spPr bwMode="auto">
              <a:xfrm>
                <a:off x="4192" y="3051"/>
                <a:ext cx="29" cy="30"/>
              </a:xfrm>
              <a:custGeom>
                <a:avLst/>
                <a:gdLst>
                  <a:gd name="T0" fmla="*/ 6 w 29"/>
                  <a:gd name="T1" fmla="*/ 7 h 30"/>
                  <a:gd name="T2" fmla="*/ 4 w 29"/>
                  <a:gd name="T3" fmla="*/ 10 h 30"/>
                  <a:gd name="T4" fmla="*/ 2 w 29"/>
                  <a:gd name="T5" fmla="*/ 10 h 30"/>
                  <a:gd name="T6" fmla="*/ 2 w 29"/>
                  <a:gd name="T7" fmla="*/ 12 h 30"/>
                  <a:gd name="T8" fmla="*/ 0 w 29"/>
                  <a:gd name="T9" fmla="*/ 16 h 30"/>
                  <a:gd name="T10" fmla="*/ 0 w 29"/>
                  <a:gd name="T11" fmla="*/ 18 h 30"/>
                  <a:gd name="T12" fmla="*/ 0 w 29"/>
                  <a:gd name="T13" fmla="*/ 19 h 30"/>
                  <a:gd name="T14" fmla="*/ 0 w 29"/>
                  <a:gd name="T15" fmla="*/ 25 h 30"/>
                  <a:gd name="T16" fmla="*/ 0 w 29"/>
                  <a:gd name="T17" fmla="*/ 25 h 30"/>
                  <a:gd name="T18" fmla="*/ 2 w 29"/>
                  <a:gd name="T19" fmla="*/ 27 h 30"/>
                  <a:gd name="T20" fmla="*/ 2 w 29"/>
                  <a:gd name="T21" fmla="*/ 28 h 30"/>
                  <a:gd name="T22" fmla="*/ 4 w 29"/>
                  <a:gd name="T23" fmla="*/ 28 h 30"/>
                  <a:gd name="T24" fmla="*/ 4 w 29"/>
                  <a:gd name="T25" fmla="*/ 30 h 30"/>
                  <a:gd name="T26" fmla="*/ 7 w 29"/>
                  <a:gd name="T27" fmla="*/ 30 h 30"/>
                  <a:gd name="T28" fmla="*/ 11 w 29"/>
                  <a:gd name="T29" fmla="*/ 30 h 30"/>
                  <a:gd name="T30" fmla="*/ 15 w 29"/>
                  <a:gd name="T31" fmla="*/ 28 h 30"/>
                  <a:gd name="T32" fmla="*/ 16 w 29"/>
                  <a:gd name="T33" fmla="*/ 28 h 30"/>
                  <a:gd name="T34" fmla="*/ 18 w 29"/>
                  <a:gd name="T35" fmla="*/ 27 h 30"/>
                  <a:gd name="T36" fmla="*/ 20 w 29"/>
                  <a:gd name="T37" fmla="*/ 27 h 30"/>
                  <a:gd name="T38" fmla="*/ 20 w 29"/>
                  <a:gd name="T39" fmla="*/ 25 h 30"/>
                  <a:gd name="T40" fmla="*/ 24 w 29"/>
                  <a:gd name="T41" fmla="*/ 23 h 30"/>
                  <a:gd name="T42" fmla="*/ 25 w 29"/>
                  <a:gd name="T43" fmla="*/ 21 h 30"/>
                  <a:gd name="T44" fmla="*/ 25 w 29"/>
                  <a:gd name="T45" fmla="*/ 19 h 30"/>
                  <a:gd name="T46" fmla="*/ 27 w 29"/>
                  <a:gd name="T47" fmla="*/ 18 h 30"/>
                  <a:gd name="T48" fmla="*/ 27 w 29"/>
                  <a:gd name="T49" fmla="*/ 16 h 30"/>
                  <a:gd name="T50" fmla="*/ 29 w 29"/>
                  <a:gd name="T51" fmla="*/ 12 h 30"/>
                  <a:gd name="T52" fmla="*/ 29 w 29"/>
                  <a:gd name="T53" fmla="*/ 12 h 30"/>
                  <a:gd name="T54" fmla="*/ 29 w 29"/>
                  <a:gd name="T55" fmla="*/ 5 h 30"/>
                  <a:gd name="T56" fmla="*/ 27 w 29"/>
                  <a:gd name="T57" fmla="*/ 5 h 30"/>
                  <a:gd name="T58" fmla="*/ 27 w 29"/>
                  <a:gd name="T59" fmla="*/ 3 h 30"/>
                  <a:gd name="T60" fmla="*/ 25 w 29"/>
                  <a:gd name="T61" fmla="*/ 1 h 30"/>
                  <a:gd name="T62" fmla="*/ 25 w 29"/>
                  <a:gd name="T63" fmla="*/ 1 h 30"/>
                  <a:gd name="T64" fmla="*/ 24 w 29"/>
                  <a:gd name="T65" fmla="*/ 1 h 30"/>
                  <a:gd name="T66" fmla="*/ 22 w 29"/>
                  <a:gd name="T67" fmla="*/ 0 h 30"/>
                  <a:gd name="T68" fmla="*/ 16 w 29"/>
                  <a:gd name="T69" fmla="*/ 0 h 30"/>
                  <a:gd name="T70" fmla="*/ 15 w 29"/>
                  <a:gd name="T71" fmla="*/ 1 h 30"/>
                  <a:gd name="T72" fmla="*/ 13 w 29"/>
                  <a:gd name="T73" fmla="*/ 1 h 30"/>
                  <a:gd name="T74" fmla="*/ 11 w 29"/>
                  <a:gd name="T75" fmla="*/ 3 h 30"/>
                  <a:gd name="T76" fmla="*/ 9 w 29"/>
                  <a:gd name="T77" fmla="*/ 3 h 30"/>
                  <a:gd name="T78" fmla="*/ 7 w 29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0">
                    <a:moveTo>
                      <a:pt x="6" y="7"/>
                    </a:moveTo>
                    <a:lnTo>
                      <a:pt x="6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4" name="Freeform 52"/>
              <p:cNvSpPr>
                <a:spLocks/>
              </p:cNvSpPr>
              <p:nvPr/>
            </p:nvSpPr>
            <p:spPr bwMode="auto">
              <a:xfrm>
                <a:off x="4192" y="2836"/>
                <a:ext cx="29" cy="30"/>
              </a:xfrm>
              <a:custGeom>
                <a:avLst/>
                <a:gdLst>
                  <a:gd name="T0" fmla="*/ 6 w 29"/>
                  <a:gd name="T1" fmla="*/ 7 h 30"/>
                  <a:gd name="T2" fmla="*/ 4 w 29"/>
                  <a:gd name="T3" fmla="*/ 11 h 30"/>
                  <a:gd name="T4" fmla="*/ 4 w 29"/>
                  <a:gd name="T5" fmla="*/ 11 h 30"/>
                  <a:gd name="T6" fmla="*/ 2 w 29"/>
                  <a:gd name="T7" fmla="*/ 12 h 30"/>
                  <a:gd name="T8" fmla="*/ 0 w 29"/>
                  <a:gd name="T9" fmla="*/ 16 h 30"/>
                  <a:gd name="T10" fmla="*/ 0 w 29"/>
                  <a:gd name="T11" fmla="*/ 18 h 30"/>
                  <a:gd name="T12" fmla="*/ 0 w 29"/>
                  <a:gd name="T13" fmla="*/ 20 h 30"/>
                  <a:gd name="T14" fmla="*/ 0 w 29"/>
                  <a:gd name="T15" fmla="*/ 25 h 30"/>
                  <a:gd name="T16" fmla="*/ 0 w 29"/>
                  <a:gd name="T17" fmla="*/ 25 h 30"/>
                  <a:gd name="T18" fmla="*/ 2 w 29"/>
                  <a:gd name="T19" fmla="*/ 27 h 30"/>
                  <a:gd name="T20" fmla="*/ 2 w 29"/>
                  <a:gd name="T21" fmla="*/ 29 h 30"/>
                  <a:gd name="T22" fmla="*/ 4 w 29"/>
                  <a:gd name="T23" fmla="*/ 29 h 30"/>
                  <a:gd name="T24" fmla="*/ 6 w 29"/>
                  <a:gd name="T25" fmla="*/ 29 h 30"/>
                  <a:gd name="T26" fmla="*/ 7 w 29"/>
                  <a:gd name="T27" fmla="*/ 30 h 30"/>
                  <a:gd name="T28" fmla="*/ 13 w 29"/>
                  <a:gd name="T29" fmla="*/ 30 h 30"/>
                  <a:gd name="T30" fmla="*/ 15 w 29"/>
                  <a:gd name="T31" fmla="*/ 29 h 30"/>
                  <a:gd name="T32" fmla="*/ 16 w 29"/>
                  <a:gd name="T33" fmla="*/ 29 h 30"/>
                  <a:gd name="T34" fmla="*/ 18 w 29"/>
                  <a:gd name="T35" fmla="*/ 27 h 30"/>
                  <a:gd name="T36" fmla="*/ 20 w 29"/>
                  <a:gd name="T37" fmla="*/ 27 h 30"/>
                  <a:gd name="T38" fmla="*/ 22 w 29"/>
                  <a:gd name="T39" fmla="*/ 25 h 30"/>
                  <a:gd name="T40" fmla="*/ 24 w 29"/>
                  <a:gd name="T41" fmla="*/ 23 h 30"/>
                  <a:gd name="T42" fmla="*/ 25 w 29"/>
                  <a:gd name="T43" fmla="*/ 21 h 30"/>
                  <a:gd name="T44" fmla="*/ 25 w 29"/>
                  <a:gd name="T45" fmla="*/ 20 h 30"/>
                  <a:gd name="T46" fmla="*/ 27 w 29"/>
                  <a:gd name="T47" fmla="*/ 18 h 30"/>
                  <a:gd name="T48" fmla="*/ 29 w 29"/>
                  <a:gd name="T49" fmla="*/ 16 h 30"/>
                  <a:gd name="T50" fmla="*/ 29 w 29"/>
                  <a:gd name="T51" fmla="*/ 12 h 30"/>
                  <a:gd name="T52" fmla="*/ 29 w 29"/>
                  <a:gd name="T53" fmla="*/ 12 h 30"/>
                  <a:gd name="T54" fmla="*/ 29 w 29"/>
                  <a:gd name="T55" fmla="*/ 5 h 30"/>
                  <a:gd name="T56" fmla="*/ 29 w 29"/>
                  <a:gd name="T57" fmla="*/ 5 h 30"/>
                  <a:gd name="T58" fmla="*/ 27 w 29"/>
                  <a:gd name="T59" fmla="*/ 3 h 30"/>
                  <a:gd name="T60" fmla="*/ 27 w 29"/>
                  <a:gd name="T61" fmla="*/ 2 h 30"/>
                  <a:gd name="T62" fmla="*/ 25 w 29"/>
                  <a:gd name="T63" fmla="*/ 2 h 30"/>
                  <a:gd name="T64" fmla="*/ 24 w 29"/>
                  <a:gd name="T65" fmla="*/ 2 h 30"/>
                  <a:gd name="T66" fmla="*/ 22 w 29"/>
                  <a:gd name="T67" fmla="*/ 0 h 30"/>
                  <a:gd name="T68" fmla="*/ 16 w 29"/>
                  <a:gd name="T69" fmla="*/ 0 h 30"/>
                  <a:gd name="T70" fmla="*/ 15 w 29"/>
                  <a:gd name="T71" fmla="*/ 2 h 30"/>
                  <a:gd name="T72" fmla="*/ 13 w 29"/>
                  <a:gd name="T73" fmla="*/ 2 h 30"/>
                  <a:gd name="T74" fmla="*/ 11 w 29"/>
                  <a:gd name="T75" fmla="*/ 3 h 30"/>
                  <a:gd name="T76" fmla="*/ 9 w 29"/>
                  <a:gd name="T77" fmla="*/ 3 h 30"/>
                  <a:gd name="T78" fmla="*/ 7 w 29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0">
                    <a:moveTo>
                      <a:pt x="6" y="7"/>
                    </a:move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5" name="Freeform 53"/>
              <p:cNvSpPr>
                <a:spLocks/>
              </p:cNvSpPr>
              <p:nvPr/>
            </p:nvSpPr>
            <p:spPr bwMode="auto">
              <a:xfrm>
                <a:off x="4189" y="2625"/>
                <a:ext cx="28" cy="28"/>
              </a:xfrm>
              <a:custGeom>
                <a:avLst/>
                <a:gdLst>
                  <a:gd name="T0" fmla="*/ 5 w 28"/>
                  <a:gd name="T1" fmla="*/ 7 h 28"/>
                  <a:gd name="T2" fmla="*/ 3 w 28"/>
                  <a:gd name="T3" fmla="*/ 9 h 28"/>
                  <a:gd name="T4" fmla="*/ 3 w 28"/>
                  <a:gd name="T5" fmla="*/ 10 h 28"/>
                  <a:gd name="T6" fmla="*/ 1 w 28"/>
                  <a:gd name="T7" fmla="*/ 12 h 28"/>
                  <a:gd name="T8" fmla="*/ 1 w 28"/>
                  <a:gd name="T9" fmla="*/ 14 h 28"/>
                  <a:gd name="T10" fmla="*/ 0 w 28"/>
                  <a:gd name="T11" fmla="*/ 16 h 28"/>
                  <a:gd name="T12" fmla="*/ 0 w 28"/>
                  <a:gd name="T13" fmla="*/ 18 h 28"/>
                  <a:gd name="T14" fmla="*/ 0 w 28"/>
                  <a:gd name="T15" fmla="*/ 23 h 28"/>
                  <a:gd name="T16" fmla="*/ 1 w 28"/>
                  <a:gd name="T17" fmla="*/ 25 h 28"/>
                  <a:gd name="T18" fmla="*/ 1 w 28"/>
                  <a:gd name="T19" fmla="*/ 25 h 28"/>
                  <a:gd name="T20" fmla="*/ 3 w 28"/>
                  <a:gd name="T21" fmla="*/ 26 h 28"/>
                  <a:gd name="T22" fmla="*/ 3 w 28"/>
                  <a:gd name="T23" fmla="*/ 28 h 28"/>
                  <a:gd name="T24" fmla="*/ 5 w 28"/>
                  <a:gd name="T25" fmla="*/ 28 h 28"/>
                  <a:gd name="T26" fmla="*/ 7 w 28"/>
                  <a:gd name="T27" fmla="*/ 28 h 28"/>
                  <a:gd name="T28" fmla="*/ 12 w 28"/>
                  <a:gd name="T29" fmla="*/ 28 h 28"/>
                  <a:gd name="T30" fmla="*/ 14 w 28"/>
                  <a:gd name="T31" fmla="*/ 28 h 28"/>
                  <a:gd name="T32" fmla="*/ 16 w 28"/>
                  <a:gd name="T33" fmla="*/ 26 h 28"/>
                  <a:gd name="T34" fmla="*/ 18 w 28"/>
                  <a:gd name="T35" fmla="*/ 26 h 28"/>
                  <a:gd name="T36" fmla="*/ 19 w 28"/>
                  <a:gd name="T37" fmla="*/ 25 h 28"/>
                  <a:gd name="T38" fmla="*/ 21 w 28"/>
                  <a:gd name="T39" fmla="*/ 25 h 28"/>
                  <a:gd name="T40" fmla="*/ 23 w 28"/>
                  <a:gd name="T41" fmla="*/ 21 h 28"/>
                  <a:gd name="T42" fmla="*/ 25 w 28"/>
                  <a:gd name="T43" fmla="*/ 19 h 28"/>
                  <a:gd name="T44" fmla="*/ 27 w 28"/>
                  <a:gd name="T45" fmla="*/ 18 h 28"/>
                  <a:gd name="T46" fmla="*/ 27 w 28"/>
                  <a:gd name="T47" fmla="*/ 16 h 28"/>
                  <a:gd name="T48" fmla="*/ 28 w 28"/>
                  <a:gd name="T49" fmla="*/ 14 h 28"/>
                  <a:gd name="T50" fmla="*/ 28 w 28"/>
                  <a:gd name="T51" fmla="*/ 12 h 28"/>
                  <a:gd name="T52" fmla="*/ 28 w 28"/>
                  <a:gd name="T53" fmla="*/ 10 h 28"/>
                  <a:gd name="T54" fmla="*/ 28 w 28"/>
                  <a:gd name="T55" fmla="*/ 5 h 28"/>
                  <a:gd name="T56" fmla="*/ 28 w 28"/>
                  <a:gd name="T57" fmla="*/ 3 h 28"/>
                  <a:gd name="T58" fmla="*/ 27 w 28"/>
                  <a:gd name="T59" fmla="*/ 3 h 28"/>
                  <a:gd name="T60" fmla="*/ 27 w 28"/>
                  <a:gd name="T61" fmla="*/ 1 h 28"/>
                  <a:gd name="T62" fmla="*/ 25 w 28"/>
                  <a:gd name="T63" fmla="*/ 0 h 28"/>
                  <a:gd name="T64" fmla="*/ 25 w 28"/>
                  <a:gd name="T65" fmla="*/ 0 h 28"/>
                  <a:gd name="T66" fmla="*/ 21 w 28"/>
                  <a:gd name="T67" fmla="*/ 0 h 28"/>
                  <a:gd name="T68" fmla="*/ 18 w 28"/>
                  <a:gd name="T69" fmla="*/ 0 h 28"/>
                  <a:gd name="T70" fmla="*/ 14 w 28"/>
                  <a:gd name="T71" fmla="*/ 0 h 28"/>
                  <a:gd name="T72" fmla="*/ 12 w 28"/>
                  <a:gd name="T73" fmla="*/ 1 h 28"/>
                  <a:gd name="T74" fmla="*/ 10 w 28"/>
                  <a:gd name="T75" fmla="*/ 1 h 28"/>
                  <a:gd name="T76" fmla="*/ 9 w 28"/>
                  <a:gd name="T77" fmla="*/ 3 h 28"/>
                  <a:gd name="T78" fmla="*/ 9 w 28"/>
                  <a:gd name="T79" fmla="*/ 3 h 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28">
                    <a:moveTo>
                      <a:pt x="7" y="5"/>
                    </a:move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6" name="Freeform 54"/>
              <p:cNvSpPr>
                <a:spLocks/>
              </p:cNvSpPr>
              <p:nvPr/>
            </p:nvSpPr>
            <p:spPr bwMode="auto">
              <a:xfrm>
                <a:off x="4243" y="2326"/>
                <a:ext cx="17" cy="161"/>
              </a:xfrm>
              <a:custGeom>
                <a:avLst/>
                <a:gdLst>
                  <a:gd name="T0" fmla="*/ 0 w 17"/>
                  <a:gd name="T1" fmla="*/ 161 h 161"/>
                  <a:gd name="T2" fmla="*/ 17 w 17"/>
                  <a:gd name="T3" fmla="*/ 0 h 161"/>
                  <a:gd name="T4" fmla="*/ 17 w 17"/>
                  <a:gd name="T5" fmla="*/ 0 h 1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61">
                    <a:moveTo>
                      <a:pt x="0" y="161"/>
                    </a:move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7" name="Freeform 55"/>
              <p:cNvSpPr>
                <a:spLocks/>
              </p:cNvSpPr>
              <p:nvPr/>
            </p:nvSpPr>
            <p:spPr bwMode="auto">
              <a:xfrm>
                <a:off x="4269" y="2319"/>
                <a:ext cx="29" cy="114"/>
              </a:xfrm>
              <a:custGeom>
                <a:avLst/>
                <a:gdLst>
                  <a:gd name="T0" fmla="*/ 0 w 29"/>
                  <a:gd name="T1" fmla="*/ 0 h 114"/>
                  <a:gd name="T2" fmla="*/ 29 w 29"/>
                  <a:gd name="T3" fmla="*/ 114 h 114"/>
                  <a:gd name="T4" fmla="*/ 29 w 29"/>
                  <a:gd name="T5" fmla="*/ 114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14">
                    <a:moveTo>
                      <a:pt x="0" y="0"/>
                    </a:moveTo>
                    <a:lnTo>
                      <a:pt x="29" y="1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auto">
              <a:xfrm>
                <a:off x="4287" y="3285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auto">
              <a:xfrm>
                <a:off x="4243" y="3285"/>
                <a:ext cx="44" cy="45"/>
              </a:xfrm>
              <a:custGeom>
                <a:avLst/>
                <a:gdLst>
                  <a:gd name="T0" fmla="*/ 44 w 44"/>
                  <a:gd name="T1" fmla="*/ 0 h 45"/>
                  <a:gd name="T2" fmla="*/ 0 w 44"/>
                  <a:gd name="T3" fmla="*/ 45 h 45"/>
                  <a:gd name="T4" fmla="*/ 0 w 44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auto">
              <a:xfrm>
                <a:off x="4287" y="2433"/>
                <a:ext cx="1" cy="852"/>
              </a:xfrm>
              <a:custGeom>
                <a:avLst/>
                <a:gdLst>
                  <a:gd name="T0" fmla="*/ 0 w 1"/>
                  <a:gd name="T1" fmla="*/ 852 h 852"/>
                  <a:gd name="T2" fmla="*/ 0 w 1"/>
                  <a:gd name="T3" fmla="*/ 0 h 852"/>
                  <a:gd name="T4" fmla="*/ 0 w 1"/>
                  <a:gd name="T5" fmla="*/ 0 h 8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52">
                    <a:moveTo>
                      <a:pt x="0" y="852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auto">
              <a:xfrm>
                <a:off x="4287" y="243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11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auto">
              <a:xfrm>
                <a:off x="4243" y="2433"/>
                <a:ext cx="43" cy="41"/>
              </a:xfrm>
              <a:custGeom>
                <a:avLst/>
                <a:gdLst>
                  <a:gd name="T0" fmla="*/ 43 w 43"/>
                  <a:gd name="T1" fmla="*/ 0 h 41"/>
                  <a:gd name="T2" fmla="*/ 0 w 43"/>
                  <a:gd name="T3" fmla="*/ 41 h 41"/>
                  <a:gd name="T4" fmla="*/ 1 w 43"/>
                  <a:gd name="T5" fmla="*/ 41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41">
                    <a:moveTo>
                      <a:pt x="43" y="0"/>
                    </a:moveTo>
                    <a:lnTo>
                      <a:pt x="0" y="41"/>
                    </a:lnTo>
                    <a:lnTo>
                      <a:pt x="1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3" name="Freeform 61"/>
              <p:cNvSpPr>
                <a:spLocks/>
              </p:cNvSpPr>
              <p:nvPr/>
            </p:nvSpPr>
            <p:spPr bwMode="auto">
              <a:xfrm>
                <a:off x="4260" y="2326"/>
                <a:ext cx="26" cy="107"/>
              </a:xfrm>
              <a:custGeom>
                <a:avLst/>
                <a:gdLst>
                  <a:gd name="T0" fmla="*/ 26 w 26"/>
                  <a:gd name="T1" fmla="*/ 107 h 107"/>
                  <a:gd name="T2" fmla="*/ 0 w 26"/>
                  <a:gd name="T3" fmla="*/ 0 h 107"/>
                  <a:gd name="T4" fmla="*/ 0 w 26"/>
                  <a:gd name="T5" fmla="*/ 0 h 1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07">
                    <a:moveTo>
                      <a:pt x="26" y="107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4" name="Arc 62"/>
              <p:cNvSpPr>
                <a:spLocks/>
              </p:cNvSpPr>
              <p:nvPr/>
            </p:nvSpPr>
            <p:spPr bwMode="auto">
              <a:xfrm>
                <a:off x="4260" y="2315"/>
                <a:ext cx="6" cy="11"/>
              </a:xfrm>
              <a:custGeom>
                <a:avLst/>
                <a:gdLst>
                  <a:gd name="T0" fmla="*/ 0 w 21600"/>
                  <a:gd name="T1" fmla="*/ 11 h 21600"/>
                  <a:gd name="T2" fmla="*/ 6 w 21600"/>
                  <a:gd name="T3" fmla="*/ 0 h 21600"/>
                  <a:gd name="T4" fmla="*/ 6 w 21600"/>
                  <a:gd name="T5" fmla="*/ 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5" name="Arc 63"/>
              <p:cNvSpPr>
                <a:spLocks/>
              </p:cNvSpPr>
              <p:nvPr/>
            </p:nvSpPr>
            <p:spPr bwMode="auto">
              <a:xfrm>
                <a:off x="4266" y="2315"/>
                <a:ext cx="6" cy="7"/>
              </a:xfrm>
              <a:custGeom>
                <a:avLst/>
                <a:gdLst>
                  <a:gd name="T0" fmla="*/ 0 w 21600"/>
                  <a:gd name="T1" fmla="*/ 0 h 21600"/>
                  <a:gd name="T2" fmla="*/ 6 w 21600"/>
                  <a:gd name="T3" fmla="*/ 7 h 21600"/>
                  <a:gd name="T4" fmla="*/ 0 w 21600"/>
                  <a:gd name="T5" fmla="*/ 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6" name="Freeform 64"/>
              <p:cNvSpPr>
                <a:spLocks/>
              </p:cNvSpPr>
              <p:nvPr/>
            </p:nvSpPr>
            <p:spPr bwMode="auto">
              <a:xfrm>
                <a:off x="4298" y="3215"/>
                <a:ext cx="72" cy="70"/>
              </a:xfrm>
              <a:custGeom>
                <a:avLst/>
                <a:gdLst>
                  <a:gd name="T0" fmla="*/ 0 w 72"/>
                  <a:gd name="T1" fmla="*/ 70 h 70"/>
                  <a:gd name="T2" fmla="*/ 72 w 72"/>
                  <a:gd name="T3" fmla="*/ 0 h 70"/>
                  <a:gd name="T4" fmla="*/ 72 w 72"/>
                  <a:gd name="T5" fmla="*/ 0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70">
                    <a:moveTo>
                      <a:pt x="0" y="70"/>
                    </a:move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7" name="Rectangle 65"/>
              <p:cNvSpPr>
                <a:spLocks noChangeArrowheads="1"/>
              </p:cNvSpPr>
              <p:nvPr/>
            </p:nvSpPr>
            <p:spPr bwMode="auto">
              <a:xfrm>
                <a:off x="4610" y="2327"/>
                <a:ext cx="219" cy="108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8" name="Freeform 66"/>
              <p:cNvSpPr>
                <a:spLocks/>
              </p:cNvSpPr>
              <p:nvPr/>
            </p:nvSpPr>
            <p:spPr bwMode="auto">
              <a:xfrm>
                <a:off x="4610" y="2127"/>
                <a:ext cx="203" cy="200"/>
              </a:xfrm>
              <a:custGeom>
                <a:avLst/>
                <a:gdLst>
                  <a:gd name="T0" fmla="*/ 0 w 203"/>
                  <a:gd name="T1" fmla="*/ 200 h 200"/>
                  <a:gd name="T2" fmla="*/ 203 w 203"/>
                  <a:gd name="T3" fmla="*/ 0 h 200"/>
                  <a:gd name="T4" fmla="*/ 203 w 203"/>
                  <a:gd name="T5" fmla="*/ 0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200">
                    <a:moveTo>
                      <a:pt x="0" y="200"/>
                    </a:moveTo>
                    <a:lnTo>
                      <a:pt x="2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19" name="Freeform 67"/>
              <p:cNvSpPr>
                <a:spLocks/>
              </p:cNvSpPr>
              <p:nvPr/>
            </p:nvSpPr>
            <p:spPr bwMode="auto">
              <a:xfrm>
                <a:off x="4829" y="2127"/>
                <a:ext cx="201" cy="202"/>
              </a:xfrm>
              <a:custGeom>
                <a:avLst/>
                <a:gdLst>
                  <a:gd name="T0" fmla="*/ 0 w 201"/>
                  <a:gd name="T1" fmla="*/ 202 h 202"/>
                  <a:gd name="T2" fmla="*/ 201 w 201"/>
                  <a:gd name="T3" fmla="*/ 0 h 202"/>
                  <a:gd name="T4" fmla="*/ 201 w 201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02">
                    <a:moveTo>
                      <a:pt x="0" y="202"/>
                    </a:moveTo>
                    <a:lnTo>
                      <a:pt x="2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0" name="Freeform 68"/>
              <p:cNvSpPr>
                <a:spLocks/>
              </p:cNvSpPr>
              <p:nvPr/>
            </p:nvSpPr>
            <p:spPr bwMode="auto">
              <a:xfrm>
                <a:off x="4829" y="3214"/>
                <a:ext cx="201" cy="202"/>
              </a:xfrm>
              <a:custGeom>
                <a:avLst/>
                <a:gdLst>
                  <a:gd name="T0" fmla="*/ 0 w 201"/>
                  <a:gd name="T1" fmla="*/ 202 h 202"/>
                  <a:gd name="T2" fmla="*/ 201 w 201"/>
                  <a:gd name="T3" fmla="*/ 0 h 202"/>
                  <a:gd name="T4" fmla="*/ 201 w 201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" h="202">
                    <a:moveTo>
                      <a:pt x="0" y="202"/>
                    </a:moveTo>
                    <a:lnTo>
                      <a:pt x="2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1" name="Freeform 69"/>
              <p:cNvSpPr>
                <a:spLocks/>
              </p:cNvSpPr>
              <p:nvPr/>
            </p:nvSpPr>
            <p:spPr bwMode="auto">
              <a:xfrm>
                <a:off x="5030" y="2127"/>
                <a:ext cx="1" cy="1087"/>
              </a:xfrm>
              <a:custGeom>
                <a:avLst/>
                <a:gdLst>
                  <a:gd name="T0" fmla="*/ 0 w 1"/>
                  <a:gd name="T1" fmla="*/ 0 h 1087"/>
                  <a:gd name="T2" fmla="*/ 0 w 1"/>
                  <a:gd name="T3" fmla="*/ 1087 h 1087"/>
                  <a:gd name="T4" fmla="*/ 0 w 1"/>
                  <a:gd name="T5" fmla="*/ 1087 h 10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7">
                    <a:moveTo>
                      <a:pt x="0" y="0"/>
                    </a:moveTo>
                    <a:lnTo>
                      <a:pt x="0" y="10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2" name="Freeform 70"/>
              <p:cNvSpPr>
                <a:spLocks/>
              </p:cNvSpPr>
              <p:nvPr/>
            </p:nvSpPr>
            <p:spPr bwMode="auto">
              <a:xfrm>
                <a:off x="4813" y="2127"/>
                <a:ext cx="217" cy="1"/>
              </a:xfrm>
              <a:custGeom>
                <a:avLst/>
                <a:gdLst>
                  <a:gd name="T0" fmla="*/ 0 w 217"/>
                  <a:gd name="T1" fmla="*/ 0 h 1"/>
                  <a:gd name="T2" fmla="*/ 217 w 217"/>
                  <a:gd name="T3" fmla="*/ 0 h 1"/>
                  <a:gd name="T4" fmla="*/ 217 w 2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" h="1">
                    <a:moveTo>
                      <a:pt x="0" y="0"/>
                    </a:move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3" name="Freeform 71"/>
              <p:cNvSpPr>
                <a:spLocks/>
              </p:cNvSpPr>
              <p:nvPr/>
            </p:nvSpPr>
            <p:spPr bwMode="auto">
              <a:xfrm>
                <a:off x="4980" y="2259"/>
                <a:ext cx="29" cy="31"/>
              </a:xfrm>
              <a:custGeom>
                <a:avLst/>
                <a:gdLst>
                  <a:gd name="T0" fmla="*/ 5 w 29"/>
                  <a:gd name="T1" fmla="*/ 8 h 31"/>
                  <a:gd name="T2" fmla="*/ 4 w 29"/>
                  <a:gd name="T3" fmla="*/ 9 h 31"/>
                  <a:gd name="T4" fmla="*/ 4 w 29"/>
                  <a:gd name="T5" fmla="*/ 11 h 31"/>
                  <a:gd name="T6" fmla="*/ 2 w 29"/>
                  <a:gd name="T7" fmla="*/ 13 h 31"/>
                  <a:gd name="T8" fmla="*/ 2 w 29"/>
                  <a:gd name="T9" fmla="*/ 15 h 31"/>
                  <a:gd name="T10" fmla="*/ 0 w 29"/>
                  <a:gd name="T11" fmla="*/ 18 h 31"/>
                  <a:gd name="T12" fmla="*/ 0 w 29"/>
                  <a:gd name="T13" fmla="*/ 18 h 31"/>
                  <a:gd name="T14" fmla="*/ 0 w 29"/>
                  <a:gd name="T15" fmla="*/ 26 h 31"/>
                  <a:gd name="T16" fmla="*/ 2 w 29"/>
                  <a:gd name="T17" fmla="*/ 26 h 31"/>
                  <a:gd name="T18" fmla="*/ 2 w 29"/>
                  <a:gd name="T19" fmla="*/ 27 h 31"/>
                  <a:gd name="T20" fmla="*/ 4 w 29"/>
                  <a:gd name="T21" fmla="*/ 29 h 31"/>
                  <a:gd name="T22" fmla="*/ 4 w 29"/>
                  <a:gd name="T23" fmla="*/ 29 h 31"/>
                  <a:gd name="T24" fmla="*/ 5 w 29"/>
                  <a:gd name="T25" fmla="*/ 29 h 31"/>
                  <a:gd name="T26" fmla="*/ 7 w 29"/>
                  <a:gd name="T27" fmla="*/ 31 h 31"/>
                  <a:gd name="T28" fmla="*/ 13 w 29"/>
                  <a:gd name="T29" fmla="*/ 31 h 31"/>
                  <a:gd name="T30" fmla="*/ 14 w 29"/>
                  <a:gd name="T31" fmla="*/ 29 h 31"/>
                  <a:gd name="T32" fmla="*/ 16 w 29"/>
                  <a:gd name="T33" fmla="*/ 29 h 31"/>
                  <a:gd name="T34" fmla="*/ 18 w 29"/>
                  <a:gd name="T35" fmla="*/ 27 h 31"/>
                  <a:gd name="T36" fmla="*/ 20 w 29"/>
                  <a:gd name="T37" fmla="*/ 27 h 31"/>
                  <a:gd name="T38" fmla="*/ 22 w 29"/>
                  <a:gd name="T39" fmla="*/ 26 h 31"/>
                  <a:gd name="T40" fmla="*/ 23 w 29"/>
                  <a:gd name="T41" fmla="*/ 24 h 31"/>
                  <a:gd name="T42" fmla="*/ 25 w 29"/>
                  <a:gd name="T43" fmla="*/ 20 h 31"/>
                  <a:gd name="T44" fmla="*/ 27 w 29"/>
                  <a:gd name="T45" fmla="*/ 20 h 31"/>
                  <a:gd name="T46" fmla="*/ 27 w 29"/>
                  <a:gd name="T47" fmla="*/ 18 h 31"/>
                  <a:gd name="T48" fmla="*/ 29 w 29"/>
                  <a:gd name="T49" fmla="*/ 15 h 31"/>
                  <a:gd name="T50" fmla="*/ 29 w 29"/>
                  <a:gd name="T51" fmla="*/ 13 h 31"/>
                  <a:gd name="T52" fmla="*/ 29 w 29"/>
                  <a:gd name="T53" fmla="*/ 11 h 31"/>
                  <a:gd name="T54" fmla="*/ 29 w 29"/>
                  <a:gd name="T55" fmla="*/ 6 h 31"/>
                  <a:gd name="T56" fmla="*/ 29 w 29"/>
                  <a:gd name="T57" fmla="*/ 6 h 31"/>
                  <a:gd name="T58" fmla="*/ 27 w 29"/>
                  <a:gd name="T59" fmla="*/ 4 h 31"/>
                  <a:gd name="T60" fmla="*/ 27 w 29"/>
                  <a:gd name="T61" fmla="*/ 2 h 31"/>
                  <a:gd name="T62" fmla="*/ 25 w 29"/>
                  <a:gd name="T63" fmla="*/ 2 h 31"/>
                  <a:gd name="T64" fmla="*/ 25 w 29"/>
                  <a:gd name="T65" fmla="*/ 0 h 31"/>
                  <a:gd name="T66" fmla="*/ 22 w 29"/>
                  <a:gd name="T67" fmla="*/ 0 h 31"/>
                  <a:gd name="T68" fmla="*/ 18 w 29"/>
                  <a:gd name="T69" fmla="*/ 0 h 31"/>
                  <a:gd name="T70" fmla="*/ 14 w 29"/>
                  <a:gd name="T71" fmla="*/ 2 h 31"/>
                  <a:gd name="T72" fmla="*/ 13 w 29"/>
                  <a:gd name="T73" fmla="*/ 2 h 31"/>
                  <a:gd name="T74" fmla="*/ 11 w 29"/>
                  <a:gd name="T75" fmla="*/ 4 h 31"/>
                  <a:gd name="T76" fmla="*/ 9 w 29"/>
                  <a:gd name="T77" fmla="*/ 4 h 31"/>
                  <a:gd name="T78" fmla="*/ 9 w 29"/>
                  <a:gd name="T79" fmla="*/ 6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1">
                    <a:moveTo>
                      <a:pt x="7" y="8"/>
                    </a:move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4" name="Freeform 72"/>
              <p:cNvSpPr>
                <a:spLocks/>
              </p:cNvSpPr>
              <p:nvPr/>
            </p:nvSpPr>
            <p:spPr bwMode="auto">
              <a:xfrm>
                <a:off x="4989" y="3133"/>
                <a:ext cx="29" cy="30"/>
              </a:xfrm>
              <a:custGeom>
                <a:avLst/>
                <a:gdLst>
                  <a:gd name="T0" fmla="*/ 5 w 29"/>
                  <a:gd name="T1" fmla="*/ 7 h 30"/>
                  <a:gd name="T2" fmla="*/ 4 w 29"/>
                  <a:gd name="T3" fmla="*/ 11 h 30"/>
                  <a:gd name="T4" fmla="*/ 4 w 29"/>
                  <a:gd name="T5" fmla="*/ 11 h 30"/>
                  <a:gd name="T6" fmla="*/ 2 w 29"/>
                  <a:gd name="T7" fmla="*/ 13 h 30"/>
                  <a:gd name="T8" fmla="*/ 0 w 29"/>
                  <a:gd name="T9" fmla="*/ 16 h 30"/>
                  <a:gd name="T10" fmla="*/ 0 w 29"/>
                  <a:gd name="T11" fmla="*/ 18 h 30"/>
                  <a:gd name="T12" fmla="*/ 0 w 29"/>
                  <a:gd name="T13" fmla="*/ 20 h 30"/>
                  <a:gd name="T14" fmla="*/ 0 w 29"/>
                  <a:gd name="T15" fmla="*/ 25 h 30"/>
                  <a:gd name="T16" fmla="*/ 0 w 29"/>
                  <a:gd name="T17" fmla="*/ 25 h 30"/>
                  <a:gd name="T18" fmla="*/ 2 w 29"/>
                  <a:gd name="T19" fmla="*/ 27 h 30"/>
                  <a:gd name="T20" fmla="*/ 2 w 29"/>
                  <a:gd name="T21" fmla="*/ 29 h 30"/>
                  <a:gd name="T22" fmla="*/ 4 w 29"/>
                  <a:gd name="T23" fmla="*/ 29 h 30"/>
                  <a:gd name="T24" fmla="*/ 5 w 29"/>
                  <a:gd name="T25" fmla="*/ 30 h 30"/>
                  <a:gd name="T26" fmla="*/ 7 w 29"/>
                  <a:gd name="T27" fmla="*/ 30 h 30"/>
                  <a:gd name="T28" fmla="*/ 13 w 29"/>
                  <a:gd name="T29" fmla="*/ 30 h 30"/>
                  <a:gd name="T30" fmla="*/ 14 w 29"/>
                  <a:gd name="T31" fmla="*/ 29 h 30"/>
                  <a:gd name="T32" fmla="*/ 16 w 29"/>
                  <a:gd name="T33" fmla="*/ 29 h 30"/>
                  <a:gd name="T34" fmla="*/ 18 w 29"/>
                  <a:gd name="T35" fmla="*/ 27 h 30"/>
                  <a:gd name="T36" fmla="*/ 20 w 29"/>
                  <a:gd name="T37" fmla="*/ 27 h 30"/>
                  <a:gd name="T38" fmla="*/ 22 w 29"/>
                  <a:gd name="T39" fmla="*/ 25 h 30"/>
                  <a:gd name="T40" fmla="*/ 23 w 29"/>
                  <a:gd name="T41" fmla="*/ 23 h 30"/>
                  <a:gd name="T42" fmla="*/ 25 w 29"/>
                  <a:gd name="T43" fmla="*/ 21 h 30"/>
                  <a:gd name="T44" fmla="*/ 25 w 29"/>
                  <a:gd name="T45" fmla="*/ 20 h 30"/>
                  <a:gd name="T46" fmla="*/ 27 w 29"/>
                  <a:gd name="T47" fmla="*/ 18 h 30"/>
                  <a:gd name="T48" fmla="*/ 29 w 29"/>
                  <a:gd name="T49" fmla="*/ 16 h 30"/>
                  <a:gd name="T50" fmla="*/ 29 w 29"/>
                  <a:gd name="T51" fmla="*/ 13 h 30"/>
                  <a:gd name="T52" fmla="*/ 29 w 29"/>
                  <a:gd name="T53" fmla="*/ 13 h 30"/>
                  <a:gd name="T54" fmla="*/ 29 w 29"/>
                  <a:gd name="T55" fmla="*/ 5 h 30"/>
                  <a:gd name="T56" fmla="*/ 29 w 29"/>
                  <a:gd name="T57" fmla="*/ 5 h 30"/>
                  <a:gd name="T58" fmla="*/ 27 w 29"/>
                  <a:gd name="T59" fmla="*/ 4 h 30"/>
                  <a:gd name="T60" fmla="*/ 27 w 29"/>
                  <a:gd name="T61" fmla="*/ 2 h 30"/>
                  <a:gd name="T62" fmla="*/ 25 w 29"/>
                  <a:gd name="T63" fmla="*/ 2 h 30"/>
                  <a:gd name="T64" fmla="*/ 23 w 29"/>
                  <a:gd name="T65" fmla="*/ 2 h 30"/>
                  <a:gd name="T66" fmla="*/ 22 w 29"/>
                  <a:gd name="T67" fmla="*/ 0 h 30"/>
                  <a:gd name="T68" fmla="*/ 16 w 29"/>
                  <a:gd name="T69" fmla="*/ 0 h 30"/>
                  <a:gd name="T70" fmla="*/ 14 w 29"/>
                  <a:gd name="T71" fmla="*/ 2 h 30"/>
                  <a:gd name="T72" fmla="*/ 13 w 29"/>
                  <a:gd name="T73" fmla="*/ 2 h 30"/>
                  <a:gd name="T74" fmla="*/ 11 w 29"/>
                  <a:gd name="T75" fmla="*/ 4 h 30"/>
                  <a:gd name="T76" fmla="*/ 9 w 29"/>
                  <a:gd name="T77" fmla="*/ 4 h 30"/>
                  <a:gd name="T78" fmla="*/ 7 w 29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0">
                    <a:moveTo>
                      <a:pt x="5" y="7"/>
                    </a:moveTo>
                    <a:lnTo>
                      <a:pt x="5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5" name="Freeform 73"/>
              <p:cNvSpPr>
                <a:spLocks/>
              </p:cNvSpPr>
              <p:nvPr/>
            </p:nvSpPr>
            <p:spPr bwMode="auto">
              <a:xfrm>
                <a:off x="4985" y="2922"/>
                <a:ext cx="31" cy="30"/>
              </a:xfrm>
              <a:custGeom>
                <a:avLst/>
                <a:gdLst>
                  <a:gd name="T0" fmla="*/ 8 w 31"/>
                  <a:gd name="T1" fmla="*/ 7 h 30"/>
                  <a:gd name="T2" fmla="*/ 6 w 31"/>
                  <a:gd name="T3" fmla="*/ 9 h 30"/>
                  <a:gd name="T4" fmla="*/ 4 w 31"/>
                  <a:gd name="T5" fmla="*/ 11 h 30"/>
                  <a:gd name="T6" fmla="*/ 2 w 31"/>
                  <a:gd name="T7" fmla="*/ 12 h 30"/>
                  <a:gd name="T8" fmla="*/ 2 w 31"/>
                  <a:gd name="T9" fmla="*/ 14 h 30"/>
                  <a:gd name="T10" fmla="*/ 0 w 31"/>
                  <a:gd name="T11" fmla="*/ 16 h 30"/>
                  <a:gd name="T12" fmla="*/ 0 w 31"/>
                  <a:gd name="T13" fmla="*/ 18 h 30"/>
                  <a:gd name="T14" fmla="*/ 2 w 31"/>
                  <a:gd name="T15" fmla="*/ 23 h 30"/>
                  <a:gd name="T16" fmla="*/ 2 w 31"/>
                  <a:gd name="T17" fmla="*/ 25 h 30"/>
                  <a:gd name="T18" fmla="*/ 2 w 31"/>
                  <a:gd name="T19" fmla="*/ 27 h 30"/>
                  <a:gd name="T20" fmla="*/ 4 w 31"/>
                  <a:gd name="T21" fmla="*/ 27 h 30"/>
                  <a:gd name="T22" fmla="*/ 4 w 31"/>
                  <a:gd name="T23" fmla="*/ 28 h 30"/>
                  <a:gd name="T24" fmla="*/ 6 w 31"/>
                  <a:gd name="T25" fmla="*/ 28 h 30"/>
                  <a:gd name="T26" fmla="*/ 8 w 31"/>
                  <a:gd name="T27" fmla="*/ 30 h 30"/>
                  <a:gd name="T28" fmla="*/ 13 w 31"/>
                  <a:gd name="T29" fmla="*/ 28 h 30"/>
                  <a:gd name="T30" fmla="*/ 15 w 31"/>
                  <a:gd name="T31" fmla="*/ 28 h 30"/>
                  <a:gd name="T32" fmla="*/ 17 w 31"/>
                  <a:gd name="T33" fmla="*/ 28 h 30"/>
                  <a:gd name="T34" fmla="*/ 18 w 31"/>
                  <a:gd name="T35" fmla="*/ 27 h 30"/>
                  <a:gd name="T36" fmla="*/ 20 w 31"/>
                  <a:gd name="T37" fmla="*/ 27 h 30"/>
                  <a:gd name="T38" fmla="*/ 22 w 31"/>
                  <a:gd name="T39" fmla="*/ 25 h 30"/>
                  <a:gd name="T40" fmla="*/ 24 w 31"/>
                  <a:gd name="T41" fmla="*/ 21 h 30"/>
                  <a:gd name="T42" fmla="*/ 26 w 31"/>
                  <a:gd name="T43" fmla="*/ 19 h 30"/>
                  <a:gd name="T44" fmla="*/ 27 w 31"/>
                  <a:gd name="T45" fmla="*/ 18 h 30"/>
                  <a:gd name="T46" fmla="*/ 27 w 31"/>
                  <a:gd name="T47" fmla="*/ 16 h 30"/>
                  <a:gd name="T48" fmla="*/ 29 w 31"/>
                  <a:gd name="T49" fmla="*/ 14 h 30"/>
                  <a:gd name="T50" fmla="*/ 29 w 31"/>
                  <a:gd name="T51" fmla="*/ 12 h 30"/>
                  <a:gd name="T52" fmla="*/ 31 w 31"/>
                  <a:gd name="T53" fmla="*/ 11 h 30"/>
                  <a:gd name="T54" fmla="*/ 29 w 31"/>
                  <a:gd name="T55" fmla="*/ 5 h 30"/>
                  <a:gd name="T56" fmla="*/ 29 w 31"/>
                  <a:gd name="T57" fmla="*/ 3 h 30"/>
                  <a:gd name="T58" fmla="*/ 29 w 31"/>
                  <a:gd name="T59" fmla="*/ 3 h 30"/>
                  <a:gd name="T60" fmla="*/ 27 w 31"/>
                  <a:gd name="T61" fmla="*/ 2 h 30"/>
                  <a:gd name="T62" fmla="*/ 26 w 31"/>
                  <a:gd name="T63" fmla="*/ 2 h 30"/>
                  <a:gd name="T64" fmla="*/ 26 w 31"/>
                  <a:gd name="T65" fmla="*/ 0 h 30"/>
                  <a:gd name="T66" fmla="*/ 24 w 31"/>
                  <a:gd name="T67" fmla="*/ 0 h 30"/>
                  <a:gd name="T68" fmla="*/ 18 w 31"/>
                  <a:gd name="T69" fmla="*/ 0 h 30"/>
                  <a:gd name="T70" fmla="*/ 17 w 31"/>
                  <a:gd name="T71" fmla="*/ 0 h 30"/>
                  <a:gd name="T72" fmla="*/ 13 w 31"/>
                  <a:gd name="T73" fmla="*/ 2 h 30"/>
                  <a:gd name="T74" fmla="*/ 13 w 31"/>
                  <a:gd name="T75" fmla="*/ 2 h 30"/>
                  <a:gd name="T76" fmla="*/ 11 w 31"/>
                  <a:gd name="T77" fmla="*/ 3 h 30"/>
                  <a:gd name="T78" fmla="*/ 9 w 31"/>
                  <a:gd name="T79" fmla="*/ 3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30">
                    <a:moveTo>
                      <a:pt x="8" y="7"/>
                    </a:moveTo>
                    <a:lnTo>
                      <a:pt x="8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1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>
                <a:off x="4985" y="2707"/>
                <a:ext cx="31" cy="30"/>
              </a:xfrm>
              <a:custGeom>
                <a:avLst/>
                <a:gdLst>
                  <a:gd name="T0" fmla="*/ 8 w 31"/>
                  <a:gd name="T1" fmla="*/ 7 h 30"/>
                  <a:gd name="T2" fmla="*/ 6 w 31"/>
                  <a:gd name="T3" fmla="*/ 9 h 30"/>
                  <a:gd name="T4" fmla="*/ 4 w 31"/>
                  <a:gd name="T5" fmla="*/ 11 h 30"/>
                  <a:gd name="T6" fmla="*/ 4 w 31"/>
                  <a:gd name="T7" fmla="*/ 13 h 30"/>
                  <a:gd name="T8" fmla="*/ 2 w 31"/>
                  <a:gd name="T9" fmla="*/ 14 h 30"/>
                  <a:gd name="T10" fmla="*/ 2 w 31"/>
                  <a:gd name="T11" fmla="*/ 16 h 30"/>
                  <a:gd name="T12" fmla="*/ 0 w 31"/>
                  <a:gd name="T13" fmla="*/ 18 h 30"/>
                  <a:gd name="T14" fmla="*/ 2 w 31"/>
                  <a:gd name="T15" fmla="*/ 23 h 30"/>
                  <a:gd name="T16" fmla="*/ 2 w 31"/>
                  <a:gd name="T17" fmla="*/ 25 h 30"/>
                  <a:gd name="T18" fmla="*/ 2 w 31"/>
                  <a:gd name="T19" fmla="*/ 27 h 30"/>
                  <a:gd name="T20" fmla="*/ 4 w 31"/>
                  <a:gd name="T21" fmla="*/ 27 h 30"/>
                  <a:gd name="T22" fmla="*/ 6 w 31"/>
                  <a:gd name="T23" fmla="*/ 29 h 30"/>
                  <a:gd name="T24" fmla="*/ 6 w 31"/>
                  <a:gd name="T25" fmla="*/ 29 h 30"/>
                  <a:gd name="T26" fmla="*/ 8 w 31"/>
                  <a:gd name="T27" fmla="*/ 30 h 30"/>
                  <a:gd name="T28" fmla="*/ 13 w 31"/>
                  <a:gd name="T29" fmla="*/ 29 h 30"/>
                  <a:gd name="T30" fmla="*/ 15 w 31"/>
                  <a:gd name="T31" fmla="*/ 29 h 30"/>
                  <a:gd name="T32" fmla="*/ 18 w 31"/>
                  <a:gd name="T33" fmla="*/ 29 h 30"/>
                  <a:gd name="T34" fmla="*/ 18 w 31"/>
                  <a:gd name="T35" fmla="*/ 27 h 30"/>
                  <a:gd name="T36" fmla="*/ 20 w 31"/>
                  <a:gd name="T37" fmla="*/ 27 h 30"/>
                  <a:gd name="T38" fmla="*/ 22 w 31"/>
                  <a:gd name="T39" fmla="*/ 25 h 30"/>
                  <a:gd name="T40" fmla="*/ 24 w 31"/>
                  <a:gd name="T41" fmla="*/ 21 h 30"/>
                  <a:gd name="T42" fmla="*/ 26 w 31"/>
                  <a:gd name="T43" fmla="*/ 20 h 30"/>
                  <a:gd name="T44" fmla="*/ 27 w 31"/>
                  <a:gd name="T45" fmla="*/ 18 h 30"/>
                  <a:gd name="T46" fmla="*/ 29 w 31"/>
                  <a:gd name="T47" fmla="*/ 16 h 30"/>
                  <a:gd name="T48" fmla="*/ 29 w 31"/>
                  <a:gd name="T49" fmla="*/ 14 h 30"/>
                  <a:gd name="T50" fmla="*/ 31 w 31"/>
                  <a:gd name="T51" fmla="*/ 13 h 30"/>
                  <a:gd name="T52" fmla="*/ 31 w 31"/>
                  <a:gd name="T53" fmla="*/ 11 h 30"/>
                  <a:gd name="T54" fmla="*/ 29 w 31"/>
                  <a:gd name="T55" fmla="*/ 5 h 30"/>
                  <a:gd name="T56" fmla="*/ 29 w 31"/>
                  <a:gd name="T57" fmla="*/ 4 h 30"/>
                  <a:gd name="T58" fmla="*/ 29 w 31"/>
                  <a:gd name="T59" fmla="*/ 4 h 30"/>
                  <a:gd name="T60" fmla="*/ 27 w 31"/>
                  <a:gd name="T61" fmla="*/ 2 h 30"/>
                  <a:gd name="T62" fmla="*/ 27 w 31"/>
                  <a:gd name="T63" fmla="*/ 2 h 30"/>
                  <a:gd name="T64" fmla="*/ 26 w 31"/>
                  <a:gd name="T65" fmla="*/ 0 h 30"/>
                  <a:gd name="T66" fmla="*/ 24 w 31"/>
                  <a:gd name="T67" fmla="*/ 0 h 30"/>
                  <a:gd name="T68" fmla="*/ 18 w 31"/>
                  <a:gd name="T69" fmla="*/ 0 h 30"/>
                  <a:gd name="T70" fmla="*/ 17 w 31"/>
                  <a:gd name="T71" fmla="*/ 0 h 30"/>
                  <a:gd name="T72" fmla="*/ 15 w 31"/>
                  <a:gd name="T73" fmla="*/ 2 h 30"/>
                  <a:gd name="T74" fmla="*/ 13 w 31"/>
                  <a:gd name="T75" fmla="*/ 2 h 30"/>
                  <a:gd name="T76" fmla="*/ 11 w 31"/>
                  <a:gd name="T77" fmla="*/ 4 h 30"/>
                  <a:gd name="T78" fmla="*/ 9 w 31"/>
                  <a:gd name="T79" fmla="*/ 4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30">
                    <a:moveTo>
                      <a:pt x="8" y="7"/>
                    </a:moveTo>
                    <a:lnTo>
                      <a:pt x="8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7" name="Freeform 75"/>
              <p:cNvSpPr>
                <a:spLocks/>
              </p:cNvSpPr>
              <p:nvPr/>
            </p:nvSpPr>
            <p:spPr bwMode="auto">
              <a:xfrm>
                <a:off x="4984" y="2494"/>
                <a:ext cx="28" cy="30"/>
              </a:xfrm>
              <a:custGeom>
                <a:avLst/>
                <a:gdLst>
                  <a:gd name="T0" fmla="*/ 5 w 28"/>
                  <a:gd name="T1" fmla="*/ 7 h 30"/>
                  <a:gd name="T2" fmla="*/ 3 w 28"/>
                  <a:gd name="T3" fmla="*/ 11 h 30"/>
                  <a:gd name="T4" fmla="*/ 1 w 28"/>
                  <a:gd name="T5" fmla="*/ 11 h 30"/>
                  <a:gd name="T6" fmla="*/ 1 w 28"/>
                  <a:gd name="T7" fmla="*/ 12 h 30"/>
                  <a:gd name="T8" fmla="*/ 0 w 28"/>
                  <a:gd name="T9" fmla="*/ 16 h 30"/>
                  <a:gd name="T10" fmla="*/ 0 w 28"/>
                  <a:gd name="T11" fmla="*/ 18 h 30"/>
                  <a:gd name="T12" fmla="*/ 0 w 28"/>
                  <a:gd name="T13" fmla="*/ 20 h 30"/>
                  <a:gd name="T14" fmla="*/ 0 w 28"/>
                  <a:gd name="T15" fmla="*/ 25 h 30"/>
                  <a:gd name="T16" fmla="*/ 0 w 28"/>
                  <a:gd name="T17" fmla="*/ 25 h 30"/>
                  <a:gd name="T18" fmla="*/ 1 w 28"/>
                  <a:gd name="T19" fmla="*/ 27 h 30"/>
                  <a:gd name="T20" fmla="*/ 1 w 28"/>
                  <a:gd name="T21" fmla="*/ 29 h 30"/>
                  <a:gd name="T22" fmla="*/ 3 w 28"/>
                  <a:gd name="T23" fmla="*/ 29 h 30"/>
                  <a:gd name="T24" fmla="*/ 3 w 28"/>
                  <a:gd name="T25" fmla="*/ 30 h 30"/>
                  <a:gd name="T26" fmla="*/ 7 w 28"/>
                  <a:gd name="T27" fmla="*/ 30 h 30"/>
                  <a:gd name="T28" fmla="*/ 10 w 28"/>
                  <a:gd name="T29" fmla="*/ 30 h 30"/>
                  <a:gd name="T30" fmla="*/ 14 w 28"/>
                  <a:gd name="T31" fmla="*/ 29 h 30"/>
                  <a:gd name="T32" fmla="*/ 16 w 28"/>
                  <a:gd name="T33" fmla="*/ 29 h 30"/>
                  <a:gd name="T34" fmla="*/ 18 w 28"/>
                  <a:gd name="T35" fmla="*/ 27 h 30"/>
                  <a:gd name="T36" fmla="*/ 19 w 28"/>
                  <a:gd name="T37" fmla="*/ 27 h 30"/>
                  <a:gd name="T38" fmla="*/ 19 w 28"/>
                  <a:gd name="T39" fmla="*/ 25 h 30"/>
                  <a:gd name="T40" fmla="*/ 23 w 28"/>
                  <a:gd name="T41" fmla="*/ 23 h 30"/>
                  <a:gd name="T42" fmla="*/ 25 w 28"/>
                  <a:gd name="T43" fmla="*/ 21 h 30"/>
                  <a:gd name="T44" fmla="*/ 25 w 28"/>
                  <a:gd name="T45" fmla="*/ 20 h 30"/>
                  <a:gd name="T46" fmla="*/ 27 w 28"/>
                  <a:gd name="T47" fmla="*/ 18 h 30"/>
                  <a:gd name="T48" fmla="*/ 27 w 28"/>
                  <a:gd name="T49" fmla="*/ 16 h 30"/>
                  <a:gd name="T50" fmla="*/ 28 w 28"/>
                  <a:gd name="T51" fmla="*/ 12 h 30"/>
                  <a:gd name="T52" fmla="*/ 28 w 28"/>
                  <a:gd name="T53" fmla="*/ 12 h 30"/>
                  <a:gd name="T54" fmla="*/ 28 w 28"/>
                  <a:gd name="T55" fmla="*/ 5 h 30"/>
                  <a:gd name="T56" fmla="*/ 27 w 28"/>
                  <a:gd name="T57" fmla="*/ 5 h 30"/>
                  <a:gd name="T58" fmla="*/ 27 w 28"/>
                  <a:gd name="T59" fmla="*/ 4 h 30"/>
                  <a:gd name="T60" fmla="*/ 25 w 28"/>
                  <a:gd name="T61" fmla="*/ 2 h 30"/>
                  <a:gd name="T62" fmla="*/ 25 w 28"/>
                  <a:gd name="T63" fmla="*/ 2 h 30"/>
                  <a:gd name="T64" fmla="*/ 23 w 28"/>
                  <a:gd name="T65" fmla="*/ 2 h 30"/>
                  <a:gd name="T66" fmla="*/ 21 w 28"/>
                  <a:gd name="T67" fmla="*/ 0 h 30"/>
                  <a:gd name="T68" fmla="*/ 16 w 28"/>
                  <a:gd name="T69" fmla="*/ 0 h 30"/>
                  <a:gd name="T70" fmla="*/ 14 w 28"/>
                  <a:gd name="T71" fmla="*/ 2 h 30"/>
                  <a:gd name="T72" fmla="*/ 12 w 28"/>
                  <a:gd name="T73" fmla="*/ 2 h 30"/>
                  <a:gd name="T74" fmla="*/ 10 w 28"/>
                  <a:gd name="T75" fmla="*/ 4 h 30"/>
                  <a:gd name="T76" fmla="*/ 9 w 28"/>
                  <a:gd name="T77" fmla="*/ 4 h 30"/>
                  <a:gd name="T78" fmla="*/ 7 w 2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30">
                    <a:moveTo>
                      <a:pt x="5" y="7"/>
                    </a:move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8" name="Freeform 76"/>
              <p:cNvSpPr>
                <a:spLocks/>
              </p:cNvSpPr>
              <p:nvPr/>
            </p:nvSpPr>
            <p:spPr bwMode="auto">
              <a:xfrm>
                <a:off x="4847" y="2388"/>
                <a:ext cx="29" cy="31"/>
              </a:xfrm>
              <a:custGeom>
                <a:avLst/>
                <a:gdLst>
                  <a:gd name="T0" fmla="*/ 6 w 29"/>
                  <a:gd name="T1" fmla="*/ 9 h 31"/>
                  <a:gd name="T2" fmla="*/ 4 w 29"/>
                  <a:gd name="T3" fmla="*/ 11 h 31"/>
                  <a:gd name="T4" fmla="*/ 4 w 29"/>
                  <a:gd name="T5" fmla="*/ 13 h 31"/>
                  <a:gd name="T6" fmla="*/ 2 w 29"/>
                  <a:gd name="T7" fmla="*/ 15 h 31"/>
                  <a:gd name="T8" fmla="*/ 0 w 29"/>
                  <a:gd name="T9" fmla="*/ 16 h 31"/>
                  <a:gd name="T10" fmla="*/ 0 w 29"/>
                  <a:gd name="T11" fmla="*/ 18 h 31"/>
                  <a:gd name="T12" fmla="*/ 0 w 29"/>
                  <a:gd name="T13" fmla="*/ 20 h 31"/>
                  <a:gd name="T14" fmla="*/ 0 w 29"/>
                  <a:gd name="T15" fmla="*/ 25 h 31"/>
                  <a:gd name="T16" fmla="*/ 0 w 29"/>
                  <a:gd name="T17" fmla="*/ 27 h 31"/>
                  <a:gd name="T18" fmla="*/ 2 w 29"/>
                  <a:gd name="T19" fmla="*/ 27 h 31"/>
                  <a:gd name="T20" fmla="*/ 2 w 29"/>
                  <a:gd name="T21" fmla="*/ 29 h 31"/>
                  <a:gd name="T22" fmla="*/ 4 w 29"/>
                  <a:gd name="T23" fmla="*/ 29 h 31"/>
                  <a:gd name="T24" fmla="*/ 6 w 29"/>
                  <a:gd name="T25" fmla="*/ 31 h 31"/>
                  <a:gd name="T26" fmla="*/ 7 w 29"/>
                  <a:gd name="T27" fmla="*/ 31 h 31"/>
                  <a:gd name="T28" fmla="*/ 13 w 29"/>
                  <a:gd name="T29" fmla="*/ 31 h 31"/>
                  <a:gd name="T30" fmla="*/ 15 w 29"/>
                  <a:gd name="T31" fmla="*/ 31 h 31"/>
                  <a:gd name="T32" fmla="*/ 16 w 29"/>
                  <a:gd name="T33" fmla="*/ 29 h 31"/>
                  <a:gd name="T34" fmla="*/ 18 w 29"/>
                  <a:gd name="T35" fmla="*/ 29 h 31"/>
                  <a:gd name="T36" fmla="*/ 20 w 29"/>
                  <a:gd name="T37" fmla="*/ 27 h 31"/>
                  <a:gd name="T38" fmla="*/ 22 w 29"/>
                  <a:gd name="T39" fmla="*/ 27 h 31"/>
                  <a:gd name="T40" fmla="*/ 24 w 29"/>
                  <a:gd name="T41" fmla="*/ 24 h 31"/>
                  <a:gd name="T42" fmla="*/ 25 w 29"/>
                  <a:gd name="T43" fmla="*/ 22 h 31"/>
                  <a:gd name="T44" fmla="*/ 25 w 29"/>
                  <a:gd name="T45" fmla="*/ 20 h 31"/>
                  <a:gd name="T46" fmla="*/ 27 w 29"/>
                  <a:gd name="T47" fmla="*/ 18 h 31"/>
                  <a:gd name="T48" fmla="*/ 27 w 29"/>
                  <a:gd name="T49" fmla="*/ 16 h 31"/>
                  <a:gd name="T50" fmla="*/ 29 w 29"/>
                  <a:gd name="T51" fmla="*/ 15 h 31"/>
                  <a:gd name="T52" fmla="*/ 29 w 29"/>
                  <a:gd name="T53" fmla="*/ 13 h 31"/>
                  <a:gd name="T54" fmla="*/ 29 w 29"/>
                  <a:gd name="T55" fmla="*/ 8 h 31"/>
                  <a:gd name="T56" fmla="*/ 27 w 29"/>
                  <a:gd name="T57" fmla="*/ 6 h 31"/>
                  <a:gd name="T58" fmla="*/ 27 w 29"/>
                  <a:gd name="T59" fmla="*/ 4 h 31"/>
                  <a:gd name="T60" fmla="*/ 25 w 29"/>
                  <a:gd name="T61" fmla="*/ 4 h 31"/>
                  <a:gd name="T62" fmla="*/ 25 w 29"/>
                  <a:gd name="T63" fmla="*/ 2 h 31"/>
                  <a:gd name="T64" fmla="*/ 24 w 29"/>
                  <a:gd name="T65" fmla="*/ 2 h 31"/>
                  <a:gd name="T66" fmla="*/ 22 w 29"/>
                  <a:gd name="T67" fmla="*/ 0 h 31"/>
                  <a:gd name="T68" fmla="*/ 16 w 29"/>
                  <a:gd name="T69" fmla="*/ 2 h 31"/>
                  <a:gd name="T70" fmla="*/ 15 w 29"/>
                  <a:gd name="T71" fmla="*/ 2 h 31"/>
                  <a:gd name="T72" fmla="*/ 13 w 29"/>
                  <a:gd name="T73" fmla="*/ 2 h 31"/>
                  <a:gd name="T74" fmla="*/ 11 w 29"/>
                  <a:gd name="T75" fmla="*/ 4 h 31"/>
                  <a:gd name="T76" fmla="*/ 9 w 29"/>
                  <a:gd name="T77" fmla="*/ 4 h 31"/>
                  <a:gd name="T78" fmla="*/ 7 w 29"/>
                  <a:gd name="T79" fmla="*/ 6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31">
                    <a:moveTo>
                      <a:pt x="6" y="8"/>
                    </a:move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29" name="Freeform 77"/>
              <p:cNvSpPr>
                <a:spLocks/>
              </p:cNvSpPr>
              <p:nvPr/>
            </p:nvSpPr>
            <p:spPr bwMode="auto">
              <a:xfrm>
                <a:off x="4856" y="3264"/>
                <a:ext cx="29" cy="28"/>
              </a:xfrm>
              <a:custGeom>
                <a:avLst/>
                <a:gdLst>
                  <a:gd name="T0" fmla="*/ 6 w 29"/>
                  <a:gd name="T1" fmla="*/ 7 h 28"/>
                  <a:gd name="T2" fmla="*/ 4 w 29"/>
                  <a:gd name="T3" fmla="*/ 9 h 28"/>
                  <a:gd name="T4" fmla="*/ 2 w 29"/>
                  <a:gd name="T5" fmla="*/ 10 h 28"/>
                  <a:gd name="T6" fmla="*/ 2 w 29"/>
                  <a:gd name="T7" fmla="*/ 12 h 28"/>
                  <a:gd name="T8" fmla="*/ 0 w 29"/>
                  <a:gd name="T9" fmla="*/ 14 h 28"/>
                  <a:gd name="T10" fmla="*/ 0 w 29"/>
                  <a:gd name="T11" fmla="*/ 16 h 28"/>
                  <a:gd name="T12" fmla="*/ 0 w 29"/>
                  <a:gd name="T13" fmla="*/ 18 h 28"/>
                  <a:gd name="T14" fmla="*/ 0 w 29"/>
                  <a:gd name="T15" fmla="*/ 23 h 28"/>
                  <a:gd name="T16" fmla="*/ 0 w 29"/>
                  <a:gd name="T17" fmla="*/ 25 h 28"/>
                  <a:gd name="T18" fmla="*/ 2 w 29"/>
                  <a:gd name="T19" fmla="*/ 25 h 28"/>
                  <a:gd name="T20" fmla="*/ 2 w 29"/>
                  <a:gd name="T21" fmla="*/ 27 h 28"/>
                  <a:gd name="T22" fmla="*/ 4 w 29"/>
                  <a:gd name="T23" fmla="*/ 28 h 28"/>
                  <a:gd name="T24" fmla="*/ 4 w 29"/>
                  <a:gd name="T25" fmla="*/ 28 h 28"/>
                  <a:gd name="T26" fmla="*/ 7 w 29"/>
                  <a:gd name="T27" fmla="*/ 28 h 28"/>
                  <a:gd name="T28" fmla="*/ 11 w 29"/>
                  <a:gd name="T29" fmla="*/ 28 h 28"/>
                  <a:gd name="T30" fmla="*/ 13 w 29"/>
                  <a:gd name="T31" fmla="*/ 28 h 28"/>
                  <a:gd name="T32" fmla="*/ 16 w 29"/>
                  <a:gd name="T33" fmla="*/ 27 h 28"/>
                  <a:gd name="T34" fmla="*/ 16 w 29"/>
                  <a:gd name="T35" fmla="*/ 27 h 28"/>
                  <a:gd name="T36" fmla="*/ 18 w 29"/>
                  <a:gd name="T37" fmla="*/ 25 h 28"/>
                  <a:gd name="T38" fmla="*/ 20 w 29"/>
                  <a:gd name="T39" fmla="*/ 25 h 28"/>
                  <a:gd name="T40" fmla="*/ 22 w 29"/>
                  <a:gd name="T41" fmla="*/ 21 h 28"/>
                  <a:gd name="T42" fmla="*/ 24 w 29"/>
                  <a:gd name="T43" fmla="*/ 19 h 28"/>
                  <a:gd name="T44" fmla="*/ 25 w 29"/>
                  <a:gd name="T45" fmla="*/ 18 h 28"/>
                  <a:gd name="T46" fmla="*/ 27 w 29"/>
                  <a:gd name="T47" fmla="*/ 16 h 28"/>
                  <a:gd name="T48" fmla="*/ 27 w 29"/>
                  <a:gd name="T49" fmla="*/ 14 h 28"/>
                  <a:gd name="T50" fmla="*/ 29 w 29"/>
                  <a:gd name="T51" fmla="*/ 12 h 28"/>
                  <a:gd name="T52" fmla="*/ 29 w 29"/>
                  <a:gd name="T53" fmla="*/ 10 h 28"/>
                  <a:gd name="T54" fmla="*/ 27 w 29"/>
                  <a:gd name="T55" fmla="*/ 5 h 28"/>
                  <a:gd name="T56" fmla="*/ 27 w 29"/>
                  <a:gd name="T57" fmla="*/ 3 h 28"/>
                  <a:gd name="T58" fmla="*/ 27 w 29"/>
                  <a:gd name="T59" fmla="*/ 3 h 28"/>
                  <a:gd name="T60" fmla="*/ 25 w 29"/>
                  <a:gd name="T61" fmla="*/ 1 h 28"/>
                  <a:gd name="T62" fmla="*/ 25 w 29"/>
                  <a:gd name="T63" fmla="*/ 0 h 28"/>
                  <a:gd name="T64" fmla="*/ 24 w 29"/>
                  <a:gd name="T65" fmla="*/ 0 h 28"/>
                  <a:gd name="T66" fmla="*/ 22 w 29"/>
                  <a:gd name="T67" fmla="*/ 0 h 28"/>
                  <a:gd name="T68" fmla="*/ 16 w 29"/>
                  <a:gd name="T69" fmla="*/ 0 h 28"/>
                  <a:gd name="T70" fmla="*/ 15 w 29"/>
                  <a:gd name="T71" fmla="*/ 0 h 28"/>
                  <a:gd name="T72" fmla="*/ 13 w 29"/>
                  <a:gd name="T73" fmla="*/ 1 h 28"/>
                  <a:gd name="T74" fmla="*/ 11 w 29"/>
                  <a:gd name="T75" fmla="*/ 1 h 28"/>
                  <a:gd name="T76" fmla="*/ 9 w 29"/>
                  <a:gd name="T77" fmla="*/ 3 h 28"/>
                  <a:gd name="T78" fmla="*/ 7 w 29"/>
                  <a:gd name="T79" fmla="*/ 3 h 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" h="28">
                    <a:moveTo>
                      <a:pt x="6" y="5"/>
                    </a:moveTo>
                    <a:lnTo>
                      <a:pt x="6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0" name="Freeform 78"/>
              <p:cNvSpPr>
                <a:spLocks/>
              </p:cNvSpPr>
              <p:nvPr/>
            </p:nvSpPr>
            <p:spPr bwMode="auto">
              <a:xfrm>
                <a:off x="4853" y="3051"/>
                <a:ext cx="28" cy="30"/>
              </a:xfrm>
              <a:custGeom>
                <a:avLst/>
                <a:gdLst>
                  <a:gd name="T0" fmla="*/ 5 w 28"/>
                  <a:gd name="T1" fmla="*/ 7 h 30"/>
                  <a:gd name="T2" fmla="*/ 3 w 28"/>
                  <a:gd name="T3" fmla="*/ 10 h 30"/>
                  <a:gd name="T4" fmla="*/ 3 w 28"/>
                  <a:gd name="T5" fmla="*/ 10 h 30"/>
                  <a:gd name="T6" fmla="*/ 1 w 28"/>
                  <a:gd name="T7" fmla="*/ 12 h 30"/>
                  <a:gd name="T8" fmla="*/ 1 w 28"/>
                  <a:gd name="T9" fmla="*/ 16 h 30"/>
                  <a:gd name="T10" fmla="*/ 0 w 28"/>
                  <a:gd name="T11" fmla="*/ 18 h 30"/>
                  <a:gd name="T12" fmla="*/ 0 w 28"/>
                  <a:gd name="T13" fmla="*/ 19 h 30"/>
                  <a:gd name="T14" fmla="*/ 0 w 28"/>
                  <a:gd name="T15" fmla="*/ 25 h 30"/>
                  <a:gd name="T16" fmla="*/ 1 w 28"/>
                  <a:gd name="T17" fmla="*/ 25 h 30"/>
                  <a:gd name="T18" fmla="*/ 1 w 28"/>
                  <a:gd name="T19" fmla="*/ 27 h 30"/>
                  <a:gd name="T20" fmla="*/ 3 w 28"/>
                  <a:gd name="T21" fmla="*/ 28 h 30"/>
                  <a:gd name="T22" fmla="*/ 3 w 28"/>
                  <a:gd name="T23" fmla="*/ 28 h 30"/>
                  <a:gd name="T24" fmla="*/ 5 w 28"/>
                  <a:gd name="T25" fmla="*/ 30 h 30"/>
                  <a:gd name="T26" fmla="*/ 7 w 28"/>
                  <a:gd name="T27" fmla="*/ 30 h 30"/>
                  <a:gd name="T28" fmla="*/ 12 w 28"/>
                  <a:gd name="T29" fmla="*/ 30 h 30"/>
                  <a:gd name="T30" fmla="*/ 14 w 28"/>
                  <a:gd name="T31" fmla="*/ 28 h 30"/>
                  <a:gd name="T32" fmla="*/ 16 w 28"/>
                  <a:gd name="T33" fmla="*/ 28 h 30"/>
                  <a:gd name="T34" fmla="*/ 18 w 28"/>
                  <a:gd name="T35" fmla="*/ 27 h 30"/>
                  <a:gd name="T36" fmla="*/ 19 w 28"/>
                  <a:gd name="T37" fmla="*/ 27 h 30"/>
                  <a:gd name="T38" fmla="*/ 21 w 28"/>
                  <a:gd name="T39" fmla="*/ 25 h 30"/>
                  <a:gd name="T40" fmla="*/ 23 w 28"/>
                  <a:gd name="T41" fmla="*/ 23 h 30"/>
                  <a:gd name="T42" fmla="*/ 25 w 28"/>
                  <a:gd name="T43" fmla="*/ 21 h 30"/>
                  <a:gd name="T44" fmla="*/ 25 w 28"/>
                  <a:gd name="T45" fmla="*/ 19 h 30"/>
                  <a:gd name="T46" fmla="*/ 27 w 28"/>
                  <a:gd name="T47" fmla="*/ 18 h 30"/>
                  <a:gd name="T48" fmla="*/ 28 w 28"/>
                  <a:gd name="T49" fmla="*/ 16 h 30"/>
                  <a:gd name="T50" fmla="*/ 28 w 28"/>
                  <a:gd name="T51" fmla="*/ 12 h 30"/>
                  <a:gd name="T52" fmla="*/ 28 w 28"/>
                  <a:gd name="T53" fmla="*/ 12 h 30"/>
                  <a:gd name="T54" fmla="*/ 28 w 28"/>
                  <a:gd name="T55" fmla="*/ 5 h 30"/>
                  <a:gd name="T56" fmla="*/ 28 w 28"/>
                  <a:gd name="T57" fmla="*/ 5 h 30"/>
                  <a:gd name="T58" fmla="*/ 27 w 28"/>
                  <a:gd name="T59" fmla="*/ 3 h 30"/>
                  <a:gd name="T60" fmla="*/ 27 w 28"/>
                  <a:gd name="T61" fmla="*/ 1 h 30"/>
                  <a:gd name="T62" fmla="*/ 25 w 28"/>
                  <a:gd name="T63" fmla="*/ 1 h 30"/>
                  <a:gd name="T64" fmla="*/ 23 w 28"/>
                  <a:gd name="T65" fmla="*/ 1 h 30"/>
                  <a:gd name="T66" fmla="*/ 21 w 28"/>
                  <a:gd name="T67" fmla="*/ 0 h 30"/>
                  <a:gd name="T68" fmla="*/ 16 w 28"/>
                  <a:gd name="T69" fmla="*/ 0 h 30"/>
                  <a:gd name="T70" fmla="*/ 14 w 28"/>
                  <a:gd name="T71" fmla="*/ 1 h 30"/>
                  <a:gd name="T72" fmla="*/ 12 w 28"/>
                  <a:gd name="T73" fmla="*/ 1 h 30"/>
                  <a:gd name="T74" fmla="*/ 10 w 28"/>
                  <a:gd name="T75" fmla="*/ 3 h 30"/>
                  <a:gd name="T76" fmla="*/ 9 w 28"/>
                  <a:gd name="T77" fmla="*/ 3 h 30"/>
                  <a:gd name="T78" fmla="*/ 9 w 2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30">
                    <a:moveTo>
                      <a:pt x="7" y="7"/>
                    </a:moveTo>
                    <a:lnTo>
                      <a:pt x="5" y="7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1" name="Freeform 79"/>
              <p:cNvSpPr>
                <a:spLocks/>
              </p:cNvSpPr>
              <p:nvPr/>
            </p:nvSpPr>
            <p:spPr bwMode="auto">
              <a:xfrm>
                <a:off x="4853" y="2836"/>
                <a:ext cx="28" cy="30"/>
              </a:xfrm>
              <a:custGeom>
                <a:avLst/>
                <a:gdLst>
                  <a:gd name="T0" fmla="*/ 7 w 28"/>
                  <a:gd name="T1" fmla="*/ 7 h 30"/>
                  <a:gd name="T2" fmla="*/ 5 w 28"/>
                  <a:gd name="T3" fmla="*/ 11 h 30"/>
                  <a:gd name="T4" fmla="*/ 3 w 28"/>
                  <a:gd name="T5" fmla="*/ 11 h 30"/>
                  <a:gd name="T6" fmla="*/ 1 w 28"/>
                  <a:gd name="T7" fmla="*/ 12 h 30"/>
                  <a:gd name="T8" fmla="*/ 1 w 28"/>
                  <a:gd name="T9" fmla="*/ 16 h 30"/>
                  <a:gd name="T10" fmla="*/ 0 w 28"/>
                  <a:gd name="T11" fmla="*/ 18 h 30"/>
                  <a:gd name="T12" fmla="*/ 0 w 28"/>
                  <a:gd name="T13" fmla="*/ 20 h 30"/>
                  <a:gd name="T14" fmla="*/ 1 w 28"/>
                  <a:gd name="T15" fmla="*/ 25 h 30"/>
                  <a:gd name="T16" fmla="*/ 1 w 28"/>
                  <a:gd name="T17" fmla="*/ 25 h 30"/>
                  <a:gd name="T18" fmla="*/ 1 w 28"/>
                  <a:gd name="T19" fmla="*/ 27 h 30"/>
                  <a:gd name="T20" fmla="*/ 3 w 28"/>
                  <a:gd name="T21" fmla="*/ 29 h 30"/>
                  <a:gd name="T22" fmla="*/ 3 w 28"/>
                  <a:gd name="T23" fmla="*/ 29 h 30"/>
                  <a:gd name="T24" fmla="*/ 5 w 28"/>
                  <a:gd name="T25" fmla="*/ 29 h 30"/>
                  <a:gd name="T26" fmla="*/ 7 w 28"/>
                  <a:gd name="T27" fmla="*/ 30 h 30"/>
                  <a:gd name="T28" fmla="*/ 12 w 28"/>
                  <a:gd name="T29" fmla="*/ 30 h 30"/>
                  <a:gd name="T30" fmla="*/ 14 w 28"/>
                  <a:gd name="T31" fmla="*/ 29 h 30"/>
                  <a:gd name="T32" fmla="*/ 16 w 28"/>
                  <a:gd name="T33" fmla="*/ 29 h 30"/>
                  <a:gd name="T34" fmla="*/ 18 w 28"/>
                  <a:gd name="T35" fmla="*/ 27 h 30"/>
                  <a:gd name="T36" fmla="*/ 19 w 28"/>
                  <a:gd name="T37" fmla="*/ 27 h 30"/>
                  <a:gd name="T38" fmla="*/ 21 w 28"/>
                  <a:gd name="T39" fmla="*/ 25 h 30"/>
                  <a:gd name="T40" fmla="*/ 23 w 28"/>
                  <a:gd name="T41" fmla="*/ 23 h 30"/>
                  <a:gd name="T42" fmla="*/ 25 w 28"/>
                  <a:gd name="T43" fmla="*/ 21 h 30"/>
                  <a:gd name="T44" fmla="*/ 27 w 28"/>
                  <a:gd name="T45" fmla="*/ 20 h 30"/>
                  <a:gd name="T46" fmla="*/ 27 w 28"/>
                  <a:gd name="T47" fmla="*/ 18 h 30"/>
                  <a:gd name="T48" fmla="*/ 28 w 28"/>
                  <a:gd name="T49" fmla="*/ 16 h 30"/>
                  <a:gd name="T50" fmla="*/ 28 w 28"/>
                  <a:gd name="T51" fmla="*/ 12 h 30"/>
                  <a:gd name="T52" fmla="*/ 28 w 28"/>
                  <a:gd name="T53" fmla="*/ 12 h 30"/>
                  <a:gd name="T54" fmla="*/ 28 w 28"/>
                  <a:gd name="T55" fmla="*/ 5 h 30"/>
                  <a:gd name="T56" fmla="*/ 28 w 28"/>
                  <a:gd name="T57" fmla="*/ 5 h 30"/>
                  <a:gd name="T58" fmla="*/ 27 w 28"/>
                  <a:gd name="T59" fmla="*/ 3 h 30"/>
                  <a:gd name="T60" fmla="*/ 27 w 28"/>
                  <a:gd name="T61" fmla="*/ 2 h 30"/>
                  <a:gd name="T62" fmla="*/ 25 w 28"/>
                  <a:gd name="T63" fmla="*/ 2 h 30"/>
                  <a:gd name="T64" fmla="*/ 25 w 28"/>
                  <a:gd name="T65" fmla="*/ 2 h 30"/>
                  <a:gd name="T66" fmla="*/ 21 w 28"/>
                  <a:gd name="T67" fmla="*/ 0 h 30"/>
                  <a:gd name="T68" fmla="*/ 18 w 28"/>
                  <a:gd name="T69" fmla="*/ 0 h 30"/>
                  <a:gd name="T70" fmla="*/ 16 w 28"/>
                  <a:gd name="T71" fmla="*/ 2 h 30"/>
                  <a:gd name="T72" fmla="*/ 12 w 28"/>
                  <a:gd name="T73" fmla="*/ 2 h 30"/>
                  <a:gd name="T74" fmla="*/ 12 w 28"/>
                  <a:gd name="T75" fmla="*/ 3 h 30"/>
                  <a:gd name="T76" fmla="*/ 10 w 28"/>
                  <a:gd name="T77" fmla="*/ 3 h 30"/>
                  <a:gd name="T78" fmla="*/ 9 w 2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30">
                    <a:moveTo>
                      <a:pt x="7" y="7"/>
                    </a:moveTo>
                    <a:lnTo>
                      <a:pt x="7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2" name="Freeform 80"/>
              <p:cNvSpPr>
                <a:spLocks/>
              </p:cNvSpPr>
              <p:nvPr/>
            </p:nvSpPr>
            <p:spPr bwMode="auto">
              <a:xfrm>
                <a:off x="4849" y="2625"/>
                <a:ext cx="31" cy="28"/>
              </a:xfrm>
              <a:custGeom>
                <a:avLst/>
                <a:gdLst>
                  <a:gd name="T0" fmla="*/ 7 w 31"/>
                  <a:gd name="T1" fmla="*/ 7 h 28"/>
                  <a:gd name="T2" fmla="*/ 5 w 31"/>
                  <a:gd name="T3" fmla="*/ 9 h 28"/>
                  <a:gd name="T4" fmla="*/ 4 w 31"/>
                  <a:gd name="T5" fmla="*/ 10 h 28"/>
                  <a:gd name="T6" fmla="*/ 4 w 31"/>
                  <a:gd name="T7" fmla="*/ 12 h 28"/>
                  <a:gd name="T8" fmla="*/ 2 w 31"/>
                  <a:gd name="T9" fmla="*/ 14 h 28"/>
                  <a:gd name="T10" fmla="*/ 2 w 31"/>
                  <a:gd name="T11" fmla="*/ 16 h 28"/>
                  <a:gd name="T12" fmla="*/ 0 w 31"/>
                  <a:gd name="T13" fmla="*/ 18 h 28"/>
                  <a:gd name="T14" fmla="*/ 2 w 31"/>
                  <a:gd name="T15" fmla="*/ 23 h 28"/>
                  <a:gd name="T16" fmla="*/ 2 w 31"/>
                  <a:gd name="T17" fmla="*/ 25 h 28"/>
                  <a:gd name="T18" fmla="*/ 2 w 31"/>
                  <a:gd name="T19" fmla="*/ 25 h 28"/>
                  <a:gd name="T20" fmla="*/ 4 w 31"/>
                  <a:gd name="T21" fmla="*/ 26 h 28"/>
                  <a:gd name="T22" fmla="*/ 5 w 31"/>
                  <a:gd name="T23" fmla="*/ 28 h 28"/>
                  <a:gd name="T24" fmla="*/ 5 w 31"/>
                  <a:gd name="T25" fmla="*/ 28 h 28"/>
                  <a:gd name="T26" fmla="*/ 7 w 31"/>
                  <a:gd name="T27" fmla="*/ 28 h 28"/>
                  <a:gd name="T28" fmla="*/ 13 w 31"/>
                  <a:gd name="T29" fmla="*/ 28 h 28"/>
                  <a:gd name="T30" fmla="*/ 14 w 31"/>
                  <a:gd name="T31" fmla="*/ 28 h 28"/>
                  <a:gd name="T32" fmla="*/ 18 w 31"/>
                  <a:gd name="T33" fmla="*/ 26 h 28"/>
                  <a:gd name="T34" fmla="*/ 18 w 31"/>
                  <a:gd name="T35" fmla="*/ 26 h 28"/>
                  <a:gd name="T36" fmla="*/ 20 w 31"/>
                  <a:gd name="T37" fmla="*/ 25 h 28"/>
                  <a:gd name="T38" fmla="*/ 22 w 31"/>
                  <a:gd name="T39" fmla="*/ 25 h 28"/>
                  <a:gd name="T40" fmla="*/ 23 w 31"/>
                  <a:gd name="T41" fmla="*/ 21 h 28"/>
                  <a:gd name="T42" fmla="*/ 25 w 31"/>
                  <a:gd name="T43" fmla="*/ 19 h 28"/>
                  <a:gd name="T44" fmla="*/ 27 w 31"/>
                  <a:gd name="T45" fmla="*/ 18 h 28"/>
                  <a:gd name="T46" fmla="*/ 27 w 31"/>
                  <a:gd name="T47" fmla="*/ 16 h 28"/>
                  <a:gd name="T48" fmla="*/ 29 w 31"/>
                  <a:gd name="T49" fmla="*/ 14 h 28"/>
                  <a:gd name="T50" fmla="*/ 29 w 31"/>
                  <a:gd name="T51" fmla="*/ 12 h 28"/>
                  <a:gd name="T52" fmla="*/ 31 w 31"/>
                  <a:gd name="T53" fmla="*/ 10 h 28"/>
                  <a:gd name="T54" fmla="*/ 29 w 31"/>
                  <a:gd name="T55" fmla="*/ 5 h 28"/>
                  <a:gd name="T56" fmla="*/ 29 w 31"/>
                  <a:gd name="T57" fmla="*/ 3 h 28"/>
                  <a:gd name="T58" fmla="*/ 29 w 31"/>
                  <a:gd name="T59" fmla="*/ 3 h 28"/>
                  <a:gd name="T60" fmla="*/ 27 w 31"/>
                  <a:gd name="T61" fmla="*/ 1 h 28"/>
                  <a:gd name="T62" fmla="*/ 25 w 31"/>
                  <a:gd name="T63" fmla="*/ 0 h 28"/>
                  <a:gd name="T64" fmla="*/ 25 w 31"/>
                  <a:gd name="T65" fmla="*/ 0 h 28"/>
                  <a:gd name="T66" fmla="*/ 23 w 31"/>
                  <a:gd name="T67" fmla="*/ 0 h 28"/>
                  <a:gd name="T68" fmla="*/ 18 w 31"/>
                  <a:gd name="T69" fmla="*/ 0 h 28"/>
                  <a:gd name="T70" fmla="*/ 16 w 31"/>
                  <a:gd name="T71" fmla="*/ 0 h 28"/>
                  <a:gd name="T72" fmla="*/ 14 w 31"/>
                  <a:gd name="T73" fmla="*/ 1 h 28"/>
                  <a:gd name="T74" fmla="*/ 13 w 31"/>
                  <a:gd name="T75" fmla="*/ 1 h 28"/>
                  <a:gd name="T76" fmla="*/ 11 w 31"/>
                  <a:gd name="T77" fmla="*/ 3 h 28"/>
                  <a:gd name="T78" fmla="*/ 9 w 31"/>
                  <a:gd name="T79" fmla="*/ 3 h 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7" y="5"/>
                    </a:move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3" name="Freeform 81"/>
              <p:cNvSpPr>
                <a:spLocks/>
              </p:cNvSpPr>
              <p:nvPr/>
            </p:nvSpPr>
            <p:spPr bwMode="auto">
              <a:xfrm>
                <a:off x="4926" y="2421"/>
                <a:ext cx="239" cy="1"/>
              </a:xfrm>
              <a:custGeom>
                <a:avLst/>
                <a:gdLst>
                  <a:gd name="T0" fmla="*/ 0 w 239"/>
                  <a:gd name="T1" fmla="*/ 0 h 1"/>
                  <a:gd name="T2" fmla="*/ 239 w 239"/>
                  <a:gd name="T3" fmla="*/ 0 h 1"/>
                  <a:gd name="T4" fmla="*/ 239 w 23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9" h="1">
                    <a:moveTo>
                      <a:pt x="0" y="0"/>
                    </a:moveTo>
                    <a:lnTo>
                      <a:pt x="239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4" name="Line 82"/>
              <p:cNvSpPr>
                <a:spLocks noChangeShapeType="1"/>
              </p:cNvSpPr>
              <p:nvPr/>
            </p:nvSpPr>
            <p:spPr bwMode="auto">
              <a:xfrm flipV="1">
                <a:off x="4926" y="3117"/>
                <a:ext cx="221" cy="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5" name="Line 83"/>
              <p:cNvSpPr>
                <a:spLocks noChangeShapeType="1"/>
              </p:cNvSpPr>
              <p:nvPr/>
            </p:nvSpPr>
            <p:spPr bwMode="auto">
              <a:xfrm>
                <a:off x="4924" y="2621"/>
                <a:ext cx="239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6" name="Rectangle 84"/>
              <p:cNvSpPr>
                <a:spLocks noChangeArrowheads="1"/>
              </p:cNvSpPr>
              <p:nvPr/>
            </p:nvSpPr>
            <p:spPr bwMode="auto">
              <a:xfrm>
                <a:off x="5015" y="2568"/>
                <a:ext cx="2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4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fr-FR" altLang="fr-FR" sz="2400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7" name="Rectangle 85"/>
              <p:cNvSpPr>
                <a:spLocks noChangeArrowheads="1"/>
              </p:cNvSpPr>
              <p:nvPr/>
            </p:nvSpPr>
            <p:spPr bwMode="auto">
              <a:xfrm>
                <a:off x="5028" y="3059"/>
                <a:ext cx="2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4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fr-FR" altLang="fr-FR" sz="2400">
                  <a:latin typeface="Arial Black" panose="020B0A04020102020204" pitchFamily="34" charset="0"/>
                </a:endParaRPr>
              </a:p>
            </p:txBody>
          </p:sp>
          <p:sp>
            <p:nvSpPr>
              <p:cNvPr id="23638" name="Rectangle 86"/>
              <p:cNvSpPr>
                <a:spLocks noChangeArrowheads="1"/>
              </p:cNvSpPr>
              <p:nvPr/>
            </p:nvSpPr>
            <p:spPr bwMode="auto">
              <a:xfrm>
                <a:off x="5072" y="3059"/>
                <a:ext cx="2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400" b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fr-FR" altLang="fr-FR" sz="240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3580" name="Line 87"/>
            <p:cNvSpPr>
              <a:spLocks noChangeAspect="1" noChangeShapeType="1"/>
            </p:cNvSpPr>
            <p:nvPr/>
          </p:nvSpPr>
          <p:spPr bwMode="auto">
            <a:xfrm>
              <a:off x="2155" y="2178"/>
              <a:ext cx="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sp>
          <p:nvSpPr>
            <p:cNvPr id="23581" name="Rectangle 88"/>
            <p:cNvSpPr>
              <a:spLocks noChangeArrowheads="1"/>
            </p:cNvSpPr>
            <p:nvPr/>
          </p:nvSpPr>
          <p:spPr bwMode="auto">
            <a:xfrm>
              <a:off x="2258" y="2158"/>
              <a:ext cx="74" cy="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>
                <a:latin typeface="Arial Black" panose="020B0A04020102020204" pitchFamily="34" charset="0"/>
              </a:endParaRPr>
            </a:p>
          </p:txBody>
        </p:sp>
        <p:sp>
          <p:nvSpPr>
            <p:cNvPr id="23582" name="Oval 89"/>
            <p:cNvSpPr>
              <a:spLocks noChangeArrowheads="1"/>
            </p:cNvSpPr>
            <p:nvPr/>
          </p:nvSpPr>
          <p:spPr bwMode="auto">
            <a:xfrm>
              <a:off x="2142" y="2061"/>
              <a:ext cx="398" cy="29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>
                <a:latin typeface="Arial Black" panose="020B0A04020102020204" pitchFamily="34" charset="0"/>
              </a:endParaRPr>
            </a:p>
          </p:txBody>
        </p:sp>
        <p:sp>
          <p:nvSpPr>
            <p:cNvPr id="23583" name="Line 90"/>
            <p:cNvSpPr>
              <a:spLocks noChangeShapeType="1"/>
            </p:cNvSpPr>
            <p:nvPr/>
          </p:nvSpPr>
          <p:spPr bwMode="auto">
            <a:xfrm flipH="1">
              <a:off x="1764" y="2338"/>
              <a:ext cx="472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sp>
          <p:nvSpPr>
            <p:cNvPr id="23584" name="Rectangle 91"/>
            <p:cNvSpPr>
              <a:spLocks noChangeArrowheads="1"/>
            </p:cNvSpPr>
            <p:nvPr/>
          </p:nvSpPr>
          <p:spPr bwMode="auto">
            <a:xfrm>
              <a:off x="1114" y="2842"/>
              <a:ext cx="143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b="1" i="1">
                  <a:latin typeface="Arial Black" panose="020B0A04020102020204" pitchFamily="34" charset="0"/>
                </a:rPr>
                <a:t>Filière rhéologique</a:t>
              </a:r>
            </a:p>
          </p:txBody>
        </p:sp>
        <p:sp>
          <p:nvSpPr>
            <p:cNvPr id="23585" name="Line 92"/>
            <p:cNvSpPr>
              <a:spLocks noChangeShapeType="1"/>
            </p:cNvSpPr>
            <p:nvPr/>
          </p:nvSpPr>
          <p:spPr bwMode="auto">
            <a:xfrm flipH="1" flipV="1">
              <a:off x="1784" y="3281"/>
              <a:ext cx="12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sp>
          <p:nvSpPr>
            <p:cNvPr id="23586" name="Line 93"/>
            <p:cNvSpPr>
              <a:spLocks noChangeShapeType="1"/>
            </p:cNvSpPr>
            <p:nvPr/>
          </p:nvSpPr>
          <p:spPr bwMode="auto">
            <a:xfrm flipH="1">
              <a:off x="1797" y="3415"/>
              <a:ext cx="13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Black" panose="020B0A04020102020204" pitchFamily="34" charset="0"/>
              </a:endParaRPr>
            </a:p>
          </p:txBody>
        </p:sp>
        <p:sp>
          <p:nvSpPr>
            <p:cNvPr id="23587" name="Text Box 94"/>
            <p:cNvSpPr txBox="1">
              <a:spLocks noChangeArrowheads="1"/>
            </p:cNvSpPr>
            <p:nvPr/>
          </p:nvSpPr>
          <p:spPr bwMode="auto">
            <a:xfrm>
              <a:off x="1809" y="3169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 i="1">
                  <a:latin typeface="Arial Black" panose="020B0A04020102020204" pitchFamily="34" charset="0"/>
                </a:rPr>
                <a:t>Capteurs de</a:t>
              </a:r>
            </a:p>
            <a:p>
              <a:pPr algn="ctr"/>
              <a:r>
                <a:rPr lang="fr-FR" altLang="fr-FR" sz="1400" b="1" i="1">
                  <a:latin typeface="Arial Black" panose="020B0A04020102020204" pitchFamily="34" charset="0"/>
                </a:rPr>
                <a:t>pression</a:t>
              </a:r>
            </a:p>
          </p:txBody>
        </p:sp>
      </p:grpSp>
      <p:grpSp>
        <p:nvGrpSpPr>
          <p:cNvPr id="23556" name="Group 95"/>
          <p:cNvGrpSpPr>
            <a:grpSpLocks/>
          </p:cNvGrpSpPr>
          <p:nvPr/>
        </p:nvGrpSpPr>
        <p:grpSpPr bwMode="auto">
          <a:xfrm>
            <a:off x="4098921" y="1936750"/>
            <a:ext cx="5105398" cy="4878388"/>
            <a:chOff x="2654" y="1220"/>
            <a:chExt cx="3216" cy="3073"/>
          </a:xfrm>
        </p:grpSpPr>
        <p:sp>
          <p:nvSpPr>
            <p:cNvPr id="23563" name="Rectangle 96"/>
            <p:cNvSpPr>
              <a:spLocks noChangeArrowheads="1"/>
            </p:cNvSpPr>
            <p:nvPr/>
          </p:nvSpPr>
          <p:spPr bwMode="auto">
            <a:xfrm rot="10792689">
              <a:off x="2654" y="2902"/>
              <a:ext cx="388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400" b="1">
                  <a:latin typeface="Arial Black" panose="020B0A04020102020204" pitchFamily="34" charset="0"/>
                </a:rPr>
                <a:t>Pression  (bar)</a:t>
              </a:r>
            </a:p>
          </p:txBody>
        </p:sp>
        <p:graphicFrame>
          <p:nvGraphicFramePr>
            <p:cNvPr id="23564" name="Object 97"/>
            <p:cNvGraphicFramePr>
              <a:graphicFrameLocks noChangeAspect="1"/>
            </p:cNvGraphicFramePr>
            <p:nvPr/>
          </p:nvGraphicFramePr>
          <p:xfrm>
            <a:off x="3056" y="2858"/>
            <a:ext cx="2067" cy="1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Graphique" r:id="rId4" imgW="7762782" imgH="4533983" progId="Excel.Chart.8">
                    <p:embed/>
                  </p:oleObj>
                </mc:Choice>
                <mc:Fallback>
                  <p:oleObj name="Graphique" r:id="rId4" imgW="7762782" imgH="4533983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" y="2858"/>
                          <a:ext cx="2067" cy="1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Text Box 98"/>
            <p:cNvSpPr txBox="1">
              <a:spLocks noChangeArrowheads="1"/>
            </p:cNvSpPr>
            <p:nvPr/>
          </p:nvSpPr>
          <p:spPr bwMode="auto">
            <a:xfrm>
              <a:off x="2881" y="2580"/>
              <a:ext cx="26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Variations  de pressions à la filière</a:t>
              </a:r>
            </a:p>
          </p:txBody>
        </p:sp>
        <p:grpSp>
          <p:nvGrpSpPr>
            <p:cNvPr id="23566" name="Group 99"/>
            <p:cNvGrpSpPr>
              <a:grpSpLocks/>
            </p:cNvGrpSpPr>
            <p:nvPr/>
          </p:nvGrpSpPr>
          <p:grpSpPr bwMode="auto">
            <a:xfrm>
              <a:off x="4101" y="1220"/>
              <a:ext cx="1206" cy="1426"/>
              <a:chOff x="4101" y="1220"/>
              <a:chExt cx="1206" cy="1426"/>
            </a:xfrm>
          </p:grpSpPr>
          <p:sp>
            <p:nvSpPr>
              <p:cNvPr id="23568" name="AutoShape 100"/>
              <p:cNvSpPr>
                <a:spLocks noChangeArrowheads="1"/>
              </p:cNvSpPr>
              <p:nvPr/>
            </p:nvSpPr>
            <p:spPr bwMode="auto">
              <a:xfrm>
                <a:off x="4101" y="2206"/>
                <a:ext cx="109" cy="440"/>
              </a:xfrm>
              <a:prstGeom prst="downArrow">
                <a:avLst>
                  <a:gd name="adj1" fmla="val 50000"/>
                  <a:gd name="adj2" fmla="val 10091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>
                  <a:latin typeface="Arial Black" panose="020B0A04020102020204" pitchFamily="34" charset="0"/>
                </a:endParaRPr>
              </a:p>
            </p:txBody>
          </p:sp>
          <p:sp>
            <p:nvSpPr>
              <p:cNvPr id="23569" name="Line 101"/>
              <p:cNvSpPr>
                <a:spLocks noChangeShapeType="1"/>
              </p:cNvSpPr>
              <p:nvPr/>
            </p:nvSpPr>
            <p:spPr bwMode="auto">
              <a:xfrm>
                <a:off x="5225" y="1220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3567" name="Rectangle 102"/>
            <p:cNvSpPr>
              <a:spLocks noChangeArrowheads="1"/>
            </p:cNvSpPr>
            <p:nvPr/>
          </p:nvSpPr>
          <p:spPr bwMode="auto">
            <a:xfrm>
              <a:off x="4229" y="4119"/>
              <a:ext cx="16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 b="1">
                  <a:latin typeface="Arial Black" panose="020B0A04020102020204" pitchFamily="34" charset="0"/>
                </a:rPr>
                <a:t>Débit  de butanediol (ml/min)</a:t>
              </a:r>
            </a:p>
          </p:txBody>
        </p:sp>
      </p:grpSp>
      <p:grpSp>
        <p:nvGrpSpPr>
          <p:cNvPr id="23557" name="Group 103"/>
          <p:cNvGrpSpPr>
            <a:grpSpLocks/>
          </p:cNvGrpSpPr>
          <p:nvPr/>
        </p:nvGrpSpPr>
        <p:grpSpPr bwMode="auto">
          <a:xfrm>
            <a:off x="3746485" y="692150"/>
            <a:ext cx="5465763" cy="3097213"/>
            <a:chOff x="2630" y="436"/>
            <a:chExt cx="3443" cy="1951"/>
          </a:xfrm>
        </p:grpSpPr>
        <p:sp>
          <p:nvSpPr>
            <p:cNvPr id="23559" name="Text Box 104"/>
            <p:cNvSpPr txBox="1">
              <a:spLocks noChangeArrowheads="1"/>
            </p:cNvSpPr>
            <p:nvPr/>
          </p:nvSpPr>
          <p:spPr bwMode="auto">
            <a:xfrm>
              <a:off x="3053" y="436"/>
              <a:ext cx="26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800" b="1" dirty="0">
                  <a:solidFill>
                    <a:srgbClr val="CC0099"/>
                  </a:solidFill>
                  <a:latin typeface="Arial Black" panose="020B0A04020102020204" pitchFamily="34" charset="0"/>
                </a:rPr>
                <a:t>Variations des masses molaires en poids</a:t>
              </a:r>
            </a:p>
          </p:txBody>
        </p:sp>
        <p:sp>
          <p:nvSpPr>
            <p:cNvPr id="23560" name="Rectangle 105"/>
            <p:cNvSpPr>
              <a:spLocks noChangeArrowheads="1"/>
            </p:cNvSpPr>
            <p:nvPr/>
          </p:nvSpPr>
          <p:spPr bwMode="auto">
            <a:xfrm>
              <a:off x="4432" y="2158"/>
              <a:ext cx="16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 b="1">
                  <a:latin typeface="Arial Black" panose="020B0A04020102020204" pitchFamily="34" charset="0"/>
                </a:rPr>
                <a:t>Débit  de butanediol (ml/min)</a:t>
              </a:r>
            </a:p>
          </p:txBody>
        </p:sp>
        <p:graphicFrame>
          <p:nvGraphicFramePr>
            <p:cNvPr id="23561" name="Object 106"/>
            <p:cNvGraphicFramePr>
              <a:graphicFrameLocks noChangeAspect="1"/>
            </p:cNvGraphicFramePr>
            <p:nvPr/>
          </p:nvGraphicFramePr>
          <p:xfrm>
            <a:off x="2925" y="576"/>
            <a:ext cx="2909" cy="1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Feuille de calcul" r:id="rId6" imgW="9067958" imgH="5153072" progId="Excel.Sheet.8">
                    <p:embed/>
                  </p:oleObj>
                </mc:Choice>
                <mc:Fallback>
                  <p:oleObj name="Feuille de calcul" r:id="rId6" imgW="9067958" imgH="515307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576"/>
                          <a:ext cx="2909" cy="1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2" name="Rectangle 107"/>
            <p:cNvSpPr>
              <a:spLocks noChangeArrowheads="1"/>
            </p:cNvSpPr>
            <p:nvPr/>
          </p:nvSpPr>
          <p:spPr bwMode="auto">
            <a:xfrm rot="10792689">
              <a:off x="2630" y="640"/>
              <a:ext cx="388" cy="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Arial Black" panose="020B0A04020102020204" pitchFamily="34" charset="0"/>
                </a:rPr>
                <a:t>Masses molaires  (g.mol-1)</a:t>
              </a:r>
            </a:p>
          </p:txBody>
        </p:sp>
      </p:grpSp>
      <p:sp>
        <p:nvSpPr>
          <p:cNvPr id="23558" name="Text Box 108"/>
          <p:cNvSpPr txBox="1">
            <a:spLocks noChangeArrowheads="1"/>
          </p:cNvSpPr>
          <p:nvPr/>
        </p:nvSpPr>
        <p:spPr bwMode="auto">
          <a:xfrm>
            <a:off x="2606210" y="0"/>
            <a:ext cx="454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CONTRÔLE DU PROCEDE</a:t>
            </a:r>
          </a:p>
        </p:txBody>
      </p:sp>
    </p:spTree>
    <p:extLst>
      <p:ext uri="{BB962C8B-B14F-4D97-AF65-F5344CB8AC3E}">
        <p14:creationId xmlns:p14="http://schemas.microsoft.com/office/powerpoint/2010/main" val="4391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52366" y="2535664"/>
            <a:ext cx="7462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Choix et domaines de variations des conditions opératoires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3533" y="1332672"/>
            <a:ext cx="466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Réalisation d’un plan d’expériences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6574" y="3260114"/>
            <a:ext cx="777809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/>
              <a:t>Température :				150  - 200 °C</a:t>
            </a:r>
          </a:p>
          <a:p>
            <a:endParaRPr lang="fr-FR" sz="2000" b="1" dirty="0"/>
          </a:p>
          <a:p>
            <a:r>
              <a:rPr lang="fr-FR" sz="2000" b="1" dirty="0"/>
              <a:t>Vitesse de vis :			</a:t>
            </a:r>
            <a:r>
              <a:rPr lang="fr-FR" sz="2000" b="1" dirty="0" smtClean="0"/>
              <a:t>	50  </a:t>
            </a:r>
            <a:r>
              <a:rPr lang="fr-FR" sz="2000" b="1" dirty="0"/>
              <a:t>-  600 </a:t>
            </a:r>
            <a:r>
              <a:rPr lang="fr-FR" sz="2000" b="1" dirty="0" err="1"/>
              <a:t>trs</a:t>
            </a:r>
            <a:r>
              <a:rPr lang="fr-FR" sz="2000" b="1" dirty="0"/>
              <a:t>/min</a:t>
            </a:r>
          </a:p>
          <a:p>
            <a:endParaRPr lang="fr-FR" sz="2000" b="1" dirty="0"/>
          </a:p>
          <a:p>
            <a:r>
              <a:rPr lang="fr-FR" sz="2000" b="1" dirty="0"/>
              <a:t>Débit total :				1  -  4 kg/h</a:t>
            </a:r>
          </a:p>
          <a:p>
            <a:endParaRPr lang="fr-FR" sz="2000" b="1" dirty="0"/>
          </a:p>
          <a:p>
            <a:r>
              <a:rPr lang="fr-FR" sz="2000" b="1" dirty="0"/>
              <a:t>Masses molaires du polyol :		1000 – 1400 – 2000 g/mol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816133" y="6030130"/>
            <a:ext cx="911157" cy="38980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33725" y="6019829"/>
            <a:ext cx="2491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CC00"/>
                </a:solidFill>
              </a:rPr>
              <a:t>132 essais réalisés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284" y="296984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52941"/>
              </p:ext>
            </p:extLst>
          </p:nvPr>
        </p:nvGraphicFramePr>
        <p:xfrm>
          <a:off x="1344613" y="1328738"/>
          <a:ext cx="6022975" cy="427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phique" r:id="rId3" imgW="8525180" imgH="5715457" progId="Excel.Chart.8">
                  <p:embed/>
                </p:oleObj>
              </mc:Choice>
              <mc:Fallback>
                <p:oleObj name="Graphique" r:id="rId3" imgW="8525180" imgH="57154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1328738"/>
                        <a:ext cx="6022975" cy="427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 flipV="1">
            <a:off x="457597" y="1545529"/>
            <a:ext cx="615553" cy="329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sz="1400" b="1" dirty="0"/>
              <a:t>Masses molaires moyennes en poids </a:t>
            </a:r>
            <a:endParaRPr lang="fr-FR" sz="1400" b="1" dirty="0" smtClean="0"/>
          </a:p>
          <a:p>
            <a:r>
              <a:rPr lang="fr-FR" sz="1400" b="1" dirty="0" smtClean="0"/>
              <a:t>(</a:t>
            </a:r>
            <a:r>
              <a:rPr lang="fr-FR" sz="1400" b="1" dirty="0"/>
              <a:t>g/mol)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14913" y="5495925"/>
            <a:ext cx="2122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/>
              <a:t>Vitesse de vis (rpm)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319963" y="1979613"/>
            <a:ext cx="12314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0000"/>
                </a:solidFill>
              </a:rPr>
              <a:t>T = 170 °C</a:t>
            </a:r>
          </a:p>
          <a:p>
            <a:r>
              <a:rPr lang="fr-FR" sz="1600" b="1">
                <a:solidFill>
                  <a:srgbClr val="FF0000"/>
                </a:solidFill>
              </a:rPr>
              <a:t>Q = 4 kg/h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359650" y="3006725"/>
            <a:ext cx="12314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T = 150 °C</a:t>
            </a:r>
          </a:p>
          <a:p>
            <a:r>
              <a:rPr lang="fr-FR" sz="1600" b="1">
                <a:solidFill>
                  <a:schemeClr val="accent2"/>
                </a:solidFill>
              </a:rPr>
              <a:t>Q = 4 kg/h </a:t>
            </a:r>
          </a:p>
          <a:p>
            <a:r>
              <a:rPr lang="fr-FR" sz="1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6829425" y="2643188"/>
            <a:ext cx="538163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6734175" y="3465513"/>
            <a:ext cx="677863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380288" y="4014788"/>
            <a:ext cx="1402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7C80"/>
                </a:solidFill>
              </a:rPr>
              <a:t>T = 170 °C</a:t>
            </a:r>
          </a:p>
          <a:p>
            <a:r>
              <a:rPr lang="fr-FR" sz="1600" b="1">
                <a:solidFill>
                  <a:srgbClr val="FF7C80"/>
                </a:solidFill>
              </a:rPr>
              <a:t>Q = 1.6 kg/h 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381875" y="4713288"/>
            <a:ext cx="14029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99FF"/>
                </a:solidFill>
              </a:rPr>
              <a:t>T = 150 °C</a:t>
            </a:r>
          </a:p>
          <a:p>
            <a:r>
              <a:rPr lang="fr-FR" sz="1600" b="1">
                <a:solidFill>
                  <a:srgbClr val="0099FF"/>
                </a:solidFill>
              </a:rPr>
              <a:t>Q = 1.6 kg/h </a:t>
            </a:r>
          </a:p>
          <a:p>
            <a:r>
              <a:rPr lang="fr-FR" sz="1600" b="1">
                <a:solidFill>
                  <a:srgbClr val="0099FF"/>
                </a:solidFill>
              </a:rPr>
              <a:t> 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6938963" y="4365625"/>
            <a:ext cx="45085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 flipV="1">
            <a:off x="7015163" y="4840288"/>
            <a:ext cx="4397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290938" y="6100763"/>
            <a:ext cx="6635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b="1"/>
              <a:t>Influence de la température, du débit et de la vitesse de vis</a:t>
            </a:r>
          </a:p>
          <a:p>
            <a:pPr algn="ctr"/>
            <a:r>
              <a:rPr lang="fr-FR" b="1"/>
              <a:t> sur les masses molaires moyennes en masse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9107" y="1027056"/>
            <a:ext cx="3355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Résultats expérimentaux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5105" y="276194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/>
          <a:stretch>
            <a:fillRect/>
          </a:stretch>
        </p:blipFill>
        <p:spPr bwMode="auto">
          <a:xfrm>
            <a:off x="0" y="2062163"/>
            <a:ext cx="496570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528763" y="2797175"/>
            <a:ext cx="0" cy="19939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82738" y="2562225"/>
            <a:ext cx="72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oper BlkIt BT"/>
              </a:rPr>
              <a:t>-46 °C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30288" y="2081213"/>
            <a:ext cx="219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oper BlkIt BT"/>
              </a:rPr>
              <a:t>Polyol M</a:t>
            </a:r>
            <a:r>
              <a:rPr lang="en-US" sz="1600" baseline="-25000">
                <a:solidFill>
                  <a:srgbClr val="FF0000"/>
                </a:solidFill>
                <a:latin typeface="Cooper BlkIt BT"/>
              </a:rPr>
              <a:t>w</a:t>
            </a:r>
            <a:r>
              <a:rPr lang="en-US" sz="1600">
                <a:solidFill>
                  <a:srgbClr val="FF0000"/>
                </a:solidFill>
                <a:latin typeface="Cooper BlkIt BT"/>
              </a:rPr>
              <a:t> = 2000 g/mol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709738" y="2154238"/>
            <a:ext cx="1301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>
            <a:fillRect/>
          </a:stretch>
        </p:blipFill>
        <p:spPr bwMode="auto">
          <a:xfrm>
            <a:off x="4086225" y="1933575"/>
            <a:ext cx="4951413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6943725" y="3151188"/>
            <a:ext cx="0" cy="16859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864350" y="2825750"/>
            <a:ext cx="72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oper BlkIt BT"/>
              </a:rPr>
              <a:t>-18 °C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976938" y="1893888"/>
            <a:ext cx="219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oper BlkIt BT"/>
              </a:rPr>
              <a:t>Polyol M</a:t>
            </a:r>
            <a:r>
              <a:rPr lang="en-US" sz="1600" baseline="-25000">
                <a:solidFill>
                  <a:srgbClr val="FF0000"/>
                </a:solidFill>
                <a:latin typeface="Cooper BlkIt BT"/>
              </a:rPr>
              <a:t>w</a:t>
            </a:r>
            <a:r>
              <a:rPr lang="en-US" sz="1600">
                <a:solidFill>
                  <a:srgbClr val="FF0000"/>
                </a:solidFill>
                <a:latin typeface="Cooper BlkIt BT"/>
              </a:rPr>
              <a:t> = 1000 g/mol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6673850" y="1971675"/>
            <a:ext cx="1349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063750" y="5800725"/>
            <a:ext cx="5132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000" b="1"/>
              <a:t>Influence de la longueur de chaînes du polyol </a:t>
            </a:r>
          </a:p>
          <a:p>
            <a:pPr algn="ctr"/>
            <a:r>
              <a:rPr lang="fr-FR" sz="2000" b="1"/>
              <a:t>sur la température de transition vitreuse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88139" y="976829"/>
            <a:ext cx="3355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Résultats expérimentaux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5892" y="276194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314450"/>
            <a:ext cx="309943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1905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Conditions Opératoires</a:t>
            </a:r>
          </a:p>
          <a:p>
            <a:endParaRPr lang="fr-FR" altLang="fr-FR" sz="1800" dirty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altLang="fr-FR" sz="1800" dirty="0">
                <a:latin typeface="Arial Black" panose="020B0A04020102020204" pitchFamily="34" charset="0"/>
              </a:rPr>
              <a:t> </a:t>
            </a:r>
            <a:r>
              <a:rPr lang="fr-FR" altLang="fr-FR" sz="1600" dirty="0">
                <a:latin typeface="Arial Black" panose="020B0A04020102020204" pitchFamily="34" charset="0"/>
              </a:rPr>
              <a:t>Température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Vitesse de vis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Débit total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Ratio des débits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altLang="fr-FR" sz="1600" dirty="0">
                <a:latin typeface="Arial Black" panose="020B0A04020102020204" pitchFamily="34" charset="0"/>
              </a:rPr>
              <a:t>    en réactifs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fr-FR" altLang="fr-FR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Nature du polyol</a:t>
            </a:r>
          </a:p>
          <a:p>
            <a:r>
              <a:rPr lang="fr-FR" altLang="fr-FR" sz="1800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913" y="1243013"/>
            <a:ext cx="2994025" cy="4056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800">
              <a:latin typeface="Arial Black" panose="020B0A04020102020204" pitchFamily="34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428876" y="1729591"/>
            <a:ext cx="3497263" cy="2308225"/>
            <a:chOff x="1462" y="1107"/>
            <a:chExt cx="2203" cy="1454"/>
          </a:xfrm>
        </p:grpSpPr>
        <p:sp>
          <p:nvSpPr>
            <p:cNvPr id="28686" name="Text Box 5"/>
            <p:cNvSpPr txBox="1">
              <a:spLocks noChangeArrowheads="1"/>
            </p:cNvSpPr>
            <p:nvPr/>
          </p:nvSpPr>
          <p:spPr bwMode="auto">
            <a:xfrm>
              <a:off x="1803" y="1107"/>
              <a:ext cx="1862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 dirty="0">
                  <a:solidFill>
                    <a:srgbClr val="CC0099"/>
                  </a:solidFill>
                  <a:latin typeface="Arial Black" panose="020B0A04020102020204" pitchFamily="34" charset="0"/>
                </a:rPr>
                <a:t>Temps de séjour dans l’extrudeuse</a:t>
              </a:r>
            </a:p>
            <a:p>
              <a:pPr algn="ctr"/>
              <a:endParaRPr lang="fr-FR" altLang="fr-FR" sz="1600" b="1" dirty="0">
                <a:solidFill>
                  <a:srgbClr val="CC0099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FR" altLang="fr-FR" sz="1600" b="1" dirty="0">
                  <a:solidFill>
                    <a:srgbClr val="CC0099"/>
                  </a:solidFill>
                  <a:latin typeface="Arial Black" panose="020B0A04020102020204" pitchFamily="34" charset="0"/>
                </a:rPr>
                <a:t>Ecoulement :</a:t>
              </a:r>
            </a:p>
            <a:p>
              <a:pPr algn="ctr"/>
              <a:r>
                <a:rPr lang="fr-FR" altLang="fr-FR" sz="1600" b="1" dirty="0">
                  <a:solidFill>
                    <a:srgbClr val="CC0099"/>
                  </a:solidFill>
                  <a:latin typeface="Arial Black" panose="020B0A04020102020204" pitchFamily="34" charset="0"/>
                </a:rPr>
                <a:t> mélange, taux de cisaillement</a:t>
              </a:r>
            </a:p>
            <a:p>
              <a:pPr algn="ctr"/>
              <a:endParaRPr lang="fr-FR" altLang="fr-FR" sz="1600" b="1" dirty="0">
                <a:solidFill>
                  <a:srgbClr val="CC0099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FR" altLang="fr-FR" sz="1600" b="1" dirty="0">
                  <a:solidFill>
                    <a:srgbClr val="CC0099"/>
                  </a:solidFill>
                  <a:latin typeface="Arial Black" panose="020B0A04020102020204" pitchFamily="34" charset="0"/>
                </a:rPr>
                <a:t>Taux de conversion dans l’extrudeuse</a:t>
              </a:r>
            </a:p>
          </p:txBody>
        </p:sp>
        <p:sp>
          <p:nvSpPr>
            <p:cNvPr id="28687" name="AutoShape 6"/>
            <p:cNvSpPr>
              <a:spLocks noChangeArrowheads="1"/>
            </p:cNvSpPr>
            <p:nvPr/>
          </p:nvSpPr>
          <p:spPr bwMode="auto">
            <a:xfrm>
              <a:off x="1462" y="1741"/>
              <a:ext cx="671" cy="72"/>
            </a:xfrm>
            <a:custGeom>
              <a:avLst/>
              <a:gdLst>
                <a:gd name="T0" fmla="*/ 503 w 21600"/>
                <a:gd name="T1" fmla="*/ 0 h 21600"/>
                <a:gd name="T2" fmla="*/ 0 w 21600"/>
                <a:gd name="T3" fmla="*/ 36 h 21600"/>
                <a:gd name="T4" fmla="*/ 503 w 21600"/>
                <a:gd name="T5" fmla="*/ 72 h 21600"/>
                <a:gd name="T6" fmla="*/ 671 w 21600"/>
                <a:gd name="T7" fmla="*/ 3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89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>
                <a:latin typeface="Arial Black" panose="020B0A04020102020204" pitchFamily="34" charset="0"/>
              </a:endParaRPr>
            </a:p>
          </p:txBody>
        </p:sp>
      </p:grp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5671466" y="1549899"/>
            <a:ext cx="3472534" cy="29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       Qualité </a:t>
            </a:r>
            <a:r>
              <a:rPr lang="fr-FR" altLang="fr-FR" sz="1800" b="1" dirty="0">
                <a:solidFill>
                  <a:srgbClr val="339933"/>
                </a:solidFill>
                <a:latin typeface="Arial Black" panose="020B0A04020102020204" pitchFamily="34" charset="0"/>
              </a:rPr>
              <a:t>du produit</a:t>
            </a:r>
          </a:p>
          <a:p>
            <a:endParaRPr lang="fr-FR" altLang="fr-FR" sz="1800" dirty="0">
              <a:solidFill>
                <a:srgbClr val="339933"/>
              </a:solidFill>
              <a:latin typeface="Arial Black" panose="020B0A04020102020204" pitchFamily="34" charset="0"/>
            </a:endParaRPr>
          </a:p>
          <a:p>
            <a:pPr lvl="1">
              <a:lnSpc>
                <a:spcPct val="110000"/>
              </a:lnSpc>
              <a:buClr>
                <a:srgbClr val="339933"/>
              </a:buClr>
              <a:buFont typeface="Wingdings" pitchFamily="2" charset="2"/>
              <a:buChar char="ü"/>
            </a:pPr>
            <a:r>
              <a:rPr lang="fr-FR" altLang="fr-FR" sz="1800" dirty="0">
                <a:latin typeface="Arial Black" panose="020B0A04020102020204" pitchFamily="34" charset="0"/>
              </a:rPr>
              <a:t> </a:t>
            </a:r>
            <a:r>
              <a:rPr lang="fr-FR" altLang="fr-FR" sz="1600" dirty="0">
                <a:latin typeface="Arial Black" panose="020B0A04020102020204" pitchFamily="34" charset="0"/>
              </a:rPr>
              <a:t>Taux de monomère</a:t>
            </a:r>
          </a:p>
          <a:p>
            <a:pPr lvl="1">
              <a:lnSpc>
                <a:spcPct val="110000"/>
              </a:lnSpc>
              <a:buClr>
                <a:srgbClr val="339933"/>
              </a:buClr>
              <a:buFont typeface="Wingdings" pitchFamily="2" charset="2"/>
              <a:buNone/>
            </a:pPr>
            <a:r>
              <a:rPr lang="fr-FR" altLang="fr-FR" sz="1600" dirty="0">
                <a:latin typeface="Arial Black" panose="020B0A04020102020204" pitchFamily="34" charset="0"/>
              </a:rPr>
              <a:t>     résiduel </a:t>
            </a:r>
          </a:p>
          <a:p>
            <a:pPr lvl="1">
              <a:lnSpc>
                <a:spcPct val="180000"/>
              </a:lnSpc>
              <a:buClr>
                <a:srgbClr val="339933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</a:rPr>
              <a:t>Propriétés mécaniques</a:t>
            </a:r>
            <a:endParaRPr lang="fr-FR" altLang="fr-FR" sz="1600" dirty="0">
              <a:latin typeface="Arial Black" panose="020B0A04020102020204" pitchFamily="34" charset="0"/>
            </a:endParaRPr>
          </a:p>
          <a:p>
            <a:pPr lvl="1">
              <a:lnSpc>
                <a:spcPct val="210000"/>
              </a:lnSpc>
              <a:buClr>
                <a:srgbClr val="339933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 Transparence </a:t>
            </a:r>
          </a:p>
          <a:p>
            <a:pPr lvl="1">
              <a:lnSpc>
                <a:spcPct val="210000"/>
              </a:lnSpc>
              <a:buClr>
                <a:srgbClr val="339933"/>
              </a:buClr>
              <a:buFont typeface="Wingdings" pitchFamily="2" charset="2"/>
              <a:buChar char="ü"/>
            </a:pPr>
            <a:r>
              <a:rPr lang="fr-FR" altLang="fr-FR" sz="1600" dirty="0">
                <a:latin typeface="Arial Black" panose="020B0A04020102020204" pitchFamily="34" charset="0"/>
              </a:rPr>
              <a:t>  Température </a:t>
            </a:r>
          </a:p>
          <a:p>
            <a:pPr lvl="1">
              <a:buClr>
                <a:srgbClr val="339933"/>
              </a:buClr>
              <a:buFont typeface="Wingdings" pitchFamily="2" charset="2"/>
              <a:buNone/>
            </a:pPr>
            <a:r>
              <a:rPr lang="fr-FR" altLang="fr-FR" sz="1600" dirty="0">
                <a:latin typeface="Arial Black" panose="020B0A04020102020204" pitchFamily="34" charset="0"/>
              </a:rPr>
              <a:t>      de transition vitreuse</a:t>
            </a:r>
          </a:p>
        </p:txBody>
      </p:sp>
      <p:sp>
        <p:nvSpPr>
          <p:cNvPr id="28684" name="Rectangle 9"/>
          <p:cNvSpPr>
            <a:spLocks noChangeArrowheads="1"/>
          </p:cNvSpPr>
          <p:nvPr/>
        </p:nvSpPr>
        <p:spPr bwMode="auto">
          <a:xfrm>
            <a:off x="5881200" y="1276350"/>
            <a:ext cx="3223113" cy="4125334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800">
              <a:latin typeface="Arial Black" panose="020B0A04020102020204" pitchFamily="34" charset="0"/>
            </a:endParaRPr>
          </a:p>
        </p:txBody>
      </p:sp>
      <p:sp>
        <p:nvSpPr>
          <p:cNvPr id="28685" name="AutoShape 10"/>
          <p:cNvSpPr>
            <a:spLocks noChangeArrowheads="1"/>
          </p:cNvSpPr>
          <p:nvPr/>
        </p:nvSpPr>
        <p:spPr bwMode="auto">
          <a:xfrm>
            <a:off x="5233988" y="2601622"/>
            <a:ext cx="986998" cy="120634"/>
          </a:xfrm>
          <a:custGeom>
            <a:avLst/>
            <a:gdLst>
              <a:gd name="T0" fmla="*/ 458 w 21600"/>
              <a:gd name="T1" fmla="*/ 0 h 21600"/>
              <a:gd name="T2" fmla="*/ 0 w 21600"/>
              <a:gd name="T3" fmla="*/ 36 h 21600"/>
              <a:gd name="T4" fmla="*/ 458 w 21600"/>
              <a:gd name="T5" fmla="*/ 71 h 21600"/>
              <a:gd name="T6" fmla="*/ 610 w 21600"/>
              <a:gd name="T7" fmla="*/ 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4 w 21600"/>
              <a:gd name="T13" fmla="*/ 5476 h 21600"/>
              <a:gd name="T14" fmla="*/ 18909 w 21600"/>
              <a:gd name="T15" fmla="*/ 161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>
              <a:latin typeface="Arial Black" panose="020B0A04020102020204" pitchFamily="34" charset="0"/>
            </a:endParaRPr>
          </a:p>
        </p:txBody>
      </p:sp>
      <p:grpSp>
        <p:nvGrpSpPr>
          <p:cNvPr id="167947" name="Group 11"/>
          <p:cNvGrpSpPr>
            <a:grpSpLocks/>
          </p:cNvGrpSpPr>
          <p:nvPr/>
        </p:nvGrpSpPr>
        <p:grpSpPr bwMode="auto">
          <a:xfrm>
            <a:off x="2714626" y="4919663"/>
            <a:ext cx="3509963" cy="1751012"/>
            <a:chOff x="1710" y="3099"/>
            <a:chExt cx="2211" cy="1103"/>
          </a:xfrm>
        </p:grpSpPr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1710" y="3728"/>
              <a:ext cx="2211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fr-FR" altLang="fr-FR" b="1">
                  <a:solidFill>
                    <a:srgbClr val="CC0099"/>
                  </a:solidFill>
                  <a:latin typeface="Arial Black" panose="020B0A04020102020204" pitchFamily="34" charset="0"/>
                </a:rPr>
                <a:t>Modélisation </a:t>
              </a:r>
            </a:p>
            <a:p>
              <a:pPr algn="ctr">
                <a:lnSpc>
                  <a:spcPct val="110000"/>
                </a:lnSpc>
              </a:pPr>
              <a:r>
                <a:rPr lang="fr-FR" altLang="fr-FR" b="1">
                  <a:solidFill>
                    <a:srgbClr val="CC0099"/>
                  </a:solidFill>
                  <a:latin typeface="Arial Black" panose="020B0A04020102020204" pitchFamily="34" charset="0"/>
                </a:rPr>
                <a:t>Par réseau de neurones</a:t>
              </a:r>
            </a:p>
          </p:txBody>
        </p:sp>
        <p:sp>
          <p:nvSpPr>
            <p:cNvPr id="28682" name="AutoShape 13"/>
            <p:cNvSpPr>
              <a:spLocks noChangeArrowheads="1"/>
            </p:cNvSpPr>
            <p:nvPr/>
          </p:nvSpPr>
          <p:spPr bwMode="auto">
            <a:xfrm>
              <a:off x="1871" y="3099"/>
              <a:ext cx="1862" cy="425"/>
            </a:xfrm>
            <a:prstGeom prst="curvedUpArrow">
              <a:avLst>
                <a:gd name="adj1" fmla="val 87624"/>
                <a:gd name="adj2" fmla="val 175247"/>
                <a:gd name="adj3" fmla="val 33333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 sz="1800"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55938" y="381696"/>
            <a:ext cx="3188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3200" b="1" dirty="0">
                <a:solidFill>
                  <a:srgbClr val="00CC00"/>
                </a:solidFill>
                <a:latin typeface="Arial Black" pitchFamily="34" charset="0"/>
              </a:rPr>
              <a:t>Modélisation </a:t>
            </a:r>
          </a:p>
        </p:txBody>
      </p:sp>
    </p:spTree>
    <p:extLst>
      <p:ext uri="{BB962C8B-B14F-4D97-AF65-F5344CB8AC3E}">
        <p14:creationId xmlns:p14="http://schemas.microsoft.com/office/powerpoint/2010/main" val="4070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3227388" y="1433513"/>
            <a:ext cx="23669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Extrusion bivis</a:t>
            </a:r>
          </a:p>
          <a:p>
            <a:r>
              <a:rPr lang="en-US" sz="1400" b="1"/>
              <a:t>	</a:t>
            </a:r>
          </a:p>
          <a:p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49155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069" y="2988468"/>
            <a:ext cx="8229600" cy="1946275"/>
          </a:xfrm>
          <a:noFill/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2640013" y="1911350"/>
            <a:ext cx="3838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CC00"/>
                </a:solidFill>
              </a:rPr>
              <a:t>Exemple de profil de vis complet </a:t>
            </a:r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0" y="-28575"/>
            <a:ext cx="9144000" cy="1412875"/>
            <a:chOff x="0" y="-28575"/>
            <a:chExt cx="9144000" cy="1412875"/>
          </a:xfrm>
        </p:grpSpPr>
        <p:sp>
          <p:nvSpPr>
            <p:cNvPr id="49166" name="Text Box 4"/>
            <p:cNvSpPr txBox="1">
              <a:spLocks noChangeArrowheads="1"/>
            </p:cNvSpPr>
            <p:nvPr/>
          </p:nvSpPr>
          <p:spPr bwMode="auto">
            <a:xfrm>
              <a:off x="1979613" y="0"/>
              <a:ext cx="4608512" cy="129857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en-US" sz="4400" b="1">
                  <a:solidFill>
                    <a:schemeClr val="bg1"/>
                  </a:solidFill>
                </a:rPr>
                <a:t>TECHNOLOGIE</a:t>
              </a:r>
            </a:p>
          </p:txBody>
        </p:sp>
        <p:pic>
          <p:nvPicPr>
            <p:cNvPr id="49167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5100" y="9525"/>
              <a:ext cx="2628900" cy="126841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9168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 t="19739" b="14369"/>
            <a:stretch>
              <a:fillRect/>
            </a:stretch>
          </p:blipFill>
          <p:spPr bwMode="auto">
            <a:xfrm>
              <a:off x="0" y="-28575"/>
              <a:ext cx="2052638" cy="141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759869" y="5268118"/>
            <a:ext cx="1074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Elément </a:t>
            </a:r>
          </a:p>
          <a:p>
            <a:pPr algn="ctr"/>
            <a:r>
              <a:rPr lang="en-US" sz="1200" b="1">
                <a:solidFill>
                  <a:srgbClr val="FF0000"/>
                </a:solidFill>
              </a:rPr>
              <a:t>de mélange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187877" y="5175933"/>
            <a:ext cx="1000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</a:rPr>
              <a:t>Elément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de transport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(pas </a:t>
            </a:r>
            <a:r>
              <a:rPr lang="en-US" sz="1200" b="1" dirty="0" smtClean="0">
                <a:solidFill>
                  <a:srgbClr val="0070C0"/>
                </a:solidFill>
              </a:rPr>
              <a:t>direct)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4977606" y="5225255"/>
            <a:ext cx="1176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Elément </a:t>
            </a:r>
          </a:p>
          <a:p>
            <a:pPr algn="ctr"/>
            <a:r>
              <a:rPr lang="en-US" sz="1200" b="1"/>
              <a:t>de restriction</a:t>
            </a:r>
          </a:p>
          <a:p>
            <a:pPr algn="ctr"/>
            <a:r>
              <a:rPr lang="en-US" sz="1200" b="1"/>
              <a:t>(pas inverse)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1949450" y="4381499"/>
            <a:ext cx="863600" cy="46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6200000" flipV="1">
            <a:off x="2816225" y="4579936"/>
            <a:ext cx="947738" cy="20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3444875" y="4241799"/>
            <a:ext cx="1079500" cy="709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V="1">
            <a:off x="4948238" y="4586286"/>
            <a:ext cx="977900" cy="103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588025" y="5175933"/>
            <a:ext cx="1000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</a:rPr>
              <a:t>Elément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de transport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(pas </a:t>
            </a:r>
            <a:r>
              <a:rPr lang="en-US" sz="1200" b="1" dirty="0" smtClean="0">
                <a:solidFill>
                  <a:srgbClr val="0070C0"/>
                </a:solidFill>
              </a:rPr>
              <a:t>direct)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>
            <a:stCxn id="2" idx="0"/>
          </p:cNvCxnSpPr>
          <p:nvPr/>
        </p:nvCxnSpPr>
        <p:spPr>
          <a:xfrm flipH="1" flipV="1">
            <a:off x="7206003" y="4263230"/>
            <a:ext cx="482172" cy="912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342" y="101689"/>
            <a:ext cx="8199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  <a:endParaRPr lang="fr-FR" sz="1200" dirty="0">
              <a:solidFill>
                <a:srgbClr val="00CC00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rgbClr val="00CC00"/>
                </a:solidFill>
                <a:latin typeface="Arial Black" pitchFamily="34" charset="0"/>
              </a:rPr>
              <a:t>Tube de cathéter pour pose de </a:t>
            </a:r>
            <a:r>
              <a:rPr lang="fr-FR" dirty="0" err="1" smtClean="0">
                <a:solidFill>
                  <a:srgbClr val="00CC00"/>
                </a:solidFill>
                <a:latin typeface="Arial Black" pitchFamily="34" charset="0"/>
              </a:rPr>
              <a:t>stent</a:t>
            </a:r>
            <a:r>
              <a:rPr lang="fr-FR" dirty="0" smtClean="0">
                <a:solidFill>
                  <a:srgbClr val="00CC00"/>
                </a:solidFill>
                <a:latin typeface="Arial Black" pitchFamily="34" charset="0"/>
              </a:rPr>
              <a:t> cardiaque </a:t>
            </a:r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 </a:t>
            </a:r>
            <a:endParaRPr lang="fr-FR" sz="2000" dirty="0">
              <a:solidFill>
                <a:srgbClr val="00CC00"/>
              </a:solidFill>
            </a:endParaRPr>
          </a:p>
        </p:txBody>
      </p:sp>
      <p:pic>
        <p:nvPicPr>
          <p:cNvPr id="15364" name="Picture 4" descr="http://www.ottawaheart.ca/images/5.2.26-Stent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7545" r="8095" b="8135"/>
          <a:stretch/>
        </p:blipFill>
        <p:spPr bwMode="auto">
          <a:xfrm>
            <a:off x="3977542" y="4005064"/>
            <a:ext cx="4899867" cy="25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1" y="3265641"/>
            <a:ext cx="3306006" cy="349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http://ht.edwards.com/scin/edwards/fr/sitecollectionimages/products/port%20access/ev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2677"/>
            <a:ext cx="2122559" cy="20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8415" y="2197842"/>
            <a:ext cx="1211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Tube souple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35923" y="2074731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Ballon </a:t>
            </a:r>
          </a:p>
          <a:p>
            <a:pPr algn="ctr"/>
            <a:r>
              <a:rPr lang="fr-FR" sz="1600" b="1" dirty="0" smtClean="0"/>
              <a:t>+ </a:t>
            </a:r>
            <a:r>
              <a:rPr lang="fr-FR" sz="1600" b="1" dirty="0" err="1" smtClean="0"/>
              <a:t>stent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096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3135313" y="1290638"/>
            <a:ext cx="23669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Extrusion bivis</a:t>
            </a:r>
          </a:p>
          <a:p>
            <a:r>
              <a:rPr lang="en-US" sz="1400" b="1"/>
              <a:t>	</a:t>
            </a:r>
          </a:p>
          <a:p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2312988" y="1820863"/>
            <a:ext cx="434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CC00"/>
                </a:solidFill>
              </a:rPr>
              <a:t>Profils de températures et de pression</a:t>
            </a:r>
          </a:p>
        </p:txBody>
      </p:sp>
      <p:pic>
        <p:nvPicPr>
          <p:cNvPr id="50180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87425" y="2290763"/>
            <a:ext cx="6911975" cy="4354512"/>
          </a:xfrm>
          <a:noFill/>
        </p:spPr>
      </p:pic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0" y="-28575"/>
            <a:ext cx="9144000" cy="1412875"/>
            <a:chOff x="0" y="-28575"/>
            <a:chExt cx="9144000" cy="1412875"/>
          </a:xfrm>
        </p:grpSpPr>
        <p:sp>
          <p:nvSpPr>
            <p:cNvPr id="50182" name="Text Box 4"/>
            <p:cNvSpPr txBox="1">
              <a:spLocks noChangeArrowheads="1"/>
            </p:cNvSpPr>
            <p:nvPr/>
          </p:nvSpPr>
          <p:spPr bwMode="auto">
            <a:xfrm>
              <a:off x="1979613" y="0"/>
              <a:ext cx="4608512" cy="129857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en-US" sz="4400" b="1" dirty="0">
                  <a:solidFill>
                    <a:schemeClr val="bg1"/>
                  </a:solidFill>
                </a:rPr>
                <a:t>TECHNOLOGIE</a:t>
              </a:r>
            </a:p>
          </p:txBody>
        </p:sp>
        <p:pic>
          <p:nvPicPr>
            <p:cNvPr id="50183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5100" y="9525"/>
              <a:ext cx="2628900" cy="126841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0184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 t="19739" b="14369"/>
            <a:stretch>
              <a:fillRect/>
            </a:stretch>
          </p:blipFill>
          <p:spPr bwMode="auto">
            <a:xfrm>
              <a:off x="0" y="-28575"/>
              <a:ext cx="2052638" cy="141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57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55938" y="381696"/>
            <a:ext cx="3188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3200" b="1" dirty="0">
                <a:solidFill>
                  <a:srgbClr val="00CC00"/>
                </a:solidFill>
                <a:latin typeface="Arial Black" panose="020B0A04020102020204" pitchFamily="34" charset="0"/>
              </a:rPr>
              <a:t>Modélisation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2615" y="1277006"/>
            <a:ext cx="8887048" cy="15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b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>
              <a:lnSpc>
                <a:spcPct val="30000"/>
              </a:lnSpc>
            </a:pPr>
            <a:r>
              <a:rPr lang="fr-FR" b="1" dirty="0">
                <a:solidFill>
                  <a:srgbClr val="0000FF"/>
                </a:solidFill>
                <a:latin typeface="Arial Black" panose="020B0A04020102020204" pitchFamily="34" charset="0"/>
              </a:rPr>
              <a:t>Objectif </a:t>
            </a:r>
          </a:p>
          <a:p>
            <a:r>
              <a:rPr lang="fr-FR" b="1" dirty="0">
                <a:latin typeface="Arial Black" panose="020B0A04020102020204" pitchFamily="34" charset="0"/>
              </a:rPr>
              <a:t>	</a:t>
            </a:r>
            <a:r>
              <a:rPr lang="fr-FR" sz="1600" dirty="0">
                <a:latin typeface="Arial Black" panose="020B0A04020102020204" pitchFamily="34" charset="0"/>
              </a:rPr>
              <a:t>	</a:t>
            </a:r>
            <a:r>
              <a:rPr lang="fr-FR" sz="1400" dirty="0">
                <a:latin typeface="Arial Black" panose="020B0A04020102020204" pitchFamily="34" charset="0"/>
              </a:rPr>
              <a:t>		   </a:t>
            </a:r>
            <a:r>
              <a:rPr lang="fr-FR" sz="1400" dirty="0" smtClean="0">
                <a:latin typeface="Arial Black" panose="020B0A04020102020204" pitchFamily="34" charset="0"/>
              </a:rPr>
              <a:t>       </a:t>
            </a:r>
            <a:r>
              <a:rPr lang="fr-FR" sz="1400" dirty="0">
                <a:latin typeface="Arial Black" panose="020B0A04020102020204" pitchFamily="34" charset="0"/>
              </a:rPr>
              <a:t>modèle</a:t>
            </a:r>
            <a:endParaRPr lang="fr-FR" sz="2400" dirty="0">
              <a:latin typeface="Arial Black" panose="020B0A04020102020204" pitchFamily="34" charset="0"/>
            </a:endParaRPr>
          </a:p>
          <a:p>
            <a:r>
              <a:rPr lang="fr-FR" sz="1400" dirty="0">
                <a:latin typeface="Arial Black" panose="020B0A04020102020204" pitchFamily="34" charset="0"/>
              </a:rPr>
              <a:t>	</a:t>
            </a:r>
            <a:r>
              <a:rPr lang="fr-FR" dirty="0">
                <a:latin typeface="Arial Black" panose="020B0A04020102020204" pitchFamily="34" charset="0"/>
              </a:rPr>
              <a:t>Conditions </a:t>
            </a:r>
            <a:r>
              <a:rPr lang="fr-FR" dirty="0" smtClean="0">
                <a:latin typeface="Arial Black" panose="020B0A04020102020204" pitchFamily="34" charset="0"/>
              </a:rPr>
              <a:t>opératoires    </a:t>
            </a:r>
            <a:r>
              <a:rPr lang="fr-FR" dirty="0">
                <a:latin typeface="Arial Black" panose="020B0A04020102020204" pitchFamily="34" charset="0"/>
              </a:rPr>
              <a:t>	    </a:t>
            </a:r>
            <a:r>
              <a:rPr lang="fr-FR" dirty="0" smtClean="0">
                <a:latin typeface="Arial Black" panose="020B0A04020102020204" pitchFamily="34" charset="0"/>
              </a:rPr>
              <a:t>    Caractéristiques </a:t>
            </a:r>
            <a:r>
              <a:rPr lang="fr-FR" dirty="0">
                <a:latin typeface="Arial Black" panose="020B0A04020102020204" pitchFamily="34" charset="0"/>
              </a:rPr>
              <a:t>du produit </a:t>
            </a:r>
          </a:p>
          <a:p>
            <a:r>
              <a:rPr lang="fr-FR" dirty="0">
                <a:latin typeface="Arial Black" panose="020B0A04020102020204" pitchFamily="34" charset="0"/>
              </a:rPr>
              <a:t>						      et du procédé</a:t>
            </a:r>
          </a:p>
          <a:p>
            <a:r>
              <a:rPr lang="fr-FR" b="1" dirty="0">
                <a:solidFill>
                  <a:srgbClr val="0000FF"/>
                </a:solidFill>
                <a:latin typeface="Arial Black" panose="020B0A04020102020204" pitchFamily="34" charset="0"/>
              </a:rPr>
              <a:t>Type de modèle choisi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675188" y="1971639"/>
            <a:ext cx="763587" cy="160338"/>
          </a:xfrm>
          <a:prstGeom prst="rightArrow">
            <a:avLst>
              <a:gd name="adj1" fmla="val 50000"/>
              <a:gd name="adj2" fmla="val 1190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>
              <a:latin typeface="Arial Black" panose="020B0A040201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221163" y="209067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1600">
              <a:latin typeface="Arial Black" panose="020B0A04020102020204" pitchFamily="34" charset="0"/>
            </a:endParaRPr>
          </a:p>
        </p:txBody>
      </p:sp>
      <p:grpSp>
        <p:nvGrpSpPr>
          <p:cNvPr id="42039" name="Group 55"/>
          <p:cNvGrpSpPr>
            <a:grpSpLocks/>
          </p:cNvGrpSpPr>
          <p:nvPr/>
        </p:nvGrpSpPr>
        <p:grpSpPr bwMode="auto">
          <a:xfrm>
            <a:off x="2008188" y="2801113"/>
            <a:ext cx="5715000" cy="3460750"/>
            <a:chOff x="911" y="1812"/>
            <a:chExt cx="3600" cy="2180"/>
          </a:xfrm>
        </p:grpSpPr>
        <p:sp>
          <p:nvSpPr>
            <p:cNvPr id="42040" name="Text Box 56"/>
            <p:cNvSpPr txBox="1">
              <a:spLocks noChangeArrowheads="1"/>
            </p:cNvSpPr>
            <p:nvPr/>
          </p:nvSpPr>
          <p:spPr bwMode="auto">
            <a:xfrm>
              <a:off x="3935" y="2860"/>
              <a:ext cx="57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1200"/>
                </a:spcBef>
              </a:pPr>
              <a:r>
                <a:rPr lang="fr-FR" sz="900" b="1">
                  <a:latin typeface="Arial Black" panose="020B0A04020102020204" pitchFamily="34" charset="0"/>
                </a:rPr>
                <a:t>sortie</a:t>
              </a:r>
            </a:p>
          </p:txBody>
        </p:sp>
        <p:grpSp>
          <p:nvGrpSpPr>
            <p:cNvPr id="42041" name="Group 57"/>
            <p:cNvGrpSpPr>
              <a:grpSpLocks/>
            </p:cNvGrpSpPr>
            <p:nvPr/>
          </p:nvGrpSpPr>
          <p:grpSpPr bwMode="auto">
            <a:xfrm>
              <a:off x="911" y="1812"/>
              <a:ext cx="3168" cy="2180"/>
              <a:chOff x="911" y="1812"/>
              <a:chExt cx="3168" cy="2180"/>
            </a:xfrm>
          </p:grpSpPr>
          <p:sp>
            <p:nvSpPr>
              <p:cNvPr id="42042" name="Line 58"/>
              <p:cNvSpPr>
                <a:spLocks noChangeShapeType="1"/>
              </p:cNvSpPr>
              <p:nvPr/>
            </p:nvSpPr>
            <p:spPr bwMode="auto">
              <a:xfrm flipV="1">
                <a:off x="3407" y="2932"/>
                <a:ext cx="96" cy="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3" name="Oval 59"/>
              <p:cNvSpPr>
                <a:spLocks noChangeArrowheads="1"/>
              </p:cNvSpPr>
              <p:nvPr/>
            </p:nvSpPr>
            <p:spPr bwMode="auto">
              <a:xfrm>
                <a:off x="2207" y="2428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4" name="Oval 60"/>
              <p:cNvSpPr>
                <a:spLocks noChangeArrowheads="1"/>
              </p:cNvSpPr>
              <p:nvPr/>
            </p:nvSpPr>
            <p:spPr bwMode="auto">
              <a:xfrm>
                <a:off x="2207" y="2644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5" name="Oval 61"/>
              <p:cNvSpPr>
                <a:spLocks noChangeArrowheads="1"/>
              </p:cNvSpPr>
              <p:nvPr/>
            </p:nvSpPr>
            <p:spPr bwMode="auto">
              <a:xfrm>
                <a:off x="2207" y="2860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6" name="Oval 62"/>
              <p:cNvSpPr>
                <a:spLocks noChangeArrowheads="1"/>
              </p:cNvSpPr>
              <p:nvPr/>
            </p:nvSpPr>
            <p:spPr bwMode="auto">
              <a:xfrm>
                <a:off x="2207" y="3076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7" name="Oval 63"/>
              <p:cNvSpPr>
                <a:spLocks noChangeArrowheads="1"/>
              </p:cNvSpPr>
              <p:nvPr/>
            </p:nvSpPr>
            <p:spPr bwMode="auto">
              <a:xfrm>
                <a:off x="2207" y="3292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8" name="Oval 64"/>
              <p:cNvSpPr>
                <a:spLocks noChangeArrowheads="1"/>
              </p:cNvSpPr>
              <p:nvPr/>
            </p:nvSpPr>
            <p:spPr bwMode="auto">
              <a:xfrm>
                <a:off x="2879" y="2716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49" name="Oval 65"/>
              <p:cNvSpPr>
                <a:spLocks noChangeArrowheads="1"/>
              </p:cNvSpPr>
              <p:nvPr/>
            </p:nvSpPr>
            <p:spPr bwMode="auto">
              <a:xfrm>
                <a:off x="2879" y="3004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0" name="Oval 66"/>
              <p:cNvSpPr>
                <a:spLocks noChangeArrowheads="1"/>
              </p:cNvSpPr>
              <p:nvPr/>
            </p:nvSpPr>
            <p:spPr bwMode="auto">
              <a:xfrm>
                <a:off x="3503" y="2860"/>
                <a:ext cx="240" cy="14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1" name="Rectangle 67"/>
              <p:cNvSpPr>
                <a:spLocks noChangeArrowheads="1"/>
              </p:cNvSpPr>
              <p:nvPr/>
            </p:nvSpPr>
            <p:spPr bwMode="auto">
              <a:xfrm>
                <a:off x="1439" y="2572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2" name="Rectangle 68"/>
              <p:cNvSpPr>
                <a:spLocks noChangeArrowheads="1"/>
              </p:cNvSpPr>
              <p:nvPr/>
            </p:nvSpPr>
            <p:spPr bwMode="auto">
              <a:xfrm>
                <a:off x="1439" y="2860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3" name="Line 69"/>
              <p:cNvSpPr>
                <a:spLocks noChangeShapeType="1"/>
              </p:cNvSpPr>
              <p:nvPr/>
            </p:nvSpPr>
            <p:spPr bwMode="auto">
              <a:xfrm flipV="1">
                <a:off x="1679" y="2500"/>
                <a:ext cx="52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4" name="Line 70"/>
              <p:cNvSpPr>
                <a:spLocks noChangeShapeType="1"/>
              </p:cNvSpPr>
              <p:nvPr/>
            </p:nvSpPr>
            <p:spPr bwMode="auto">
              <a:xfrm>
                <a:off x="1679" y="2644"/>
                <a:ext cx="528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5" name="Line 71"/>
              <p:cNvSpPr>
                <a:spLocks noChangeShapeType="1"/>
              </p:cNvSpPr>
              <p:nvPr/>
            </p:nvSpPr>
            <p:spPr bwMode="auto">
              <a:xfrm>
                <a:off x="1679" y="2644"/>
                <a:ext cx="52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6" name="Line 72"/>
              <p:cNvSpPr>
                <a:spLocks noChangeShapeType="1"/>
              </p:cNvSpPr>
              <p:nvPr/>
            </p:nvSpPr>
            <p:spPr bwMode="auto">
              <a:xfrm>
                <a:off x="1679" y="2644"/>
                <a:ext cx="528" cy="5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7" name="Line 73"/>
              <p:cNvSpPr>
                <a:spLocks noChangeShapeType="1"/>
              </p:cNvSpPr>
              <p:nvPr/>
            </p:nvSpPr>
            <p:spPr bwMode="auto">
              <a:xfrm>
                <a:off x="1679" y="293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8" name="Line 74"/>
              <p:cNvSpPr>
                <a:spLocks noChangeShapeType="1"/>
              </p:cNvSpPr>
              <p:nvPr/>
            </p:nvSpPr>
            <p:spPr bwMode="auto">
              <a:xfrm flipV="1">
                <a:off x="1679" y="2500"/>
                <a:ext cx="528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59" name="Line 75"/>
              <p:cNvSpPr>
                <a:spLocks noChangeShapeType="1"/>
              </p:cNvSpPr>
              <p:nvPr/>
            </p:nvSpPr>
            <p:spPr bwMode="auto">
              <a:xfrm flipV="1">
                <a:off x="1679" y="2716"/>
                <a:ext cx="528" cy="5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0" name="Line 76"/>
              <p:cNvSpPr>
                <a:spLocks noChangeShapeType="1"/>
              </p:cNvSpPr>
              <p:nvPr/>
            </p:nvSpPr>
            <p:spPr bwMode="auto">
              <a:xfrm flipV="1">
                <a:off x="1679" y="2932"/>
                <a:ext cx="52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1" name="Line 77"/>
              <p:cNvSpPr>
                <a:spLocks noChangeShapeType="1"/>
              </p:cNvSpPr>
              <p:nvPr/>
            </p:nvSpPr>
            <p:spPr bwMode="auto">
              <a:xfrm flipV="1">
                <a:off x="1679" y="3148"/>
                <a:ext cx="528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2" name="Line 78"/>
              <p:cNvSpPr>
                <a:spLocks noChangeShapeType="1"/>
              </p:cNvSpPr>
              <p:nvPr/>
            </p:nvSpPr>
            <p:spPr bwMode="auto">
              <a:xfrm>
                <a:off x="1679" y="3220"/>
                <a:ext cx="52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3" name="Oval 79"/>
              <p:cNvSpPr>
                <a:spLocks noChangeArrowheads="1"/>
              </p:cNvSpPr>
              <p:nvPr/>
            </p:nvSpPr>
            <p:spPr bwMode="auto">
              <a:xfrm>
                <a:off x="1775" y="3580"/>
                <a:ext cx="144" cy="14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4" name="Oval 80"/>
              <p:cNvSpPr>
                <a:spLocks noChangeArrowheads="1"/>
              </p:cNvSpPr>
              <p:nvPr/>
            </p:nvSpPr>
            <p:spPr bwMode="auto">
              <a:xfrm>
                <a:off x="2591" y="3436"/>
                <a:ext cx="144" cy="14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5" name="Oval 81"/>
              <p:cNvSpPr>
                <a:spLocks noChangeArrowheads="1"/>
              </p:cNvSpPr>
              <p:nvPr/>
            </p:nvSpPr>
            <p:spPr bwMode="auto">
              <a:xfrm>
                <a:off x="3311" y="3364"/>
                <a:ext cx="144" cy="14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6" name="Line 82"/>
              <p:cNvSpPr>
                <a:spLocks noChangeShapeType="1"/>
              </p:cNvSpPr>
              <p:nvPr/>
            </p:nvSpPr>
            <p:spPr bwMode="auto">
              <a:xfrm flipV="1">
                <a:off x="1871" y="2500"/>
                <a:ext cx="336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7" name="Line 83"/>
              <p:cNvSpPr>
                <a:spLocks noChangeShapeType="1"/>
              </p:cNvSpPr>
              <p:nvPr/>
            </p:nvSpPr>
            <p:spPr bwMode="auto">
              <a:xfrm>
                <a:off x="2447" y="2500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8" name="Line 84"/>
              <p:cNvSpPr>
                <a:spLocks noChangeShapeType="1"/>
              </p:cNvSpPr>
              <p:nvPr/>
            </p:nvSpPr>
            <p:spPr bwMode="auto">
              <a:xfrm>
                <a:off x="2447" y="2716"/>
                <a:ext cx="43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69" name="Line 85"/>
              <p:cNvSpPr>
                <a:spLocks noChangeShapeType="1"/>
              </p:cNvSpPr>
              <p:nvPr/>
            </p:nvSpPr>
            <p:spPr bwMode="auto">
              <a:xfrm>
                <a:off x="2447" y="2716"/>
                <a:ext cx="43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0" name="Line 86"/>
              <p:cNvSpPr>
                <a:spLocks noChangeShapeType="1"/>
              </p:cNvSpPr>
              <p:nvPr/>
            </p:nvSpPr>
            <p:spPr bwMode="auto">
              <a:xfrm>
                <a:off x="2447" y="2932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1" name="Line 87"/>
              <p:cNvSpPr>
                <a:spLocks noChangeShapeType="1"/>
              </p:cNvSpPr>
              <p:nvPr/>
            </p:nvSpPr>
            <p:spPr bwMode="auto">
              <a:xfrm flipV="1">
                <a:off x="2447" y="2788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2" name="Line 88"/>
              <p:cNvSpPr>
                <a:spLocks noChangeShapeType="1"/>
              </p:cNvSpPr>
              <p:nvPr/>
            </p:nvSpPr>
            <p:spPr bwMode="auto">
              <a:xfrm flipV="1">
                <a:off x="2687" y="3076"/>
                <a:ext cx="19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3" name="Line 89"/>
              <p:cNvSpPr>
                <a:spLocks noChangeShapeType="1"/>
              </p:cNvSpPr>
              <p:nvPr/>
            </p:nvSpPr>
            <p:spPr bwMode="auto">
              <a:xfrm>
                <a:off x="3119" y="2788"/>
                <a:ext cx="38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4" name="Line 90"/>
              <p:cNvSpPr>
                <a:spLocks noChangeShapeType="1"/>
              </p:cNvSpPr>
              <p:nvPr/>
            </p:nvSpPr>
            <p:spPr bwMode="auto">
              <a:xfrm flipV="1">
                <a:off x="3119" y="2932"/>
                <a:ext cx="38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5" name="Line 91"/>
              <p:cNvSpPr>
                <a:spLocks noChangeShapeType="1"/>
              </p:cNvSpPr>
              <p:nvPr/>
            </p:nvSpPr>
            <p:spPr bwMode="auto">
              <a:xfrm>
                <a:off x="2159" y="229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6" name="Line 92"/>
              <p:cNvSpPr>
                <a:spLocks noChangeShapeType="1"/>
              </p:cNvSpPr>
              <p:nvPr/>
            </p:nvSpPr>
            <p:spPr bwMode="auto">
              <a:xfrm>
                <a:off x="2159" y="2296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7" name="Line 93"/>
              <p:cNvSpPr>
                <a:spLocks noChangeShapeType="1"/>
              </p:cNvSpPr>
              <p:nvPr/>
            </p:nvSpPr>
            <p:spPr bwMode="auto">
              <a:xfrm>
                <a:off x="3167" y="2584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8" name="Line 94"/>
              <p:cNvSpPr>
                <a:spLocks noChangeShapeType="1"/>
              </p:cNvSpPr>
              <p:nvPr/>
            </p:nvSpPr>
            <p:spPr bwMode="auto">
              <a:xfrm>
                <a:off x="3455" y="272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79" name="Line 95"/>
              <p:cNvSpPr>
                <a:spLocks noChangeShapeType="1"/>
              </p:cNvSpPr>
              <p:nvPr/>
            </p:nvSpPr>
            <p:spPr bwMode="auto">
              <a:xfrm>
                <a:off x="3455" y="2728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0" name="Line 96"/>
              <p:cNvSpPr>
                <a:spLocks noChangeShapeType="1"/>
              </p:cNvSpPr>
              <p:nvPr/>
            </p:nvSpPr>
            <p:spPr bwMode="auto">
              <a:xfrm>
                <a:off x="3791" y="2728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1" name="Line 97"/>
              <p:cNvSpPr>
                <a:spLocks noChangeShapeType="1"/>
              </p:cNvSpPr>
              <p:nvPr/>
            </p:nvSpPr>
            <p:spPr bwMode="auto">
              <a:xfrm>
                <a:off x="1967" y="3704"/>
                <a:ext cx="96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2" name="Line 98"/>
              <p:cNvSpPr>
                <a:spLocks noChangeShapeType="1"/>
              </p:cNvSpPr>
              <p:nvPr/>
            </p:nvSpPr>
            <p:spPr bwMode="auto">
              <a:xfrm>
                <a:off x="2735" y="3632"/>
                <a:ext cx="192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3" name="Line 99"/>
              <p:cNvSpPr>
                <a:spLocks noChangeShapeType="1"/>
              </p:cNvSpPr>
              <p:nvPr/>
            </p:nvSpPr>
            <p:spPr bwMode="auto">
              <a:xfrm flipH="1">
                <a:off x="2927" y="3560"/>
                <a:ext cx="38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4" name="Text Box 100"/>
              <p:cNvSpPr txBox="1">
                <a:spLocks noChangeArrowheads="1"/>
              </p:cNvSpPr>
              <p:nvPr/>
            </p:nvSpPr>
            <p:spPr bwMode="auto">
              <a:xfrm>
                <a:off x="2831" y="3848"/>
                <a:ext cx="6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sz="900">
                    <a:latin typeface="Arial Black" panose="020B0A04020102020204" pitchFamily="34" charset="0"/>
                  </a:rPr>
                  <a:t>neurones biais</a:t>
                </a:r>
              </a:p>
            </p:txBody>
          </p:sp>
          <p:sp>
            <p:nvSpPr>
              <p:cNvPr id="42085" name="Line 101"/>
              <p:cNvSpPr>
                <a:spLocks noChangeShapeType="1"/>
              </p:cNvSpPr>
              <p:nvPr/>
            </p:nvSpPr>
            <p:spPr bwMode="auto">
              <a:xfrm>
                <a:off x="2831" y="258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6" name="Line 102"/>
              <p:cNvSpPr>
                <a:spLocks noChangeShapeType="1"/>
              </p:cNvSpPr>
              <p:nvPr/>
            </p:nvSpPr>
            <p:spPr bwMode="auto">
              <a:xfrm>
                <a:off x="2831" y="2584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7" name="Line 103"/>
              <p:cNvSpPr>
                <a:spLocks noChangeShapeType="1"/>
              </p:cNvSpPr>
              <p:nvPr/>
            </p:nvSpPr>
            <p:spPr bwMode="auto">
              <a:xfrm>
                <a:off x="2495" y="2296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88" name="Text Box 104"/>
              <p:cNvSpPr txBox="1">
                <a:spLocks noChangeArrowheads="1"/>
              </p:cNvSpPr>
              <p:nvPr/>
            </p:nvSpPr>
            <p:spPr bwMode="auto">
              <a:xfrm>
                <a:off x="3311" y="2500"/>
                <a:ext cx="7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sz="900">
                    <a:latin typeface="Arial Black" panose="020B0A04020102020204" pitchFamily="34" charset="0"/>
                  </a:rPr>
                  <a:t>couche de sortie</a:t>
                </a:r>
              </a:p>
            </p:txBody>
          </p:sp>
          <p:sp>
            <p:nvSpPr>
              <p:cNvPr id="42089" name="Line 105"/>
              <p:cNvSpPr>
                <a:spLocks noChangeShapeType="1"/>
              </p:cNvSpPr>
              <p:nvPr/>
            </p:nvSpPr>
            <p:spPr bwMode="auto">
              <a:xfrm flipV="1">
                <a:off x="3599" y="2656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0" name="Line 106"/>
              <p:cNvSpPr>
                <a:spLocks noChangeShapeType="1"/>
              </p:cNvSpPr>
              <p:nvPr/>
            </p:nvSpPr>
            <p:spPr bwMode="auto">
              <a:xfrm flipV="1">
                <a:off x="2975" y="2512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1" name="Line 107"/>
              <p:cNvSpPr>
                <a:spLocks noChangeShapeType="1"/>
              </p:cNvSpPr>
              <p:nvPr/>
            </p:nvSpPr>
            <p:spPr bwMode="auto">
              <a:xfrm flipV="1">
                <a:off x="2303" y="2224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2" name="Text Box 108"/>
              <p:cNvSpPr txBox="1">
                <a:spLocks noChangeArrowheads="1"/>
              </p:cNvSpPr>
              <p:nvPr/>
            </p:nvSpPr>
            <p:spPr bwMode="auto">
              <a:xfrm>
                <a:off x="2591" y="2368"/>
                <a:ext cx="7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fr-FR" sz="900">
                    <a:latin typeface="Arial Black" panose="020B0A04020102020204" pitchFamily="34" charset="0"/>
                  </a:rPr>
                  <a:t>couche 2</a:t>
                </a:r>
              </a:p>
            </p:txBody>
          </p:sp>
          <p:sp>
            <p:nvSpPr>
              <p:cNvPr id="42093" name="Text Box 109"/>
              <p:cNvSpPr txBox="1">
                <a:spLocks noChangeArrowheads="1"/>
              </p:cNvSpPr>
              <p:nvPr/>
            </p:nvSpPr>
            <p:spPr bwMode="auto">
              <a:xfrm>
                <a:off x="1919" y="2080"/>
                <a:ext cx="7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fr-FR" sz="900">
                    <a:latin typeface="Arial Black" panose="020B0A04020102020204" pitchFamily="34" charset="0"/>
                  </a:rPr>
                  <a:t>couche 1</a:t>
                </a:r>
              </a:p>
            </p:txBody>
          </p:sp>
          <p:sp>
            <p:nvSpPr>
              <p:cNvPr id="42094" name="Line 110"/>
              <p:cNvSpPr>
                <a:spLocks noChangeShapeType="1"/>
              </p:cNvSpPr>
              <p:nvPr/>
            </p:nvSpPr>
            <p:spPr bwMode="auto">
              <a:xfrm flipV="1">
                <a:off x="2015" y="2028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5" name="Line 111"/>
              <p:cNvSpPr>
                <a:spLocks noChangeShapeType="1"/>
              </p:cNvSpPr>
              <p:nvPr/>
            </p:nvSpPr>
            <p:spPr bwMode="auto">
              <a:xfrm>
                <a:off x="2015" y="2028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6" name="Line 112"/>
              <p:cNvSpPr>
                <a:spLocks noChangeShapeType="1"/>
              </p:cNvSpPr>
              <p:nvPr/>
            </p:nvSpPr>
            <p:spPr bwMode="auto">
              <a:xfrm>
                <a:off x="3215" y="2028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7" name="Line 113"/>
              <p:cNvSpPr>
                <a:spLocks noChangeShapeType="1"/>
              </p:cNvSpPr>
              <p:nvPr/>
            </p:nvSpPr>
            <p:spPr bwMode="auto">
              <a:xfrm flipV="1">
                <a:off x="2591" y="1956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098" name="Text Box 114"/>
              <p:cNvSpPr txBox="1">
                <a:spLocks noChangeArrowheads="1"/>
              </p:cNvSpPr>
              <p:nvPr/>
            </p:nvSpPr>
            <p:spPr bwMode="auto">
              <a:xfrm>
                <a:off x="2015" y="18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fr-FR" sz="900">
                    <a:latin typeface="Arial Black" panose="020B0A04020102020204" pitchFamily="34" charset="0"/>
                  </a:rPr>
                  <a:t>couches dites « cachées »</a:t>
                </a:r>
              </a:p>
            </p:txBody>
          </p:sp>
          <p:sp>
            <p:nvSpPr>
              <p:cNvPr id="42099" name="Line 115"/>
              <p:cNvSpPr>
                <a:spLocks noChangeShapeType="1"/>
              </p:cNvSpPr>
              <p:nvPr/>
            </p:nvSpPr>
            <p:spPr bwMode="auto">
              <a:xfrm>
                <a:off x="1295" y="267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0" name="Line 116"/>
              <p:cNvSpPr>
                <a:spLocks noChangeShapeType="1"/>
              </p:cNvSpPr>
              <p:nvPr/>
            </p:nvSpPr>
            <p:spPr bwMode="auto">
              <a:xfrm>
                <a:off x="1295" y="32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1" name="Text Box 117"/>
              <p:cNvSpPr txBox="1">
                <a:spLocks noChangeArrowheads="1"/>
              </p:cNvSpPr>
              <p:nvPr/>
            </p:nvSpPr>
            <p:spPr bwMode="auto">
              <a:xfrm>
                <a:off x="911" y="2892"/>
                <a:ext cx="7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fr-FR" sz="900" b="1">
                    <a:latin typeface="Arial Black" panose="020B0A04020102020204" pitchFamily="34" charset="0"/>
                  </a:rPr>
                  <a:t>entrées</a:t>
                </a:r>
              </a:p>
            </p:txBody>
          </p:sp>
          <p:sp>
            <p:nvSpPr>
              <p:cNvPr id="42102" name="Line 118"/>
              <p:cNvSpPr>
                <a:spLocks noChangeShapeType="1"/>
              </p:cNvSpPr>
              <p:nvPr/>
            </p:nvSpPr>
            <p:spPr bwMode="auto">
              <a:xfrm>
                <a:off x="1391" y="246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3" name="Line 119"/>
              <p:cNvSpPr>
                <a:spLocks noChangeShapeType="1"/>
              </p:cNvSpPr>
              <p:nvPr/>
            </p:nvSpPr>
            <p:spPr bwMode="auto">
              <a:xfrm>
                <a:off x="1391" y="2460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4" name="Line 120"/>
              <p:cNvSpPr>
                <a:spLocks noChangeShapeType="1"/>
              </p:cNvSpPr>
              <p:nvPr/>
            </p:nvSpPr>
            <p:spPr bwMode="auto">
              <a:xfrm>
                <a:off x="1727" y="2460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5" name="Text Box 121"/>
              <p:cNvSpPr txBox="1">
                <a:spLocks noChangeArrowheads="1"/>
              </p:cNvSpPr>
              <p:nvPr/>
            </p:nvSpPr>
            <p:spPr bwMode="auto">
              <a:xfrm>
                <a:off x="1247" y="2244"/>
                <a:ext cx="7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sz="900">
                    <a:latin typeface="Arial Black" panose="020B0A04020102020204" pitchFamily="34" charset="0"/>
                  </a:rPr>
                  <a:t>couche d’entrée</a:t>
                </a:r>
              </a:p>
            </p:txBody>
          </p:sp>
          <p:sp>
            <p:nvSpPr>
              <p:cNvPr id="42106" name="Line 122"/>
              <p:cNvSpPr>
                <a:spLocks noChangeShapeType="1"/>
              </p:cNvSpPr>
              <p:nvPr/>
            </p:nvSpPr>
            <p:spPr bwMode="auto">
              <a:xfrm flipV="1">
                <a:off x="1535" y="2388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7" name="Line 123"/>
              <p:cNvSpPr>
                <a:spLocks noChangeShapeType="1"/>
              </p:cNvSpPr>
              <p:nvPr/>
            </p:nvSpPr>
            <p:spPr bwMode="auto">
              <a:xfrm>
                <a:off x="3743" y="293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8" name="Rectangle 124"/>
              <p:cNvSpPr>
                <a:spLocks noChangeArrowheads="1"/>
              </p:cNvSpPr>
              <p:nvPr/>
            </p:nvSpPr>
            <p:spPr bwMode="auto">
              <a:xfrm>
                <a:off x="1451" y="3187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09" name="Line 125"/>
              <p:cNvSpPr>
                <a:spLocks noChangeShapeType="1"/>
              </p:cNvSpPr>
              <p:nvPr/>
            </p:nvSpPr>
            <p:spPr bwMode="auto">
              <a:xfrm>
                <a:off x="1307" y="29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0" name="Line 126"/>
              <p:cNvSpPr>
                <a:spLocks noChangeShapeType="1"/>
              </p:cNvSpPr>
              <p:nvPr/>
            </p:nvSpPr>
            <p:spPr bwMode="auto">
              <a:xfrm>
                <a:off x="2438" y="2498"/>
                <a:ext cx="432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1" name="Line 127"/>
              <p:cNvSpPr>
                <a:spLocks noChangeShapeType="1"/>
              </p:cNvSpPr>
              <p:nvPr/>
            </p:nvSpPr>
            <p:spPr bwMode="auto">
              <a:xfrm>
                <a:off x="2438" y="2714"/>
                <a:ext cx="43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2" name="Line 128"/>
              <p:cNvSpPr>
                <a:spLocks noChangeShapeType="1"/>
              </p:cNvSpPr>
              <p:nvPr/>
            </p:nvSpPr>
            <p:spPr bwMode="auto">
              <a:xfrm flipV="1">
                <a:off x="2438" y="3074"/>
                <a:ext cx="43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3" name="Line 129"/>
              <p:cNvSpPr>
                <a:spLocks noChangeShapeType="1"/>
              </p:cNvSpPr>
              <p:nvPr/>
            </p:nvSpPr>
            <p:spPr bwMode="auto">
              <a:xfrm flipV="1">
                <a:off x="2438" y="2786"/>
                <a:ext cx="43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4" name="Line 130"/>
              <p:cNvSpPr>
                <a:spLocks noChangeShapeType="1"/>
              </p:cNvSpPr>
              <p:nvPr/>
            </p:nvSpPr>
            <p:spPr bwMode="auto">
              <a:xfrm flipV="1">
                <a:off x="2438" y="2786"/>
                <a:ext cx="432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5" name="Line 131"/>
              <p:cNvSpPr>
                <a:spLocks noChangeShapeType="1"/>
              </p:cNvSpPr>
              <p:nvPr/>
            </p:nvSpPr>
            <p:spPr bwMode="auto">
              <a:xfrm flipV="1">
                <a:off x="2438" y="3074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  <p:sp>
            <p:nvSpPr>
              <p:cNvPr id="42116" name="Line 132"/>
              <p:cNvSpPr>
                <a:spLocks noChangeShapeType="1"/>
              </p:cNvSpPr>
              <p:nvPr/>
            </p:nvSpPr>
            <p:spPr bwMode="auto">
              <a:xfrm flipV="1">
                <a:off x="2678" y="2786"/>
                <a:ext cx="192" cy="6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2117" name="Text Box 133"/>
          <p:cNvSpPr txBox="1">
            <a:spLocks noChangeArrowheads="1"/>
          </p:cNvSpPr>
          <p:nvPr/>
        </p:nvSpPr>
        <p:spPr bwMode="auto">
          <a:xfrm>
            <a:off x="2003425" y="6319013"/>
            <a:ext cx="5251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339933"/>
                </a:solidFill>
                <a:latin typeface="Arial Black" panose="020B0A04020102020204" pitchFamily="34" charset="0"/>
              </a:rPr>
              <a:t>Réseaux de neurones </a:t>
            </a:r>
          </a:p>
          <a:p>
            <a:pPr algn="ctr"/>
            <a:r>
              <a:rPr lang="fr-FR" sz="1600" b="1" i="1" dirty="0">
                <a:solidFill>
                  <a:srgbClr val="339933"/>
                </a:solidFill>
                <a:latin typeface="Arial Black" panose="020B0A04020102020204" pitchFamily="34" charset="0"/>
                <a:cs typeface="Times New Roman" pitchFamily="18" charset="0"/>
              </a:rPr>
              <a:t>de type Perceptron multicouches</a:t>
            </a:r>
            <a:r>
              <a:rPr lang="fr-FR" sz="1600" b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0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 flipV="1">
            <a:off x="198438" y="476250"/>
            <a:ext cx="82232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Masses molaires moyennes en poids </a:t>
            </a:r>
          </a:p>
          <a:p>
            <a:pPr algn="ctr"/>
            <a:r>
              <a:rPr lang="fr-FR" sz="1400" b="1"/>
              <a:t>prédites (g/mol)</a:t>
            </a:r>
          </a:p>
          <a:p>
            <a:pPr algn="ctr"/>
            <a:endParaRPr lang="fr-FR" sz="1400" b="1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 rot="5400000" flipV="1">
            <a:off x="2743994" y="1955006"/>
            <a:ext cx="6096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Masses molaires moyennes en poids </a:t>
            </a:r>
          </a:p>
          <a:p>
            <a:pPr algn="ctr"/>
            <a:r>
              <a:rPr lang="fr-FR" sz="1400" b="1"/>
              <a:t>expérimentales (g/mol)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76401" y="9315"/>
            <a:ext cx="6800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>
                <a:solidFill>
                  <a:srgbClr val="00CC00"/>
                </a:solidFill>
                <a:latin typeface="Arial Black" pitchFamily="34" charset="0"/>
              </a:rPr>
              <a:t>Exemples de résultats prédits par les modèles</a:t>
            </a:r>
            <a:endParaRPr lang="fr-FR" sz="3200" dirty="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 rot="5400000" flipV="1">
            <a:off x="7653338" y="2487613"/>
            <a:ext cx="609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Coût énergétique </a:t>
            </a:r>
          </a:p>
          <a:p>
            <a:pPr algn="ctr"/>
            <a:r>
              <a:rPr lang="fr-FR" sz="1400" b="1"/>
              <a:t>Expérimental (kW/kg)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 flipV="1">
            <a:off x="4589463" y="631825"/>
            <a:ext cx="6096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Coût énergétique </a:t>
            </a:r>
          </a:p>
          <a:p>
            <a:pPr algn="ctr"/>
            <a:r>
              <a:rPr lang="fr-FR" sz="1400" b="1"/>
              <a:t>Prédites (kW/kg)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r="10889" b="3928"/>
          <a:stretch>
            <a:fillRect/>
          </a:stretch>
        </p:blipFill>
        <p:spPr bwMode="auto">
          <a:xfrm>
            <a:off x="1001713" y="603250"/>
            <a:ext cx="3289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12880" b="4828"/>
          <a:stretch>
            <a:fillRect/>
          </a:stretch>
        </p:blipFill>
        <p:spPr bwMode="auto">
          <a:xfrm>
            <a:off x="1025525" y="3851275"/>
            <a:ext cx="307181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3643" b="4446"/>
          <a:stretch>
            <a:fillRect/>
          </a:stretch>
        </p:blipFill>
        <p:spPr bwMode="auto">
          <a:xfrm>
            <a:off x="5219700" y="561975"/>
            <a:ext cx="30829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 rot="5400000" flipV="1">
            <a:off x="2686844" y="5249069"/>
            <a:ext cx="6096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fr-FR" sz="1400" b="1"/>
              <a:t>Taux résiduel d’isocyanate</a:t>
            </a:r>
          </a:p>
          <a:p>
            <a:pPr algn="ctr"/>
            <a:r>
              <a:rPr lang="fr-FR" sz="1400" b="1"/>
              <a:t>Expérimental (%)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 flipV="1">
            <a:off x="4635500" y="3643313"/>
            <a:ext cx="609600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Température de transition vitreuse</a:t>
            </a:r>
          </a:p>
          <a:p>
            <a:pPr algn="ctr"/>
            <a:r>
              <a:rPr lang="fr-FR" sz="1400" b="1"/>
              <a:t>Prédite (°C)</a:t>
            </a:r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2367" b="9059"/>
          <a:stretch>
            <a:fillRect/>
          </a:stretch>
        </p:blipFill>
        <p:spPr bwMode="auto">
          <a:xfrm>
            <a:off x="5178425" y="3830638"/>
            <a:ext cx="3173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 rot="5400000" flipV="1">
            <a:off x="7257257" y="5176043"/>
            <a:ext cx="6096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Température de transition vitreuse</a:t>
            </a:r>
          </a:p>
          <a:p>
            <a:pPr algn="ctr"/>
            <a:r>
              <a:rPr lang="fr-FR" sz="1400" b="1"/>
              <a:t>Expérimentale (°C)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 flipV="1">
            <a:off x="414338" y="4194175"/>
            <a:ext cx="6096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Taux résiduel d’isocyanate</a:t>
            </a:r>
          </a:p>
          <a:p>
            <a:pPr algn="ctr"/>
            <a:r>
              <a:rPr lang="fr-FR" sz="1400" b="1"/>
              <a:t>prédit(%)</a:t>
            </a:r>
          </a:p>
        </p:txBody>
      </p:sp>
    </p:spTree>
    <p:extLst>
      <p:ext uri="{BB962C8B-B14F-4D97-AF65-F5344CB8AC3E}">
        <p14:creationId xmlns:p14="http://schemas.microsoft.com/office/powerpoint/2010/main" val="40177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1" name="Text Box 263"/>
          <p:cNvSpPr txBox="1">
            <a:spLocks noChangeArrowheads="1"/>
          </p:cNvSpPr>
          <p:nvPr/>
        </p:nvSpPr>
        <p:spPr bwMode="auto">
          <a:xfrm>
            <a:off x="2351730" y="297707"/>
            <a:ext cx="5126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800" b="1" dirty="0">
                <a:solidFill>
                  <a:srgbClr val="00CC00"/>
                </a:solidFill>
                <a:latin typeface="Arial Black" pitchFamily="34" charset="0"/>
              </a:rPr>
              <a:t>Optimisation multicritère</a:t>
            </a:r>
          </a:p>
        </p:txBody>
      </p:sp>
      <p:sp>
        <p:nvSpPr>
          <p:cNvPr id="7434" name="Rectangle 266"/>
          <p:cNvSpPr>
            <a:spLocks noChangeArrowheads="1"/>
          </p:cNvSpPr>
          <p:nvPr/>
        </p:nvSpPr>
        <p:spPr bwMode="auto">
          <a:xfrm>
            <a:off x="0" y="973661"/>
            <a:ext cx="976407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>
                <a:latin typeface="Arial Black" panose="020B0A04020102020204" pitchFamily="34" charset="0"/>
              </a:rPr>
              <a:t>Problématique :</a:t>
            </a:r>
            <a:r>
              <a:rPr lang="fr-FR" sz="2000" dirty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fr-FR" dirty="0">
              <a:latin typeface="Arial Black" panose="020B0A040201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dirty="0">
                <a:latin typeface="Arial Black" panose="020B0A04020102020204" pitchFamily="34" charset="0"/>
              </a:rPr>
              <a:t>	optimiser simultanément des objectifs souvent  contradictoires     </a:t>
            </a:r>
            <a:endParaRPr lang="fr-FR" dirty="0" smtClean="0">
              <a:latin typeface="Arial Black" panose="020B0A040201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dirty="0">
                <a:latin typeface="Arial Black" panose="020B0A04020102020204" pitchFamily="34" charset="0"/>
              </a:rPr>
              <a:t>	</a:t>
            </a:r>
            <a:r>
              <a:rPr lang="fr-FR" dirty="0" smtClean="0">
                <a:latin typeface="Arial Black" panose="020B0A04020102020204" pitchFamily="34" charset="0"/>
              </a:rPr>
              <a:t>			</a:t>
            </a:r>
            <a:r>
              <a:rPr lang="fr-FR" dirty="0">
                <a:latin typeface="Arial Black" panose="020B0A04020102020204" pitchFamily="34" charset="0"/>
              </a:rPr>
              <a:t> </a:t>
            </a:r>
            <a:r>
              <a:rPr lang="fr-FR" dirty="0" smtClean="0">
                <a:latin typeface="Arial Black" panose="020B0A04020102020204" pitchFamily="34" charset="0"/>
              </a:rPr>
              <a:t>      (</a:t>
            </a:r>
            <a:r>
              <a:rPr lang="fr-FR" dirty="0">
                <a:latin typeface="Arial Black" panose="020B0A04020102020204" pitchFamily="34" charset="0"/>
              </a:rPr>
              <a:t>production, coût énergétique, qualité,…)</a:t>
            </a:r>
          </a:p>
        </p:txBody>
      </p:sp>
      <p:sp>
        <p:nvSpPr>
          <p:cNvPr id="7435" name="Rectangle 267"/>
          <p:cNvSpPr>
            <a:spLocks noChangeArrowheads="1"/>
          </p:cNvSpPr>
          <p:nvPr/>
        </p:nvSpPr>
        <p:spPr bwMode="auto">
          <a:xfrm>
            <a:off x="1198563" y="2701383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fr-FR" sz="2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Constat </a:t>
            </a:r>
            <a:r>
              <a:rPr lang="fr-FR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fr-F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La solution optimale n’existe pas</a:t>
            </a:r>
          </a:p>
        </p:txBody>
      </p:sp>
      <p:sp>
        <p:nvSpPr>
          <p:cNvPr id="7436" name="Rectangle 268"/>
          <p:cNvSpPr>
            <a:spLocks noChangeArrowheads="1"/>
          </p:cNvSpPr>
          <p:nvPr/>
        </p:nvSpPr>
        <p:spPr bwMode="auto">
          <a:xfrm>
            <a:off x="227805" y="4270104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Recherche d’un ensemble de compromis</a:t>
            </a:r>
          </a:p>
        </p:txBody>
      </p:sp>
      <p:sp>
        <p:nvSpPr>
          <p:cNvPr id="7437" name="Rectangle 269"/>
          <p:cNvSpPr>
            <a:spLocks noChangeArrowheads="1"/>
          </p:cNvSpPr>
          <p:nvPr/>
        </p:nvSpPr>
        <p:spPr bwMode="auto">
          <a:xfrm>
            <a:off x="-60324" y="5462007"/>
            <a:ext cx="7602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Choix du meilleur compromis </a:t>
            </a:r>
            <a:r>
              <a:rPr lang="fr-FR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(aide à la décision)</a:t>
            </a:r>
          </a:p>
        </p:txBody>
      </p:sp>
      <p:sp>
        <p:nvSpPr>
          <p:cNvPr id="7438" name="AutoShape 270"/>
          <p:cNvSpPr>
            <a:spLocks noChangeArrowheads="1"/>
          </p:cNvSpPr>
          <p:nvPr/>
        </p:nvSpPr>
        <p:spPr bwMode="auto">
          <a:xfrm>
            <a:off x="4073525" y="3433221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2" name="Rectangle 1"/>
          <p:cNvSpPr/>
          <p:nvPr/>
        </p:nvSpPr>
        <p:spPr>
          <a:xfrm>
            <a:off x="5192070" y="44168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>
                <a:latin typeface="Cooper BlkIt BT"/>
              </a:rPr>
              <a:t>Étape objective</a:t>
            </a:r>
          </a:p>
          <a:p>
            <a:pPr algn="ctr">
              <a:spcBef>
                <a:spcPct val="50000"/>
              </a:spcBef>
            </a:pPr>
            <a:r>
              <a:rPr lang="fr-FR" altLang="fr-FR" b="1" dirty="0">
                <a:latin typeface="Cooper BlkIt BT"/>
              </a:rPr>
              <a:t>Information du décideur</a:t>
            </a:r>
          </a:p>
          <a:p>
            <a:pPr algn="ctr">
              <a:spcBef>
                <a:spcPct val="50000"/>
              </a:spcBef>
            </a:pPr>
            <a:r>
              <a:rPr lang="fr-FR" altLang="fr-FR" b="1" dirty="0">
                <a:latin typeface="Cooper BlkIt BT"/>
              </a:rPr>
              <a:t>sans </a:t>
            </a:r>
            <a:r>
              <a:rPr lang="fr-FR" altLang="fr-FR" b="1" i="1" dirty="0">
                <a:latin typeface="Cooper BlkIt BT"/>
              </a:rPr>
              <a:t>a priori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914900" y="4828633"/>
            <a:ext cx="914400" cy="106362"/>
          </a:xfrm>
          <a:prstGeom prst="rightArrow">
            <a:avLst>
              <a:gd name="adj1" fmla="val 50000"/>
              <a:gd name="adj2" fmla="val 21492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86350" y="5914048"/>
            <a:ext cx="40576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800" b="1" dirty="0">
                <a:latin typeface="Cooper BlkIt BT"/>
              </a:rPr>
              <a:t>Choix final du décideur </a:t>
            </a:r>
          </a:p>
          <a:p>
            <a:pPr algn="ctr">
              <a:lnSpc>
                <a:spcPct val="150000"/>
              </a:lnSpc>
            </a:pPr>
            <a:r>
              <a:rPr lang="fr-FR" altLang="fr-FR" sz="1800" b="1" dirty="0">
                <a:latin typeface="Cooper BlkIt BT"/>
              </a:rPr>
              <a:t>(dans un domaine réduit d’alternatives)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152900" y="6266473"/>
            <a:ext cx="914400" cy="106362"/>
          </a:xfrm>
          <a:prstGeom prst="rightArrow">
            <a:avLst>
              <a:gd name="adj1" fmla="val 50000"/>
              <a:gd name="adj2" fmla="val 21492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7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5" grpId="0" autoUpdateAnimBg="0"/>
      <p:bldP spid="7436" grpId="0" autoUpdateAnimBg="0"/>
      <p:bldP spid="74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8" name="Rectangle 502"/>
          <p:cNvSpPr>
            <a:spLocks noChangeArrowheads="1"/>
          </p:cNvSpPr>
          <p:nvPr/>
        </p:nvSpPr>
        <p:spPr bwMode="auto">
          <a:xfrm>
            <a:off x="391978" y="6003482"/>
            <a:ext cx="8366393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b="1" dirty="0">
                <a:solidFill>
                  <a:srgbClr val="339966"/>
                </a:solidFill>
              </a:rPr>
              <a:t>Détermination d’un ensemble de compromis par algorithme évolutionnaire</a:t>
            </a:r>
          </a:p>
          <a:p>
            <a:pPr algn="ctr">
              <a:lnSpc>
                <a:spcPct val="120000"/>
              </a:lnSpc>
            </a:pPr>
            <a:r>
              <a:rPr lang="fr-FR" sz="2000" b="1" dirty="0">
                <a:solidFill>
                  <a:srgbClr val="339966"/>
                </a:solidFill>
              </a:rPr>
              <a:t>Zone de Pareto </a:t>
            </a:r>
          </a:p>
        </p:txBody>
      </p:sp>
      <p:sp>
        <p:nvSpPr>
          <p:cNvPr id="19955" name="Text Box 499"/>
          <p:cNvSpPr txBox="1">
            <a:spLocks noChangeArrowheads="1"/>
          </p:cNvSpPr>
          <p:nvPr/>
        </p:nvSpPr>
        <p:spPr bwMode="auto">
          <a:xfrm>
            <a:off x="652463" y="1469582"/>
            <a:ext cx="75882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50000"/>
              <a:buFontTx/>
              <a:buChar char="•"/>
            </a:pP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b="1" dirty="0">
                <a:cs typeface="Times New Roman" pitchFamily="18" charset="0"/>
              </a:rPr>
              <a:t>Coût énergétique</a:t>
            </a:r>
            <a:r>
              <a:rPr lang="fr-FR" sz="1800" dirty="0">
                <a:cs typeface="Times New Roman" pitchFamily="18" charset="0"/>
              </a:rPr>
              <a:t> (énergie dépensée pour la production de 1 kg de produit)</a:t>
            </a: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r>
              <a:rPr lang="fr-FR" sz="1800" dirty="0">
                <a:cs typeface="Times New Roman" pitchFamily="18" charset="0"/>
              </a:rPr>
              <a:t>  </a:t>
            </a:r>
            <a:r>
              <a:rPr lang="fr-FR" sz="1800" b="1" dirty="0">
                <a:cs typeface="Times New Roman" pitchFamily="18" charset="0"/>
              </a:rPr>
              <a:t>Taux résiduel d’</a:t>
            </a:r>
            <a:r>
              <a:rPr lang="fr-FR" sz="1800" b="1" dirty="0" err="1">
                <a:cs typeface="Times New Roman" pitchFamily="18" charset="0"/>
              </a:rPr>
              <a:t>isocyanate</a:t>
            </a:r>
            <a:r>
              <a:rPr lang="fr-FR" sz="1800" dirty="0">
                <a:cs typeface="Times New Roman" pitchFamily="18" charset="0"/>
              </a:rPr>
              <a:t>,</a:t>
            </a:r>
          </a:p>
          <a:p>
            <a:pPr>
              <a:buClr>
                <a:srgbClr val="FF0000"/>
              </a:buClr>
              <a:buSzPct val="150000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r>
              <a:rPr lang="fr-FR" sz="1800" dirty="0">
                <a:cs typeface="Times New Roman" pitchFamily="18" charset="0"/>
              </a:rPr>
              <a:t>  Écart entre </a:t>
            </a:r>
            <a:r>
              <a:rPr lang="fr-FR" sz="1800" b="1" dirty="0">
                <a:cs typeface="Times New Roman" pitchFamily="18" charset="0"/>
              </a:rPr>
              <a:t>la masse molaire en poids</a:t>
            </a:r>
            <a:r>
              <a:rPr lang="fr-FR" sz="1800" dirty="0">
                <a:cs typeface="Times New Roman" pitchFamily="18" charset="0"/>
              </a:rPr>
              <a:t> du polymère obtenu et une valeur cible</a:t>
            </a:r>
          </a:p>
          <a:p>
            <a:pPr lvl="1">
              <a:buClr>
                <a:srgbClr val="FF0000"/>
              </a:buClr>
              <a:buSzPct val="300000"/>
            </a:pPr>
            <a:r>
              <a:rPr lang="fr-FR" sz="1800" dirty="0">
                <a:cs typeface="Times New Roman" pitchFamily="18" charset="0"/>
              </a:rPr>
              <a:t> (en valeur absolue)</a:t>
            </a:r>
          </a:p>
          <a:p>
            <a:pPr lvl="1">
              <a:buClr>
                <a:srgbClr val="FF0000"/>
              </a:buClr>
              <a:buSzPct val="300000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r>
              <a:rPr lang="fr-FR" sz="1800" dirty="0">
                <a:cs typeface="Times New Roman" pitchFamily="18" charset="0"/>
              </a:rPr>
              <a:t>  Écart entre </a:t>
            </a:r>
            <a:r>
              <a:rPr lang="fr-FR" sz="1800" b="1" dirty="0">
                <a:cs typeface="Times New Roman" pitchFamily="18" charset="0"/>
              </a:rPr>
              <a:t>la variation du  module d’Young</a:t>
            </a:r>
            <a:r>
              <a:rPr lang="fr-FR" sz="1800" dirty="0">
                <a:cs typeface="Times New Roman" pitchFamily="18" charset="0"/>
              </a:rPr>
              <a:t> et une valeur cible</a:t>
            </a:r>
          </a:p>
          <a:p>
            <a:pPr lvl="1">
              <a:buClr>
                <a:srgbClr val="FF0000"/>
              </a:buClr>
              <a:buSzPct val="300000"/>
            </a:pPr>
            <a:r>
              <a:rPr lang="fr-FR" sz="1800" dirty="0">
                <a:cs typeface="Times New Roman" pitchFamily="18" charset="0"/>
              </a:rPr>
              <a:t> (en valeur absolue)</a:t>
            </a:r>
          </a:p>
          <a:p>
            <a:pPr lvl="1">
              <a:buClr>
                <a:srgbClr val="FF0000"/>
              </a:buClr>
              <a:buSzPct val="300000"/>
            </a:pPr>
            <a:endParaRPr lang="fr-FR" sz="1800" dirty="0">
              <a:cs typeface="Times New Roman" pitchFamily="18" charset="0"/>
            </a:endParaRPr>
          </a:p>
          <a:p>
            <a:pPr lvl="1">
              <a:buClr>
                <a:srgbClr val="FF0000"/>
              </a:buClr>
              <a:buSzPct val="300000"/>
            </a:pPr>
            <a:endParaRPr lang="fr-FR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r>
              <a:rPr lang="fr-FR" sz="1800" dirty="0">
                <a:cs typeface="Times New Roman" pitchFamily="18" charset="0"/>
              </a:rPr>
              <a:t> Écart entre la </a:t>
            </a:r>
            <a:r>
              <a:rPr lang="fr-FR" sz="1800" b="1" dirty="0">
                <a:cs typeface="Times New Roman" pitchFamily="18" charset="0"/>
              </a:rPr>
              <a:t>température de transition vitreuse</a:t>
            </a:r>
            <a:r>
              <a:rPr lang="fr-FR" sz="1800" dirty="0">
                <a:cs typeface="Times New Roman" pitchFamily="18" charset="0"/>
              </a:rPr>
              <a:t> et une valeur cible</a:t>
            </a:r>
          </a:p>
          <a:p>
            <a:pPr lvl="1">
              <a:buClr>
                <a:srgbClr val="FF0000"/>
              </a:buClr>
              <a:buSzPct val="300000"/>
            </a:pPr>
            <a:r>
              <a:rPr lang="fr-FR" sz="1800" dirty="0">
                <a:cs typeface="Times New Roman" pitchFamily="18" charset="0"/>
              </a:rPr>
              <a:t> (en valeur absolue)</a:t>
            </a:r>
          </a:p>
          <a:p>
            <a:pPr>
              <a:buClr>
                <a:srgbClr val="FF0000"/>
              </a:buClr>
              <a:buSzPct val="300000"/>
            </a:pPr>
            <a:endParaRPr lang="fr-FR" sz="1800" dirty="0"/>
          </a:p>
        </p:txBody>
      </p:sp>
      <p:sp>
        <p:nvSpPr>
          <p:cNvPr id="19956" name="Text Box 500"/>
          <p:cNvSpPr txBox="1">
            <a:spLocks noChangeArrowheads="1"/>
          </p:cNvSpPr>
          <p:nvPr/>
        </p:nvSpPr>
        <p:spPr bwMode="auto">
          <a:xfrm>
            <a:off x="2995961" y="972645"/>
            <a:ext cx="35814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Détermination des critères</a:t>
            </a:r>
          </a:p>
        </p:txBody>
      </p:sp>
      <p:sp>
        <p:nvSpPr>
          <p:cNvPr id="19957" name="AutoShape 501"/>
          <p:cNvSpPr>
            <a:spLocks noChangeArrowheads="1"/>
          </p:cNvSpPr>
          <p:nvPr/>
        </p:nvSpPr>
        <p:spPr bwMode="auto">
          <a:xfrm>
            <a:off x="2729495" y="6470463"/>
            <a:ext cx="762000" cy="227013"/>
          </a:xfrm>
          <a:prstGeom prst="rightArrow">
            <a:avLst>
              <a:gd name="adj1" fmla="val 50000"/>
              <a:gd name="adj2" fmla="val 839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68"/>
          <p:cNvSpPr>
            <a:spLocks noChangeArrowheads="1"/>
          </p:cNvSpPr>
          <p:nvPr/>
        </p:nvSpPr>
        <p:spPr bwMode="auto">
          <a:xfrm>
            <a:off x="1624376" y="255316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Recherche d’un ensemble de compromis</a:t>
            </a:r>
          </a:p>
        </p:txBody>
      </p:sp>
    </p:spTree>
    <p:extLst>
      <p:ext uri="{BB962C8B-B14F-4D97-AF65-F5344CB8AC3E}">
        <p14:creationId xmlns:p14="http://schemas.microsoft.com/office/powerpoint/2010/main" val="14440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2309" r="15479" b="3078"/>
          <a:stretch>
            <a:fillRect/>
          </a:stretch>
        </p:blipFill>
        <p:spPr bwMode="auto">
          <a:xfrm>
            <a:off x="4833938" y="1887538"/>
            <a:ext cx="40084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2829" r="15591" b="3638"/>
          <a:stretch>
            <a:fillRect/>
          </a:stretch>
        </p:blipFill>
        <p:spPr bwMode="auto">
          <a:xfrm>
            <a:off x="368300" y="1819275"/>
            <a:ext cx="40195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33475" y="1214438"/>
            <a:ext cx="282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b="1">
                <a:latin typeface="Cooper BlkIt BT"/>
              </a:rPr>
              <a:t>Zone de Pareto</a:t>
            </a:r>
          </a:p>
          <a:p>
            <a:pPr algn="ctr"/>
            <a:r>
              <a:rPr lang="fr-FR" altLang="fr-FR" b="1">
                <a:latin typeface="Cooper BlkIt BT"/>
              </a:rPr>
              <a:t>(Conditions opératoires)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0" y="2708275"/>
            <a:ext cx="2600325" cy="3495675"/>
            <a:chOff x="0" y="1706"/>
            <a:chExt cx="1638" cy="2202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554" y="1900"/>
              <a:ext cx="329" cy="14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651" y="1706"/>
              <a:ext cx="987" cy="169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3390"/>
              <a:ext cx="11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 b="1">
                  <a:solidFill>
                    <a:srgbClr val="660033"/>
                  </a:solidFill>
                  <a:cs typeface="Times New Roman" pitchFamily="18" charset="0"/>
                </a:rPr>
                <a:t>2 zones distinctes</a:t>
              </a:r>
              <a:r>
                <a:rPr lang="fr-FR" altLang="fr-FR" sz="2100" b="1">
                  <a:solidFill>
                    <a:srgbClr val="FF33CC"/>
                  </a:solidFill>
                </a:rPr>
                <a:t> </a:t>
              </a:r>
              <a:endParaRPr lang="fr-FR" altLang="fr-FR" sz="4400" b="1">
                <a:solidFill>
                  <a:srgbClr val="FF33CC"/>
                </a:solidFill>
              </a:endParaRPr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2251075" y="5405438"/>
            <a:ext cx="4408488" cy="1552575"/>
            <a:chOff x="1341" y="3297"/>
            <a:chExt cx="2777" cy="978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1" y="3297"/>
              <a:ext cx="2777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914400" algn="l"/>
                  <a:tab pos="-457200" algn="l"/>
                  <a:tab pos="104775" algn="l"/>
                  <a:tab pos="1169988" algn="l"/>
                  <a:tab pos="18907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fr-FR" altLang="fr-FR" sz="1200" b="1">
                  <a:cs typeface="Times New Roman" pitchFamily="18" charset="0"/>
                </a:rPr>
                <a:t>Zones	Mn	Débit	Temp.	Vitesse </a:t>
              </a:r>
            </a:p>
            <a:p>
              <a:pPr algn="just"/>
              <a:r>
                <a:rPr lang="fr-FR" altLang="fr-FR" sz="1200" b="1">
                  <a:cs typeface="Times New Roman" pitchFamily="18" charset="0"/>
                </a:rPr>
                <a:t>					de vis</a:t>
              </a:r>
            </a:p>
            <a:p>
              <a:r>
                <a:rPr lang="fr-FR" altLang="fr-FR" sz="1200" b="1">
                  <a:cs typeface="Times New Roman" pitchFamily="18" charset="0"/>
                </a:rPr>
                <a:t>	 	(g.mol</a:t>
              </a:r>
              <a:r>
                <a:rPr lang="fr-FR" altLang="fr-FR" sz="1200" b="1" baseline="30000">
                  <a:cs typeface="Times New Roman" pitchFamily="18" charset="0"/>
                </a:rPr>
                <a:t>-1</a:t>
              </a:r>
              <a:r>
                <a:rPr lang="fr-FR" altLang="fr-FR" sz="1200" b="1">
                  <a:cs typeface="Times New Roman" pitchFamily="18" charset="0"/>
                </a:rPr>
                <a:t>)	(kg.h</a:t>
              </a:r>
              <a:r>
                <a:rPr lang="fr-FR" altLang="fr-FR" sz="1200" b="1" baseline="30000">
                  <a:cs typeface="Times New Roman" pitchFamily="18" charset="0"/>
                </a:rPr>
                <a:t>-1</a:t>
              </a:r>
              <a:r>
                <a:rPr lang="fr-FR" altLang="fr-FR" sz="1200" b="1">
                  <a:cs typeface="Times New Roman" pitchFamily="18" charset="0"/>
                </a:rPr>
                <a:t>)	(°C)	(rpm)</a:t>
              </a:r>
              <a:endParaRPr lang="fr-FR" altLang="fr-FR" sz="1400" b="1">
                <a:cs typeface="Times New Roman" pitchFamily="18" charset="0"/>
              </a:endParaRPr>
            </a:p>
            <a:p>
              <a:pPr algn="just"/>
              <a:endParaRPr lang="fr-FR" altLang="fr-FR" sz="1200" b="1">
                <a:cs typeface="Times New Roman" pitchFamily="18" charset="0"/>
              </a:endParaRPr>
            </a:p>
            <a:p>
              <a:r>
                <a:rPr lang="fr-FR" altLang="fr-FR" sz="1200" b="1">
                  <a:cs typeface="Times New Roman" pitchFamily="18" charset="0"/>
                </a:rPr>
                <a:t>    1	1274	2.77	150.0	306</a:t>
              </a:r>
            </a:p>
            <a:p>
              <a:endParaRPr lang="fr-FR" altLang="fr-FR" sz="1200" b="1">
                <a:cs typeface="Times New Roman" pitchFamily="18" charset="0"/>
              </a:endParaRPr>
            </a:p>
            <a:p>
              <a:r>
                <a:rPr lang="fr-FR" altLang="fr-FR" sz="1200" b="1">
                  <a:cs typeface="Times New Roman" pitchFamily="18" charset="0"/>
                </a:rPr>
                <a:t>	 2	2024	3.63	168.4	400</a:t>
              </a:r>
            </a:p>
            <a:p>
              <a:r>
                <a:rPr lang="fr-FR" altLang="fr-FR" sz="1200" b="1">
                  <a:cs typeface="Times New Roman" pitchFamily="18" charset="0"/>
                </a:rPr>
                <a:t> </a:t>
              </a:r>
              <a:endParaRPr lang="fr-FR" altLang="fr-FR" sz="2800" b="1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1413" y="3733"/>
              <a:ext cx="26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270625" y="1198563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b="1">
                <a:latin typeface="Cooper BlkIt BT"/>
              </a:rPr>
              <a:t>Front de Pareto</a:t>
            </a:r>
          </a:p>
          <a:p>
            <a:pPr algn="ctr"/>
            <a:r>
              <a:rPr lang="fr-FR" altLang="fr-FR" b="1">
                <a:latin typeface="Cooper BlkIt BT"/>
              </a:rPr>
              <a:t>(Critères)</a:t>
            </a:r>
          </a:p>
        </p:txBody>
      </p:sp>
      <p:sp>
        <p:nvSpPr>
          <p:cNvPr id="26" name="Rectangle 268"/>
          <p:cNvSpPr>
            <a:spLocks noChangeArrowheads="1"/>
          </p:cNvSpPr>
          <p:nvPr/>
        </p:nvSpPr>
        <p:spPr bwMode="auto">
          <a:xfrm>
            <a:off x="1671638" y="269604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fr-FR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   Recherche </a:t>
            </a:r>
            <a:r>
              <a:rPr lang="fr-FR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d’un ensemble de compromis</a:t>
            </a:r>
          </a:p>
        </p:txBody>
      </p:sp>
    </p:spTree>
    <p:extLst>
      <p:ext uri="{BB962C8B-B14F-4D97-AF65-F5344CB8AC3E}">
        <p14:creationId xmlns:p14="http://schemas.microsoft.com/office/powerpoint/2010/main" val="4754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957049" y="244664"/>
            <a:ext cx="3674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CC00"/>
                </a:solidFill>
                <a:latin typeface="Arial Black" pitchFamily="34" charset="0"/>
              </a:rPr>
              <a:t>Aide à la décision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73050" y="785628"/>
            <a:ext cx="717055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000" b="1" dirty="0">
              <a:solidFill>
                <a:srgbClr val="0000FF"/>
              </a:solidFill>
            </a:endParaRPr>
          </a:p>
          <a:p>
            <a:pPr>
              <a:lnSpc>
                <a:spcPct val="30000"/>
              </a:lnSpc>
            </a:pPr>
            <a:r>
              <a:rPr lang="fr-FR" sz="2000" b="1" dirty="0">
                <a:solidFill>
                  <a:srgbClr val="0000FF"/>
                </a:solidFill>
              </a:rPr>
              <a:t>Objectif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fr-FR" sz="2000" dirty="0"/>
              <a:t>	    </a:t>
            </a:r>
          </a:p>
          <a:p>
            <a:r>
              <a:rPr lang="fr-FR" sz="2000" dirty="0"/>
              <a:t>	Aide au choix du meilleur compromis</a:t>
            </a:r>
          </a:p>
          <a:p>
            <a:endParaRPr lang="fr-FR" dirty="0"/>
          </a:p>
          <a:p>
            <a:r>
              <a:rPr lang="fr-FR" dirty="0"/>
              <a:t>			</a:t>
            </a:r>
            <a:r>
              <a:rPr lang="fr-FR" sz="2000" dirty="0"/>
              <a:t>fonction des préférences du décideur</a:t>
            </a:r>
          </a:p>
          <a:p>
            <a:endParaRPr lang="fr-FR" sz="2000" dirty="0"/>
          </a:p>
          <a:p>
            <a:endParaRPr lang="fr-FR" b="1" dirty="0">
              <a:solidFill>
                <a:srgbClr val="0000FF"/>
              </a:solidFill>
            </a:endParaRPr>
          </a:p>
          <a:p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46162" name="AutoShape 82"/>
          <p:cNvSpPr>
            <a:spLocks noChangeArrowheads="1"/>
          </p:cNvSpPr>
          <p:nvPr/>
        </p:nvSpPr>
        <p:spPr bwMode="auto">
          <a:xfrm>
            <a:off x="2185988" y="2074138"/>
            <a:ext cx="762000" cy="227013"/>
          </a:xfrm>
          <a:prstGeom prst="rightArrow">
            <a:avLst>
              <a:gd name="adj1" fmla="val 50000"/>
              <a:gd name="adj2" fmla="val 839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270000" y="3917950"/>
            <a:ext cx="7678738" cy="3182938"/>
            <a:chOff x="800" y="2468"/>
            <a:chExt cx="4837" cy="2005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596" y="2468"/>
              <a:ext cx="4041" cy="2005"/>
              <a:chOff x="1204" y="2315"/>
              <a:chExt cx="4041" cy="2005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292" y="2315"/>
                <a:ext cx="27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28650" algn="l"/>
                    <a:tab pos="1257300" algn="l"/>
                    <a:tab pos="1714500" algn="l"/>
                    <a:tab pos="2286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b="1">
                    <a:solidFill>
                      <a:srgbClr val="FF33CC"/>
                    </a:solidFill>
                    <a:cs typeface="Times New Roman" pitchFamily="18" charset="0"/>
                  </a:rPr>
                  <a:t>	w</a:t>
                </a:r>
                <a:r>
                  <a:rPr lang="fr-FR" altLang="fr-FR" b="1" baseline="-30000">
                    <a:solidFill>
                      <a:srgbClr val="FF33CC"/>
                    </a:solidFill>
                    <a:cs typeface="Times New Roman" pitchFamily="18" charset="0"/>
                  </a:rPr>
                  <a:t>k		</a:t>
                </a:r>
                <a:r>
                  <a:rPr lang="fr-FR" altLang="fr-FR" b="1">
                    <a:solidFill>
                      <a:srgbClr val="FF33CC"/>
                    </a:solidFill>
                    <a:cs typeface="Times New Roman" pitchFamily="18" charset="0"/>
                  </a:rPr>
                  <a:t>q</a:t>
                </a:r>
                <a:r>
                  <a:rPr lang="fr-FR" altLang="fr-FR" b="1" baseline="-30000">
                    <a:solidFill>
                      <a:srgbClr val="FF33CC"/>
                    </a:solidFill>
                    <a:cs typeface="Times New Roman" pitchFamily="18" charset="0"/>
                  </a:rPr>
                  <a:t>k		  </a:t>
                </a:r>
                <a:r>
                  <a:rPr lang="fr-FR" altLang="fr-FR" b="1">
                    <a:solidFill>
                      <a:srgbClr val="FF33CC"/>
                    </a:solidFill>
                    <a:cs typeface="Times New Roman" pitchFamily="18" charset="0"/>
                  </a:rPr>
                  <a:t>p</a:t>
                </a:r>
                <a:r>
                  <a:rPr lang="fr-FR" altLang="fr-FR" b="1" baseline="-30000">
                    <a:solidFill>
                      <a:srgbClr val="FF33CC"/>
                    </a:solidFill>
                    <a:cs typeface="Times New Roman" pitchFamily="18" charset="0"/>
                  </a:rPr>
                  <a:t>k                </a:t>
                </a:r>
                <a:r>
                  <a:rPr lang="fr-FR" altLang="fr-FR" b="1">
                    <a:solidFill>
                      <a:srgbClr val="FF33CC"/>
                    </a:solidFill>
                    <a:cs typeface="Times New Roman" pitchFamily="18" charset="0"/>
                  </a:rPr>
                  <a:t>v</a:t>
                </a:r>
                <a:r>
                  <a:rPr lang="fr-FR" altLang="fr-FR" b="1" baseline="-30000">
                    <a:solidFill>
                      <a:srgbClr val="FF33CC"/>
                    </a:solidFill>
                    <a:cs typeface="Times New Roman" pitchFamily="18" charset="0"/>
                  </a:rPr>
                  <a:t>k</a:t>
                </a:r>
                <a:endParaRPr lang="fr-FR" altLang="fr-FR" sz="4400" b="1">
                  <a:solidFill>
                    <a:srgbClr val="FF33CC"/>
                  </a:solidFill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204" y="2668"/>
                <a:ext cx="1417" cy="1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Energie		 f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</a:p>
              <a:p>
                <a:endParaRPr lang="fr-FR" altLang="fr-FR" sz="1600" b="1" baseline="-3000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Pureté		 f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Masses molaires</a:t>
                </a:r>
              </a:p>
              <a:p>
                <a:pPr>
                  <a:lnSpc>
                    <a:spcPct val="60000"/>
                  </a:lnSpc>
                </a:pPr>
                <a:endParaRPr lang="fr-FR" altLang="fr-FR" sz="1600" b="1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Temperature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	f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4  </a:t>
                </a: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de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transition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vitreuse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	</a:t>
                </a:r>
                <a:endParaRPr lang="fr-FR" altLang="fr-FR" sz="1600" b="1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Rapport  		f</a:t>
                </a:r>
                <a:r>
                  <a:rPr lang="fr-FR" altLang="fr-FR" sz="1600" b="1" baseline="-30000">
                    <a:solidFill>
                      <a:srgbClr val="0000FF"/>
                    </a:solidFill>
                    <a:cs typeface="Times New Roman" pitchFamily="18" charset="0"/>
                  </a:rPr>
                  <a:t>5</a:t>
                </a:r>
              </a:p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fr-FR" altLang="fr-FR" sz="1600" b="1">
                    <a:solidFill>
                      <a:srgbClr val="0000FF"/>
                    </a:solidFill>
                    <a:cs typeface="Times New Roman" pitchFamily="18" charset="0"/>
                  </a:rPr>
                  <a:t>modules d’Young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688" y="2707"/>
                <a:ext cx="2557" cy="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-736600" algn="l"/>
                    <a:tab pos="-457200" algn="l"/>
                    <a:tab pos="228600" algn="l"/>
                    <a:tab pos="914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fr-FR" altLang="fr-FR" sz="1400" b="1">
                    <a:cs typeface="Times New Roman" pitchFamily="18" charset="0"/>
                  </a:rPr>
                  <a:t>0.15	      0.31	        1.55	       6.19</a:t>
                </a:r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r>
                  <a:rPr lang="fr-FR" altLang="fr-FR" sz="1400" b="1">
                    <a:cs typeface="Times New Roman" pitchFamily="18" charset="0"/>
                  </a:rPr>
                  <a:t>0.15	      0.82	       4.10	       16.41</a:t>
                </a:r>
              </a:p>
              <a:p>
                <a:pPr algn="just"/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r>
                  <a:rPr lang="fr-FR" altLang="fr-FR" sz="1400" b="1">
                    <a:cs typeface="Times New Roman" pitchFamily="18" charset="0"/>
                  </a:rPr>
                  <a:t>0.15	      6 273	       31 365	        125 460 </a:t>
                </a:r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r>
                  <a:rPr lang="fr-FR" altLang="fr-FR" sz="1400" b="1">
                    <a:cs typeface="Times New Roman" pitchFamily="18" charset="0"/>
                  </a:rPr>
                  <a:t>0.15	      0.39	       1.97	        7.88</a:t>
                </a:r>
                <a:endParaRPr lang="fr-FR" altLang="fr-FR" sz="1600" b="1">
                  <a:cs typeface="Times New Roman" pitchFamily="18" charset="0"/>
                </a:endParaRPr>
              </a:p>
              <a:p>
                <a:pPr algn="just"/>
                <a:endParaRPr lang="fr-FR" altLang="fr-FR" sz="1600" b="1">
                  <a:cs typeface="Times New Roman" pitchFamily="18" charset="0"/>
                </a:endParaRPr>
              </a:p>
              <a:p>
                <a:pPr algn="just">
                  <a:lnSpc>
                    <a:spcPct val="60000"/>
                  </a:lnSpc>
                </a:pPr>
                <a:endParaRPr lang="fr-FR" altLang="fr-FR" sz="1600" b="1">
                  <a:cs typeface="Times New Roman" pitchFamily="18" charset="0"/>
                </a:endParaRPr>
              </a:p>
              <a:p>
                <a:r>
                  <a:rPr lang="fr-FR" altLang="fr-FR" sz="1400" b="1">
                    <a:cs typeface="Times New Roman" pitchFamily="18" charset="0"/>
                  </a:rPr>
                  <a:t>0.4	     	       0.03	       0.15	          0.8</a:t>
                </a:r>
                <a:endParaRPr lang="fr-FR" altLang="fr-FR" sz="1600" b="1">
                  <a:cs typeface="Times New Roman" pitchFamily="18" charset="0"/>
                </a:endParaRPr>
              </a:p>
              <a:p>
                <a:r>
                  <a:rPr lang="fr-FR" altLang="fr-FR" sz="1400" b="1">
                    <a:cs typeface="Times New Roman" pitchFamily="18" charset="0"/>
                  </a:rPr>
                  <a:t> </a:t>
                </a:r>
                <a:endParaRPr lang="fr-FR" altLang="fr-FR" sz="3200" b="1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H="1">
                <a:off x="2627" y="2414"/>
                <a:ext cx="1" cy="190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294" y="2630"/>
                <a:ext cx="3890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 rot="20013936" flipH="1">
              <a:off x="800" y="2599"/>
              <a:ext cx="164" cy="1346"/>
            </a:xfrm>
            <a:prstGeom prst="curvedLeftArrow">
              <a:avLst>
                <a:gd name="adj1" fmla="val 164146"/>
                <a:gd name="adj2" fmla="val 328293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79388" y="2489202"/>
            <a:ext cx="6126162" cy="1435101"/>
            <a:chOff x="113" y="1568"/>
            <a:chExt cx="3859" cy="904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13" y="1568"/>
              <a:ext cx="2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400" b="1" dirty="0">
                  <a:solidFill>
                    <a:srgbClr val="7030A0"/>
                  </a:solidFill>
                </a:rPr>
                <a:t>Préférences du décideur</a:t>
              </a: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98" y="1929"/>
              <a:ext cx="3274" cy="543"/>
              <a:chOff x="698" y="1703"/>
              <a:chExt cx="3274" cy="543"/>
            </a:xfrm>
          </p:grpSpPr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698" y="1703"/>
                <a:ext cx="3274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dirty="0">
                    <a:latin typeface="Cooper BlkIt BT"/>
                  </a:rPr>
                  <a:t>Dialogue entre l’expert du procédé et le décideur</a:t>
                </a:r>
              </a:p>
              <a:p>
                <a:pPr>
                  <a:lnSpc>
                    <a:spcPct val="50000"/>
                  </a:lnSpc>
                </a:pPr>
                <a:r>
                  <a:rPr lang="fr-FR" altLang="fr-FR" dirty="0">
                    <a:latin typeface="Cooper BlkIt BT"/>
                  </a:rPr>
                  <a:t>	</a:t>
                </a:r>
              </a:p>
              <a:p>
                <a:r>
                  <a:rPr lang="fr-FR" altLang="fr-FR" dirty="0">
                    <a:latin typeface="Cooper BlkIt BT"/>
                  </a:rPr>
                  <a:t>	</a:t>
                </a: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903" y="2123"/>
                <a:ext cx="352" cy="0"/>
              </a:xfrm>
              <a:prstGeom prst="line">
                <a:avLst/>
              </a:prstGeom>
              <a:noFill/>
              <a:ln w="38100" cap="sq">
                <a:solidFill>
                  <a:srgbClr val="FF33CC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19" name="Rectangle 163"/>
          <p:cNvSpPr>
            <a:spLocks noChangeArrowheads="1"/>
          </p:cNvSpPr>
          <p:nvPr/>
        </p:nvSpPr>
        <p:spPr bwMode="auto">
          <a:xfrm>
            <a:off x="2373312" y="3475040"/>
            <a:ext cx="74691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fr-FR" sz="1800" b="1" dirty="0">
                <a:solidFill>
                  <a:srgbClr val="339966"/>
                </a:solidFill>
                <a:cs typeface="Times New Roman" pitchFamily="18" charset="0"/>
              </a:rPr>
              <a:t>Choix des poids, seuils d’indifférence et de préférence pour chaque critère </a:t>
            </a:r>
            <a:endParaRPr lang="fr-FR" sz="18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1254" r="22115" b="14886"/>
          <a:stretch>
            <a:fillRect/>
          </a:stretch>
        </p:blipFill>
        <p:spPr bwMode="auto">
          <a:xfrm>
            <a:off x="409575" y="1156821"/>
            <a:ext cx="39893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2051"/>
          <p:cNvSpPr txBox="1">
            <a:spLocks noChangeArrowheads="1"/>
          </p:cNvSpPr>
          <p:nvPr/>
        </p:nvSpPr>
        <p:spPr bwMode="auto">
          <a:xfrm rot="5400000" flipV="1">
            <a:off x="3301206" y="3832553"/>
            <a:ext cx="396875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fr-FR" sz="1400" b="1"/>
              <a:t>Température (°C)</a:t>
            </a:r>
          </a:p>
        </p:txBody>
      </p:sp>
      <p:sp>
        <p:nvSpPr>
          <p:cNvPr id="51204" name="Text Box 2052"/>
          <p:cNvSpPr txBox="1">
            <a:spLocks noChangeArrowheads="1"/>
          </p:cNvSpPr>
          <p:nvPr/>
        </p:nvSpPr>
        <p:spPr bwMode="auto">
          <a:xfrm flipV="1">
            <a:off x="0" y="1139359"/>
            <a:ext cx="396875" cy="2536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Vitesse de rotation des vis (rpm)</a:t>
            </a:r>
          </a:p>
        </p:txBody>
      </p:sp>
      <p:pic>
        <p:nvPicPr>
          <p:cNvPr id="51205" name="Picture 2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5461" b="6340"/>
          <a:stretch>
            <a:fillRect/>
          </a:stretch>
        </p:blipFill>
        <p:spPr bwMode="auto">
          <a:xfrm>
            <a:off x="5083175" y="1110784"/>
            <a:ext cx="391795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2054"/>
          <p:cNvSpPr txBox="1">
            <a:spLocks noChangeArrowheads="1"/>
          </p:cNvSpPr>
          <p:nvPr/>
        </p:nvSpPr>
        <p:spPr bwMode="auto">
          <a:xfrm rot="5400000" flipV="1">
            <a:off x="7960519" y="3754765"/>
            <a:ext cx="39687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fr-FR" sz="1400" b="1"/>
              <a:t>Débit (kg/h)</a:t>
            </a:r>
          </a:p>
        </p:txBody>
      </p:sp>
      <p:sp>
        <p:nvSpPr>
          <p:cNvPr id="51207" name="Text Box 2055"/>
          <p:cNvSpPr txBox="1">
            <a:spLocks noChangeArrowheads="1"/>
          </p:cNvSpPr>
          <p:nvPr/>
        </p:nvSpPr>
        <p:spPr bwMode="auto">
          <a:xfrm flipV="1">
            <a:off x="4602163" y="1831509"/>
            <a:ext cx="396875" cy="1462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/>
              <a:t>Température (°C)</a:t>
            </a:r>
          </a:p>
        </p:txBody>
      </p:sp>
      <p:sp>
        <p:nvSpPr>
          <p:cNvPr id="51208" name="Rectangle 2056"/>
          <p:cNvSpPr>
            <a:spLocks noChangeArrowheads="1"/>
          </p:cNvSpPr>
          <p:nvPr/>
        </p:nvSpPr>
        <p:spPr bwMode="auto">
          <a:xfrm>
            <a:off x="3421135" y="746084"/>
            <a:ext cx="218495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Zone de Pareto </a:t>
            </a:r>
          </a:p>
        </p:txBody>
      </p:sp>
      <p:sp>
        <p:nvSpPr>
          <p:cNvPr id="51209" name="Rectangle 2057"/>
          <p:cNvSpPr>
            <a:spLocks noChangeArrowheads="1"/>
          </p:cNvSpPr>
          <p:nvPr/>
        </p:nvSpPr>
        <p:spPr bwMode="auto">
          <a:xfrm>
            <a:off x="947738" y="3469809"/>
            <a:ext cx="109537" cy="109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1210" name="Rectangle 2058"/>
          <p:cNvSpPr>
            <a:spLocks noChangeArrowheads="1"/>
          </p:cNvSpPr>
          <p:nvPr/>
        </p:nvSpPr>
        <p:spPr bwMode="auto">
          <a:xfrm>
            <a:off x="5902325" y="2212509"/>
            <a:ext cx="109538" cy="109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51273" name="Group 2121"/>
          <p:cNvGrpSpPr>
            <a:grpSpLocks/>
          </p:cNvGrpSpPr>
          <p:nvPr/>
        </p:nvGrpSpPr>
        <p:grpSpPr bwMode="auto">
          <a:xfrm>
            <a:off x="2073275" y="4900613"/>
            <a:ext cx="6940765" cy="1789112"/>
            <a:chOff x="-2" y="-2"/>
            <a:chExt cx="4003" cy="2306"/>
          </a:xfrm>
        </p:grpSpPr>
        <p:grpSp>
          <p:nvGrpSpPr>
            <p:cNvPr id="51271" name="Group 2119"/>
            <p:cNvGrpSpPr>
              <a:grpSpLocks/>
            </p:cNvGrpSpPr>
            <p:nvPr/>
          </p:nvGrpSpPr>
          <p:grpSpPr bwMode="auto">
            <a:xfrm>
              <a:off x="0" y="0"/>
              <a:ext cx="4001" cy="2302"/>
              <a:chOff x="0" y="0"/>
              <a:chExt cx="4001" cy="2302"/>
            </a:xfrm>
          </p:grpSpPr>
          <p:grpSp>
            <p:nvGrpSpPr>
              <p:cNvPr id="51232" name="Group 2080"/>
              <p:cNvGrpSpPr>
                <a:grpSpLocks/>
              </p:cNvGrpSpPr>
              <p:nvPr/>
            </p:nvGrpSpPr>
            <p:grpSpPr bwMode="auto">
              <a:xfrm>
                <a:off x="0" y="0"/>
                <a:ext cx="793" cy="748"/>
                <a:chOff x="0" y="0"/>
                <a:chExt cx="793" cy="748"/>
              </a:xfrm>
            </p:grpSpPr>
            <p:sp>
              <p:nvSpPr>
                <p:cNvPr id="51211" name="Rectangle 205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73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tabLst>
                      <a:tab pos="269875" algn="l"/>
                    </a:tabLst>
                  </a:pPr>
                  <a:endParaRPr lang="en-US" sz="2400" b="1"/>
                </a:p>
              </p:txBody>
            </p:sp>
            <p:sp>
              <p:nvSpPr>
                <p:cNvPr id="51231" name="Rectangle 20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9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34" name="Group 2082"/>
              <p:cNvGrpSpPr>
                <a:grpSpLocks/>
              </p:cNvGrpSpPr>
              <p:nvPr/>
            </p:nvGrpSpPr>
            <p:grpSpPr bwMode="auto">
              <a:xfrm>
                <a:off x="793" y="0"/>
                <a:ext cx="793" cy="748"/>
                <a:chOff x="793" y="0"/>
                <a:chExt cx="793" cy="748"/>
              </a:xfrm>
            </p:grpSpPr>
            <p:sp>
              <p:nvSpPr>
                <p:cNvPr id="51212" name="Rectangle 2060"/>
                <p:cNvSpPr>
                  <a:spLocks noChangeArrowheads="1"/>
                </p:cNvSpPr>
                <p:nvPr/>
              </p:nvSpPr>
              <p:spPr bwMode="auto">
                <a:xfrm>
                  <a:off x="821" y="0"/>
                  <a:ext cx="73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70000"/>
                    </a:lnSpc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Débit </a:t>
                  </a:r>
                </a:p>
                <a:p>
                  <a:pPr algn="ctr"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 Q (kg/h)</a:t>
                  </a:r>
                </a:p>
                <a:p>
                  <a:pPr algn="ctr">
                    <a:tabLst>
                      <a:tab pos="269875" algn="l"/>
                    </a:tabLst>
                  </a:pPr>
                  <a:endParaRPr lang="en-US" sz="2400" b="1"/>
                </a:p>
              </p:txBody>
            </p:sp>
            <p:sp>
              <p:nvSpPr>
                <p:cNvPr id="51233" name="Rectangle 2081"/>
                <p:cNvSpPr>
                  <a:spLocks noChangeArrowheads="1"/>
                </p:cNvSpPr>
                <p:nvPr/>
              </p:nvSpPr>
              <p:spPr bwMode="auto">
                <a:xfrm>
                  <a:off x="793" y="0"/>
                  <a:ext cx="79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36" name="Group 2084"/>
              <p:cNvGrpSpPr>
                <a:grpSpLocks/>
              </p:cNvGrpSpPr>
              <p:nvPr/>
            </p:nvGrpSpPr>
            <p:grpSpPr bwMode="auto">
              <a:xfrm>
                <a:off x="1586" y="0"/>
                <a:ext cx="793" cy="748"/>
                <a:chOff x="1586" y="0"/>
                <a:chExt cx="793" cy="748"/>
              </a:xfrm>
            </p:grpSpPr>
            <p:sp>
              <p:nvSpPr>
                <p:cNvPr id="51213" name="Rectangle 2061"/>
                <p:cNvSpPr>
                  <a:spLocks noChangeArrowheads="1"/>
                </p:cNvSpPr>
                <p:nvPr/>
              </p:nvSpPr>
              <p:spPr bwMode="auto">
                <a:xfrm>
                  <a:off x="1614" y="0"/>
                  <a:ext cx="73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140000"/>
                    </a:lnSpc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Température</a:t>
                  </a:r>
                </a:p>
                <a:p>
                  <a:pPr algn="ctr"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 (°C)</a:t>
                  </a:r>
                </a:p>
                <a:p>
                  <a:pPr algn="ctr">
                    <a:tabLst>
                      <a:tab pos="269875" algn="l"/>
                    </a:tabLst>
                  </a:pPr>
                  <a:endParaRPr lang="en-US" sz="2400" b="1"/>
                </a:p>
              </p:txBody>
            </p:sp>
            <p:sp>
              <p:nvSpPr>
                <p:cNvPr id="51235" name="Rectangle 2083"/>
                <p:cNvSpPr>
                  <a:spLocks noChangeArrowheads="1"/>
                </p:cNvSpPr>
                <p:nvPr/>
              </p:nvSpPr>
              <p:spPr bwMode="auto">
                <a:xfrm>
                  <a:off x="1586" y="0"/>
                  <a:ext cx="79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38" name="Group 2086"/>
              <p:cNvGrpSpPr>
                <a:grpSpLocks/>
              </p:cNvGrpSpPr>
              <p:nvPr/>
            </p:nvGrpSpPr>
            <p:grpSpPr bwMode="auto">
              <a:xfrm>
                <a:off x="2379" y="0"/>
                <a:ext cx="793" cy="748"/>
                <a:chOff x="2379" y="0"/>
                <a:chExt cx="793" cy="748"/>
              </a:xfrm>
            </p:grpSpPr>
            <p:sp>
              <p:nvSpPr>
                <p:cNvPr id="51214" name="Rectangle 2062"/>
                <p:cNvSpPr>
                  <a:spLocks noChangeArrowheads="1"/>
                </p:cNvSpPr>
                <p:nvPr/>
              </p:nvSpPr>
              <p:spPr bwMode="auto">
                <a:xfrm>
                  <a:off x="2407" y="0"/>
                  <a:ext cx="73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Vitesse de vis</a:t>
                  </a:r>
                </a:p>
                <a:p>
                  <a:pPr algn="ctr">
                    <a:tabLst>
                      <a:tab pos="269875" algn="l"/>
                    </a:tabLst>
                  </a:pPr>
                  <a:r>
                    <a:rPr lang="en-US" sz="1200" b="1">
                      <a:cs typeface="Times New Roman" pitchFamily="18" charset="0"/>
                    </a:rPr>
                    <a:t>(rpm)</a:t>
                  </a:r>
                </a:p>
                <a:p>
                  <a:pPr algn="ctr">
                    <a:tabLst>
                      <a:tab pos="269875" algn="l"/>
                    </a:tabLst>
                  </a:pPr>
                  <a:endParaRPr lang="en-US" sz="2400" b="1"/>
                </a:p>
              </p:txBody>
            </p:sp>
            <p:sp>
              <p:nvSpPr>
                <p:cNvPr id="51237" name="Rectangle 2085"/>
                <p:cNvSpPr>
                  <a:spLocks noChangeArrowheads="1"/>
                </p:cNvSpPr>
                <p:nvPr/>
              </p:nvSpPr>
              <p:spPr bwMode="auto">
                <a:xfrm>
                  <a:off x="2379" y="0"/>
                  <a:ext cx="79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40" name="Group 2088"/>
              <p:cNvGrpSpPr>
                <a:grpSpLocks/>
              </p:cNvGrpSpPr>
              <p:nvPr/>
            </p:nvGrpSpPr>
            <p:grpSpPr bwMode="auto">
              <a:xfrm>
                <a:off x="3172" y="0"/>
                <a:ext cx="829" cy="748"/>
                <a:chOff x="3172" y="0"/>
                <a:chExt cx="829" cy="748"/>
              </a:xfrm>
            </p:grpSpPr>
            <p:sp>
              <p:nvSpPr>
                <p:cNvPr id="51215" name="Rectangle 2063"/>
                <p:cNvSpPr>
                  <a:spLocks noChangeArrowheads="1"/>
                </p:cNvSpPr>
                <p:nvPr/>
              </p:nvSpPr>
              <p:spPr bwMode="auto">
                <a:xfrm>
                  <a:off x="3200" y="0"/>
                  <a:ext cx="80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cs typeface="Times New Roman" pitchFamily="18" charset="0"/>
                    </a:rPr>
                    <a:t>Masse </a:t>
                  </a:r>
                  <a:r>
                    <a:rPr lang="en-US" sz="1200" b="1" dirty="0" err="1">
                      <a:cs typeface="Times New Roman" pitchFamily="18" charset="0"/>
                    </a:rPr>
                    <a:t>molaire</a:t>
                  </a:r>
                  <a:r>
                    <a:rPr lang="en-US" sz="1200" b="1" dirty="0">
                      <a:cs typeface="Times New Roman" pitchFamily="18" charset="0"/>
                    </a:rPr>
                    <a:t> du </a:t>
                  </a:r>
                  <a:r>
                    <a:rPr lang="en-US" sz="1200" b="1" dirty="0" err="1">
                      <a:cs typeface="Times New Roman" pitchFamily="18" charset="0"/>
                    </a:rPr>
                    <a:t>prépolymère</a:t>
                  </a:r>
                  <a:r>
                    <a:rPr lang="en-US" sz="1200" b="1" dirty="0">
                      <a:cs typeface="Times New Roman" pitchFamily="18" charset="0"/>
                    </a:rPr>
                    <a:t> </a:t>
                  </a:r>
                  <a:r>
                    <a:rPr lang="en-US" sz="1200" b="1" dirty="0" err="1">
                      <a:cs typeface="Times New Roman" pitchFamily="18" charset="0"/>
                    </a:rPr>
                    <a:t>poids</a:t>
                  </a:r>
                  <a:r>
                    <a:rPr lang="en-US" sz="1200" b="1" dirty="0">
                      <a:cs typeface="Times New Roman" pitchFamily="18" charset="0"/>
                    </a:rPr>
                    <a:t> M</a:t>
                  </a:r>
                  <a:r>
                    <a:rPr lang="en-US" sz="1200" b="1" baseline="-30000" dirty="0">
                      <a:cs typeface="Times New Roman" pitchFamily="18" charset="0"/>
                    </a:rPr>
                    <a:t>o </a:t>
                  </a:r>
                  <a:r>
                    <a:rPr lang="en-US" sz="1200" b="1" dirty="0">
                      <a:cs typeface="Times New Roman" pitchFamily="18" charset="0"/>
                    </a:rPr>
                    <a:t>(g/</a:t>
                  </a:r>
                  <a:r>
                    <a:rPr lang="en-US" sz="1200" b="1" dirty="0" err="1">
                      <a:cs typeface="Times New Roman" pitchFamily="18" charset="0"/>
                    </a:rPr>
                    <a:t>mol</a:t>
                  </a:r>
                  <a:r>
                    <a:rPr lang="en-US" sz="1200" b="1" dirty="0">
                      <a:cs typeface="Times New Roman" pitchFamily="18" charset="0"/>
                    </a:rPr>
                    <a:t>)</a:t>
                  </a:r>
                </a:p>
                <a:p>
                  <a:pPr algn="just"/>
                  <a:endParaRPr lang="en-US" sz="2400" b="1" dirty="0"/>
                </a:p>
              </p:txBody>
            </p:sp>
            <p:sp>
              <p:nvSpPr>
                <p:cNvPr id="51239" name="Rectangle 2087"/>
                <p:cNvSpPr>
                  <a:spLocks noChangeArrowheads="1"/>
                </p:cNvSpPr>
                <p:nvPr/>
              </p:nvSpPr>
              <p:spPr bwMode="auto">
                <a:xfrm>
                  <a:off x="3172" y="0"/>
                  <a:ext cx="79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42" name="Group 2090"/>
              <p:cNvGrpSpPr>
                <a:grpSpLocks/>
              </p:cNvGrpSpPr>
              <p:nvPr/>
            </p:nvGrpSpPr>
            <p:grpSpPr bwMode="auto">
              <a:xfrm>
                <a:off x="0" y="748"/>
                <a:ext cx="793" cy="518"/>
                <a:chOff x="0" y="748"/>
                <a:chExt cx="793" cy="518"/>
              </a:xfrm>
            </p:grpSpPr>
            <p:sp>
              <p:nvSpPr>
                <p:cNvPr id="51216" name="Rectangle 2064"/>
                <p:cNvSpPr>
                  <a:spLocks noChangeArrowheads="1"/>
                </p:cNvSpPr>
                <p:nvPr/>
              </p:nvSpPr>
              <p:spPr bwMode="auto">
                <a:xfrm>
                  <a:off x="28" y="748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Minimum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41" name="Rectangle 2089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44" name="Group 2092"/>
              <p:cNvGrpSpPr>
                <a:grpSpLocks/>
              </p:cNvGrpSpPr>
              <p:nvPr/>
            </p:nvGrpSpPr>
            <p:grpSpPr bwMode="auto">
              <a:xfrm>
                <a:off x="793" y="748"/>
                <a:ext cx="793" cy="518"/>
                <a:chOff x="793" y="748"/>
                <a:chExt cx="793" cy="518"/>
              </a:xfrm>
            </p:grpSpPr>
            <p:sp>
              <p:nvSpPr>
                <p:cNvPr id="51217" name="Rectangle 2065"/>
                <p:cNvSpPr>
                  <a:spLocks noChangeArrowheads="1"/>
                </p:cNvSpPr>
                <p:nvPr/>
              </p:nvSpPr>
              <p:spPr bwMode="auto">
                <a:xfrm>
                  <a:off x="821" y="748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2.85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43" name="Rectangle 2091"/>
                <p:cNvSpPr>
                  <a:spLocks noChangeArrowheads="1"/>
                </p:cNvSpPr>
                <p:nvPr/>
              </p:nvSpPr>
              <p:spPr bwMode="auto">
                <a:xfrm>
                  <a:off x="793" y="748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46" name="Group 2094"/>
              <p:cNvGrpSpPr>
                <a:grpSpLocks/>
              </p:cNvGrpSpPr>
              <p:nvPr/>
            </p:nvGrpSpPr>
            <p:grpSpPr bwMode="auto">
              <a:xfrm>
                <a:off x="1586" y="748"/>
                <a:ext cx="793" cy="518"/>
                <a:chOff x="1586" y="748"/>
                <a:chExt cx="793" cy="518"/>
              </a:xfrm>
            </p:grpSpPr>
            <p:sp>
              <p:nvSpPr>
                <p:cNvPr id="51218" name="Rectangle 2066"/>
                <p:cNvSpPr>
                  <a:spLocks noChangeArrowheads="1"/>
                </p:cNvSpPr>
                <p:nvPr/>
              </p:nvSpPr>
              <p:spPr bwMode="auto">
                <a:xfrm>
                  <a:off x="1614" y="748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145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45" name="Rectangle 2093"/>
                <p:cNvSpPr>
                  <a:spLocks noChangeArrowheads="1"/>
                </p:cNvSpPr>
                <p:nvPr/>
              </p:nvSpPr>
              <p:spPr bwMode="auto">
                <a:xfrm>
                  <a:off x="1586" y="748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48" name="Group 2096"/>
              <p:cNvGrpSpPr>
                <a:grpSpLocks/>
              </p:cNvGrpSpPr>
              <p:nvPr/>
            </p:nvGrpSpPr>
            <p:grpSpPr bwMode="auto">
              <a:xfrm>
                <a:off x="2379" y="748"/>
                <a:ext cx="793" cy="518"/>
                <a:chOff x="2379" y="748"/>
                <a:chExt cx="793" cy="518"/>
              </a:xfrm>
            </p:grpSpPr>
            <p:sp>
              <p:nvSpPr>
                <p:cNvPr id="51219" name="Rectangle 2067"/>
                <p:cNvSpPr>
                  <a:spLocks noChangeArrowheads="1"/>
                </p:cNvSpPr>
                <p:nvPr/>
              </p:nvSpPr>
              <p:spPr bwMode="auto">
                <a:xfrm>
                  <a:off x="2407" y="748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147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47" name="Rectangle 2095"/>
                <p:cNvSpPr>
                  <a:spLocks noChangeArrowheads="1"/>
                </p:cNvSpPr>
                <p:nvPr/>
              </p:nvSpPr>
              <p:spPr bwMode="auto">
                <a:xfrm>
                  <a:off x="2379" y="748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50" name="Group 2098"/>
              <p:cNvGrpSpPr>
                <a:grpSpLocks/>
              </p:cNvGrpSpPr>
              <p:nvPr/>
            </p:nvGrpSpPr>
            <p:grpSpPr bwMode="auto">
              <a:xfrm>
                <a:off x="3172" y="748"/>
                <a:ext cx="793" cy="518"/>
                <a:chOff x="3172" y="748"/>
                <a:chExt cx="793" cy="518"/>
              </a:xfrm>
            </p:grpSpPr>
            <p:sp>
              <p:nvSpPr>
                <p:cNvPr id="51220" name="Rectangle 2068"/>
                <p:cNvSpPr>
                  <a:spLocks noChangeArrowheads="1"/>
                </p:cNvSpPr>
                <p:nvPr/>
              </p:nvSpPr>
              <p:spPr bwMode="auto">
                <a:xfrm>
                  <a:off x="3200" y="748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1710</a:t>
                  </a:r>
                </a:p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49" name="Rectangle 2097"/>
                <p:cNvSpPr>
                  <a:spLocks noChangeArrowheads="1"/>
                </p:cNvSpPr>
                <p:nvPr/>
              </p:nvSpPr>
              <p:spPr bwMode="auto">
                <a:xfrm>
                  <a:off x="3172" y="748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52" name="Group 2100"/>
              <p:cNvGrpSpPr>
                <a:grpSpLocks/>
              </p:cNvGrpSpPr>
              <p:nvPr/>
            </p:nvGrpSpPr>
            <p:grpSpPr bwMode="auto">
              <a:xfrm>
                <a:off x="0" y="1266"/>
                <a:ext cx="793" cy="518"/>
                <a:chOff x="0" y="1266"/>
                <a:chExt cx="793" cy="518"/>
              </a:xfrm>
            </p:grpSpPr>
            <p:sp>
              <p:nvSpPr>
                <p:cNvPr id="51221" name="Rectangle 2069"/>
                <p:cNvSpPr>
                  <a:spLocks noChangeArrowheads="1"/>
                </p:cNvSpPr>
                <p:nvPr/>
              </p:nvSpPr>
              <p:spPr bwMode="auto">
                <a:xfrm>
                  <a:off x="28" y="1266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Meilleure solution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51" name="Rectangle 2099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54" name="Group 2102"/>
              <p:cNvGrpSpPr>
                <a:grpSpLocks/>
              </p:cNvGrpSpPr>
              <p:nvPr/>
            </p:nvGrpSpPr>
            <p:grpSpPr bwMode="auto">
              <a:xfrm>
                <a:off x="793" y="1266"/>
                <a:ext cx="793" cy="518"/>
                <a:chOff x="793" y="1266"/>
                <a:chExt cx="793" cy="518"/>
              </a:xfrm>
            </p:grpSpPr>
            <p:sp>
              <p:nvSpPr>
                <p:cNvPr id="51222" name="Rectangle 2070"/>
                <p:cNvSpPr>
                  <a:spLocks noChangeArrowheads="1"/>
                </p:cNvSpPr>
                <p:nvPr/>
              </p:nvSpPr>
              <p:spPr bwMode="auto">
                <a:xfrm>
                  <a:off x="821" y="1266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3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53" name="Rectangle 2101"/>
                <p:cNvSpPr>
                  <a:spLocks noChangeArrowheads="1"/>
                </p:cNvSpPr>
                <p:nvPr/>
              </p:nvSpPr>
              <p:spPr bwMode="auto">
                <a:xfrm>
                  <a:off x="793" y="1266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56" name="Group 2104"/>
              <p:cNvGrpSpPr>
                <a:grpSpLocks/>
              </p:cNvGrpSpPr>
              <p:nvPr/>
            </p:nvGrpSpPr>
            <p:grpSpPr bwMode="auto">
              <a:xfrm>
                <a:off x="1586" y="1266"/>
                <a:ext cx="793" cy="518"/>
                <a:chOff x="1586" y="1266"/>
                <a:chExt cx="793" cy="518"/>
              </a:xfrm>
            </p:grpSpPr>
            <p:sp>
              <p:nvSpPr>
                <p:cNvPr id="51223" name="Rectangle 2071"/>
                <p:cNvSpPr>
                  <a:spLocks noChangeArrowheads="1"/>
                </p:cNvSpPr>
                <p:nvPr/>
              </p:nvSpPr>
              <p:spPr bwMode="auto">
                <a:xfrm>
                  <a:off x="1614" y="1266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151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55" name="Rectangle 2103"/>
                <p:cNvSpPr>
                  <a:spLocks noChangeArrowheads="1"/>
                </p:cNvSpPr>
                <p:nvPr/>
              </p:nvSpPr>
              <p:spPr bwMode="auto">
                <a:xfrm>
                  <a:off x="1586" y="1266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58" name="Group 2106"/>
              <p:cNvGrpSpPr>
                <a:grpSpLocks/>
              </p:cNvGrpSpPr>
              <p:nvPr/>
            </p:nvGrpSpPr>
            <p:grpSpPr bwMode="auto">
              <a:xfrm>
                <a:off x="2379" y="1266"/>
                <a:ext cx="793" cy="518"/>
                <a:chOff x="2379" y="1266"/>
                <a:chExt cx="793" cy="518"/>
              </a:xfrm>
            </p:grpSpPr>
            <p:sp>
              <p:nvSpPr>
                <p:cNvPr id="51224" name="Rectangle 2072"/>
                <p:cNvSpPr>
                  <a:spLocks noChangeArrowheads="1"/>
                </p:cNvSpPr>
                <p:nvPr/>
              </p:nvSpPr>
              <p:spPr bwMode="auto">
                <a:xfrm>
                  <a:off x="2407" y="1266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155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57" name="Rectangle 2105"/>
                <p:cNvSpPr>
                  <a:spLocks noChangeArrowheads="1"/>
                </p:cNvSpPr>
                <p:nvPr/>
              </p:nvSpPr>
              <p:spPr bwMode="auto">
                <a:xfrm>
                  <a:off x="2379" y="1266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60" name="Group 2108"/>
              <p:cNvGrpSpPr>
                <a:grpSpLocks/>
              </p:cNvGrpSpPr>
              <p:nvPr/>
            </p:nvGrpSpPr>
            <p:grpSpPr bwMode="auto">
              <a:xfrm>
                <a:off x="3172" y="1266"/>
                <a:ext cx="793" cy="518"/>
                <a:chOff x="3172" y="1266"/>
                <a:chExt cx="793" cy="518"/>
              </a:xfrm>
            </p:grpSpPr>
            <p:sp>
              <p:nvSpPr>
                <p:cNvPr id="51225" name="Rectangle 2073"/>
                <p:cNvSpPr>
                  <a:spLocks noChangeArrowheads="1"/>
                </p:cNvSpPr>
                <p:nvPr/>
              </p:nvSpPr>
              <p:spPr bwMode="auto">
                <a:xfrm>
                  <a:off x="3200" y="1266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1800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59" name="Rectangle 2107"/>
                <p:cNvSpPr>
                  <a:spLocks noChangeArrowheads="1"/>
                </p:cNvSpPr>
                <p:nvPr/>
              </p:nvSpPr>
              <p:spPr bwMode="auto">
                <a:xfrm>
                  <a:off x="3172" y="1266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62" name="Group 2110"/>
              <p:cNvGrpSpPr>
                <a:grpSpLocks/>
              </p:cNvGrpSpPr>
              <p:nvPr/>
            </p:nvGrpSpPr>
            <p:grpSpPr bwMode="auto">
              <a:xfrm>
                <a:off x="0" y="1784"/>
                <a:ext cx="793" cy="518"/>
                <a:chOff x="0" y="1784"/>
                <a:chExt cx="793" cy="518"/>
              </a:xfrm>
            </p:grpSpPr>
            <p:sp>
              <p:nvSpPr>
                <p:cNvPr id="51226" name="Rectangle 2074"/>
                <p:cNvSpPr>
                  <a:spLocks noChangeArrowheads="1"/>
                </p:cNvSpPr>
                <p:nvPr/>
              </p:nvSpPr>
              <p:spPr bwMode="auto">
                <a:xfrm>
                  <a:off x="28" y="1784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Maximum</a:t>
                  </a:r>
                </a:p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61" name="Rectangle 2109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64" name="Group 2112"/>
              <p:cNvGrpSpPr>
                <a:grpSpLocks/>
              </p:cNvGrpSpPr>
              <p:nvPr/>
            </p:nvGrpSpPr>
            <p:grpSpPr bwMode="auto">
              <a:xfrm>
                <a:off x="793" y="1784"/>
                <a:ext cx="793" cy="518"/>
                <a:chOff x="793" y="1784"/>
                <a:chExt cx="793" cy="518"/>
              </a:xfrm>
            </p:grpSpPr>
            <p:sp>
              <p:nvSpPr>
                <p:cNvPr id="51227" name="Rectangle 2075"/>
                <p:cNvSpPr>
                  <a:spLocks noChangeArrowheads="1"/>
                </p:cNvSpPr>
                <p:nvPr/>
              </p:nvSpPr>
              <p:spPr bwMode="auto">
                <a:xfrm>
                  <a:off x="821" y="1784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3.3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63" name="Rectangle 2111"/>
                <p:cNvSpPr>
                  <a:spLocks noChangeArrowheads="1"/>
                </p:cNvSpPr>
                <p:nvPr/>
              </p:nvSpPr>
              <p:spPr bwMode="auto">
                <a:xfrm>
                  <a:off x="793" y="1784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66" name="Group 2114"/>
              <p:cNvGrpSpPr>
                <a:grpSpLocks/>
              </p:cNvGrpSpPr>
              <p:nvPr/>
            </p:nvGrpSpPr>
            <p:grpSpPr bwMode="auto">
              <a:xfrm>
                <a:off x="1586" y="1784"/>
                <a:ext cx="793" cy="518"/>
                <a:chOff x="1586" y="1784"/>
                <a:chExt cx="793" cy="518"/>
              </a:xfrm>
            </p:grpSpPr>
            <p:sp>
              <p:nvSpPr>
                <p:cNvPr id="51228" name="Rectangle 2076"/>
                <p:cNvSpPr>
                  <a:spLocks noChangeArrowheads="1"/>
                </p:cNvSpPr>
                <p:nvPr/>
              </p:nvSpPr>
              <p:spPr bwMode="auto">
                <a:xfrm>
                  <a:off x="1614" y="1784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152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65" name="Rectangle 2113"/>
                <p:cNvSpPr>
                  <a:spLocks noChangeArrowheads="1"/>
                </p:cNvSpPr>
                <p:nvPr/>
              </p:nvSpPr>
              <p:spPr bwMode="auto">
                <a:xfrm>
                  <a:off x="1586" y="1784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68" name="Group 2116"/>
              <p:cNvGrpSpPr>
                <a:grpSpLocks/>
              </p:cNvGrpSpPr>
              <p:nvPr/>
            </p:nvGrpSpPr>
            <p:grpSpPr bwMode="auto">
              <a:xfrm>
                <a:off x="2379" y="1784"/>
                <a:ext cx="793" cy="518"/>
                <a:chOff x="2379" y="1784"/>
                <a:chExt cx="793" cy="518"/>
              </a:xfrm>
            </p:grpSpPr>
            <p:sp>
              <p:nvSpPr>
                <p:cNvPr id="51229" name="Rectangle 2077"/>
                <p:cNvSpPr>
                  <a:spLocks noChangeArrowheads="1"/>
                </p:cNvSpPr>
                <p:nvPr/>
              </p:nvSpPr>
              <p:spPr bwMode="auto">
                <a:xfrm>
                  <a:off x="2407" y="1784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224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67" name="Rectangle 2115"/>
                <p:cNvSpPr>
                  <a:spLocks noChangeArrowheads="1"/>
                </p:cNvSpPr>
                <p:nvPr/>
              </p:nvSpPr>
              <p:spPr bwMode="auto">
                <a:xfrm>
                  <a:off x="2379" y="1784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270" name="Group 2118"/>
              <p:cNvGrpSpPr>
                <a:grpSpLocks/>
              </p:cNvGrpSpPr>
              <p:nvPr/>
            </p:nvGrpSpPr>
            <p:grpSpPr bwMode="auto">
              <a:xfrm>
                <a:off x="3172" y="1784"/>
                <a:ext cx="793" cy="518"/>
                <a:chOff x="3172" y="1784"/>
                <a:chExt cx="793" cy="518"/>
              </a:xfrm>
            </p:grpSpPr>
            <p:sp>
              <p:nvSpPr>
                <p:cNvPr id="51230" name="Rectangle 2078"/>
                <p:cNvSpPr>
                  <a:spLocks noChangeArrowheads="1"/>
                </p:cNvSpPr>
                <p:nvPr/>
              </p:nvSpPr>
              <p:spPr bwMode="auto">
                <a:xfrm>
                  <a:off x="3200" y="1784"/>
                  <a:ext cx="737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1840</a:t>
                  </a:r>
                </a:p>
                <a:p>
                  <a:pPr algn="ctr"/>
                  <a:endParaRPr lang="en-US" sz="2400" b="1"/>
                </a:p>
              </p:txBody>
            </p:sp>
            <p:sp>
              <p:nvSpPr>
                <p:cNvPr id="51269" name="Rectangle 2117"/>
                <p:cNvSpPr>
                  <a:spLocks noChangeArrowheads="1"/>
                </p:cNvSpPr>
                <p:nvPr/>
              </p:nvSpPr>
              <p:spPr bwMode="auto">
                <a:xfrm>
                  <a:off x="3172" y="1784"/>
                  <a:ext cx="79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1272" name="Rectangle 2120"/>
            <p:cNvSpPr>
              <a:spLocks noChangeArrowheads="1"/>
            </p:cNvSpPr>
            <p:nvPr/>
          </p:nvSpPr>
          <p:spPr bwMode="auto">
            <a:xfrm>
              <a:off x="-2" y="-2"/>
              <a:ext cx="3969" cy="2306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274" name="AutoShape 2122"/>
          <p:cNvSpPr>
            <a:spLocks noChangeArrowheads="1"/>
          </p:cNvSpPr>
          <p:nvPr/>
        </p:nvSpPr>
        <p:spPr bwMode="auto">
          <a:xfrm rot="21521026" flipV="1">
            <a:off x="1246738" y="5494567"/>
            <a:ext cx="396875" cy="1065212"/>
          </a:xfrm>
          <a:custGeom>
            <a:avLst/>
            <a:gdLst>
              <a:gd name="G0" fmla="+- 19267 0 0"/>
              <a:gd name="G1" fmla="+- 4507 0 0"/>
              <a:gd name="G2" fmla="+- 12158 0 4507"/>
              <a:gd name="G3" fmla="+- G2 0 4507"/>
              <a:gd name="G4" fmla="*/ G3 32768 32059"/>
              <a:gd name="G5" fmla="*/ G4 1 2"/>
              <a:gd name="G6" fmla="+- 21600 0 19267"/>
              <a:gd name="G7" fmla="*/ G6 4507 6079"/>
              <a:gd name="G8" fmla="+- G7 19267 0"/>
              <a:gd name="T0" fmla="*/ 19267 w 21600"/>
              <a:gd name="T1" fmla="*/ 0 h 21600"/>
              <a:gd name="T2" fmla="*/ 19267 w 21600"/>
              <a:gd name="T3" fmla="*/ 12158 h 21600"/>
              <a:gd name="T4" fmla="*/ 1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9267" y="0"/>
                </a:lnTo>
                <a:lnTo>
                  <a:pt x="19267" y="4507"/>
                </a:lnTo>
                <a:lnTo>
                  <a:pt x="12427" y="4507"/>
                </a:lnTo>
                <a:cubicBezTo>
                  <a:pt x="5564" y="4507"/>
                  <a:pt x="0" y="7932"/>
                  <a:pt x="0" y="12158"/>
                </a:cubicBezTo>
                <a:lnTo>
                  <a:pt x="0" y="21600"/>
                </a:lnTo>
                <a:lnTo>
                  <a:pt x="3214" y="21600"/>
                </a:lnTo>
                <a:lnTo>
                  <a:pt x="3214" y="12158"/>
                </a:lnTo>
                <a:cubicBezTo>
                  <a:pt x="3214" y="9669"/>
                  <a:pt x="7339" y="7651"/>
                  <a:pt x="12427" y="7651"/>
                </a:cubicBezTo>
                <a:lnTo>
                  <a:pt x="19267" y="7651"/>
                </a:lnTo>
                <a:lnTo>
                  <a:pt x="19267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5" name="Rectangle 2123"/>
          <p:cNvSpPr>
            <a:spLocks noChangeArrowheads="1"/>
          </p:cNvSpPr>
          <p:nvPr/>
        </p:nvSpPr>
        <p:spPr bwMode="auto">
          <a:xfrm>
            <a:off x="409575" y="4826005"/>
            <a:ext cx="1441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La </a:t>
            </a:r>
            <a:r>
              <a:rPr lang="en-US" sz="1600" b="1" dirty="0" err="1">
                <a:solidFill>
                  <a:srgbClr val="FF0000"/>
                </a:solidFill>
                <a:cs typeface="Times New Roman" pitchFamily="18" charset="0"/>
              </a:rPr>
              <a:t>meilleure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solution</a:t>
            </a:r>
            <a:endParaRPr lang="fr-FR" sz="1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2940942" y="151424"/>
            <a:ext cx="3674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CC00"/>
                </a:solidFill>
                <a:latin typeface="Arial Black" pitchFamily="34" charset="0"/>
              </a:rPr>
              <a:t>Aide à la décision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085361" y="3733899"/>
            <a:ext cx="442669" cy="874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1680430" y="2407771"/>
            <a:ext cx="4031053" cy="2352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ChangeArrowheads="1"/>
          </p:cNvSpPr>
          <p:nvPr/>
        </p:nvSpPr>
        <p:spPr bwMode="auto">
          <a:xfrm>
            <a:off x="1322388" y="4965055"/>
            <a:ext cx="6300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b="1" noProof="1">
                <a:cs typeface="Times New Roman" pitchFamily="18" charset="0"/>
              </a:rPr>
              <a:t>Valeurs  des critères correspondants à la meilleure solution</a:t>
            </a:r>
            <a:r>
              <a:rPr lang="fr-FR" sz="1600" b="1" dirty="0">
                <a:cs typeface="Times New Roman" pitchFamily="18" charset="0"/>
              </a:rPr>
              <a:t> </a:t>
            </a:r>
            <a:r>
              <a:rPr lang="fr-FR" sz="1600" b="1" noProof="1">
                <a:cs typeface="Times New Roman" pitchFamily="18" charset="0"/>
              </a:rPr>
              <a:t>: </a:t>
            </a:r>
            <a:endParaRPr lang="fr-FR" sz="1600" b="1" dirty="0">
              <a:cs typeface="Times New Roman" pitchFamily="18" charset="0"/>
            </a:endParaRPr>
          </a:p>
          <a:p>
            <a:endParaRPr lang="fr-FR" sz="1600" noProof="1">
              <a:cs typeface="Times New Roman" pitchFamily="18" charset="0"/>
            </a:endParaRPr>
          </a:p>
        </p:txBody>
      </p:sp>
      <p:pic>
        <p:nvPicPr>
          <p:cNvPr id="52227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5183" b="4497"/>
          <a:stretch>
            <a:fillRect/>
          </a:stretch>
        </p:blipFill>
        <p:spPr bwMode="auto">
          <a:xfrm>
            <a:off x="290513" y="1234034"/>
            <a:ext cx="35972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1028"/>
          <p:cNvSpPr txBox="1">
            <a:spLocks noChangeArrowheads="1"/>
          </p:cNvSpPr>
          <p:nvPr/>
        </p:nvSpPr>
        <p:spPr bwMode="auto">
          <a:xfrm rot="5400000" flipV="1">
            <a:off x="2368550" y="3197771"/>
            <a:ext cx="3968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fr-FR" sz="1400" b="1">
                <a:cs typeface="Times New Roman" pitchFamily="18" charset="0"/>
              </a:rPr>
              <a:t>critère de l’énergie consommée </a:t>
            </a:r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 flipV="1">
            <a:off x="0" y="1219746"/>
            <a:ext cx="396875" cy="2901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>
                <a:cs typeface="Times New Roman" pitchFamily="18" charset="0"/>
              </a:rPr>
              <a:t>critère du taux résiduel d’isocyanate</a:t>
            </a:r>
            <a:r>
              <a:rPr lang="fr-FR" sz="1400" b="1"/>
              <a:t> </a:t>
            </a:r>
          </a:p>
        </p:txBody>
      </p:sp>
      <p:pic>
        <p:nvPicPr>
          <p:cNvPr id="52230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22198" b="14514"/>
          <a:stretch>
            <a:fillRect/>
          </a:stretch>
        </p:blipFill>
        <p:spPr bwMode="auto">
          <a:xfrm>
            <a:off x="5105400" y="1296149"/>
            <a:ext cx="37988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031"/>
          <p:cNvSpPr txBox="1">
            <a:spLocks noChangeArrowheads="1"/>
          </p:cNvSpPr>
          <p:nvPr/>
        </p:nvSpPr>
        <p:spPr bwMode="auto">
          <a:xfrm rot="5400000" flipV="1">
            <a:off x="7566025" y="3467646"/>
            <a:ext cx="6096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fr-FR" sz="1400" b="1">
                <a:cs typeface="Times New Roman" pitchFamily="18" charset="0"/>
              </a:rPr>
              <a:t>critère du rapport des modules d’Young</a:t>
            </a:r>
            <a:endParaRPr lang="fr-FR" sz="1400" b="1"/>
          </a:p>
        </p:txBody>
      </p:sp>
      <p:sp>
        <p:nvSpPr>
          <p:cNvPr id="52234" name="Text Box 1034"/>
          <p:cNvSpPr txBox="1">
            <a:spLocks noChangeArrowheads="1"/>
          </p:cNvSpPr>
          <p:nvPr/>
        </p:nvSpPr>
        <p:spPr bwMode="auto">
          <a:xfrm flipV="1">
            <a:off x="4549775" y="1441996"/>
            <a:ext cx="609600" cy="1993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r>
              <a:rPr lang="fr-FR" sz="1400" b="1">
                <a:cs typeface="Times New Roman" pitchFamily="18" charset="0"/>
              </a:rPr>
              <a:t>critère de la température</a:t>
            </a:r>
          </a:p>
          <a:p>
            <a:pPr algn="ctr"/>
            <a:r>
              <a:rPr lang="fr-FR" sz="1400" b="1">
                <a:cs typeface="Times New Roman" pitchFamily="18" charset="0"/>
              </a:rPr>
              <a:t> de transition vitreuse</a:t>
            </a:r>
            <a:r>
              <a:rPr lang="fr-FR" sz="1400" b="1"/>
              <a:t> </a:t>
            </a:r>
          </a:p>
        </p:txBody>
      </p:sp>
      <p:sp>
        <p:nvSpPr>
          <p:cNvPr id="52235" name="Rectangle 1035"/>
          <p:cNvSpPr>
            <a:spLocks noChangeArrowheads="1"/>
          </p:cNvSpPr>
          <p:nvPr/>
        </p:nvSpPr>
        <p:spPr bwMode="auto">
          <a:xfrm>
            <a:off x="1773238" y="3939134"/>
            <a:ext cx="100012" cy="88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6" name="Rectangle 1036"/>
          <p:cNvSpPr>
            <a:spLocks noChangeArrowheads="1"/>
          </p:cNvSpPr>
          <p:nvPr/>
        </p:nvSpPr>
        <p:spPr bwMode="auto">
          <a:xfrm>
            <a:off x="5256213" y="1785099"/>
            <a:ext cx="106362" cy="69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3179763" y="5366692"/>
            <a:ext cx="149542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CMw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8350</a:t>
            </a:r>
            <a:endParaRPr lang="fr-FR" sz="1600" noProof="1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CTx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13.6</a:t>
            </a:r>
            <a:endParaRPr lang="fr-FR" sz="1600" noProof="1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CE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10.6</a:t>
            </a:r>
            <a:endParaRPr lang="fr-FR" sz="1600" noProof="1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CTg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=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 0.135</a:t>
            </a:r>
            <a:endParaRPr lang="fr-FR" sz="1600" noProof="1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CrE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fr-FR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noProof="1">
                <a:solidFill>
                  <a:srgbClr val="FF0000"/>
                </a:solidFill>
                <a:cs typeface="Times New Roman" pitchFamily="18" charset="0"/>
              </a:rPr>
              <a:t>10.6</a:t>
            </a:r>
            <a:endParaRPr lang="fr-FR"/>
          </a:p>
        </p:txBody>
      </p:sp>
      <p:sp>
        <p:nvSpPr>
          <p:cNvPr id="12" name="Rectangle 2056"/>
          <p:cNvSpPr>
            <a:spLocks noChangeArrowheads="1"/>
          </p:cNvSpPr>
          <p:nvPr/>
        </p:nvSpPr>
        <p:spPr bwMode="auto">
          <a:xfrm>
            <a:off x="3565557" y="1018537"/>
            <a:ext cx="2219262" cy="4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rgbClr val="00CC00"/>
                </a:solidFill>
                <a:latin typeface="Arial Black" pitchFamily="34" charset="0"/>
              </a:rPr>
              <a:t>Front de </a:t>
            </a:r>
            <a:r>
              <a:rPr lang="fr-FR" b="1" dirty="0">
                <a:solidFill>
                  <a:srgbClr val="00CC00"/>
                </a:solidFill>
                <a:latin typeface="Arial Black" pitchFamily="34" charset="0"/>
              </a:rPr>
              <a:t>Pareto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40942" y="151424"/>
            <a:ext cx="3674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CC00"/>
                </a:solidFill>
                <a:latin typeface="Arial Black" pitchFamily="34" charset="0"/>
              </a:rPr>
              <a:t>Aide à la décision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80432" y="3939134"/>
            <a:ext cx="886555" cy="1153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729132" y="1854949"/>
            <a:ext cx="2633443" cy="3016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1761" y="144993"/>
            <a:ext cx="4292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00CC00"/>
                </a:solidFill>
                <a:latin typeface="Arial Black" panose="020B0A04020102020204" pitchFamily="34" charset="0"/>
              </a:rPr>
              <a:t>Quel matériau choisir  ? </a:t>
            </a:r>
            <a:endParaRPr lang="fr-FR" sz="2400" dirty="0"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54051" y="4835526"/>
            <a:ext cx="1684338" cy="669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600">
              <a:latin typeface="Arial Black" panose="020B0A040201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28738" y="4122738"/>
            <a:ext cx="6219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b="1">
                <a:solidFill>
                  <a:srgbClr val="FF0000"/>
                </a:solidFill>
                <a:latin typeface="Arial Black" panose="020B0A04020102020204" pitchFamily="34" charset="0"/>
              </a:rPr>
              <a:t>Procédé d’extrusion réactive : Contraintes 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21120453">
            <a:off x="138113" y="1384300"/>
            <a:ext cx="950913" cy="3473451"/>
          </a:xfrm>
          <a:prstGeom prst="curvedRightArrow">
            <a:avLst>
              <a:gd name="adj1" fmla="val 34820"/>
              <a:gd name="adj2" fmla="val 1297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altLang="fr-FR" sz="2400">
              <a:latin typeface="Arial Black" panose="020B0A04020102020204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81088" y="4854576"/>
            <a:ext cx="927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600" b="1">
                <a:solidFill>
                  <a:srgbClr val="F96307"/>
                </a:solidFill>
                <a:latin typeface="Arial Black" panose="020B0A04020102020204" pitchFamily="34" charset="0"/>
              </a:rPr>
              <a:t>Pureté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69926" y="5675313"/>
            <a:ext cx="33321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 sz="1400" b="1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r>
              <a:rPr lang="fr-FR" altLang="fr-FR" sz="1400" b="1">
                <a:latin typeface="Arial Black" panose="020B0A04020102020204" pitchFamily="34" charset="0"/>
              </a:rPr>
              <a:t>sans solvant</a:t>
            </a:r>
          </a:p>
          <a:p>
            <a:r>
              <a:rPr lang="fr-FR" altLang="fr-FR" sz="1400" b="1">
                <a:latin typeface="Arial Black" panose="020B0A04020102020204" pitchFamily="34" charset="0"/>
              </a:rPr>
              <a:t>minimum de catalyseur</a:t>
            </a:r>
          </a:p>
          <a:p>
            <a:r>
              <a:rPr lang="fr-FR" altLang="fr-FR" sz="1400" b="1">
                <a:latin typeface="Arial Black" panose="020B0A04020102020204" pitchFamily="34" charset="0"/>
              </a:rPr>
              <a:t>minimum de monomère résiduel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1498601" y="5530851"/>
            <a:ext cx="12700" cy="358775"/>
          </a:xfrm>
          <a:prstGeom prst="line">
            <a:avLst/>
          </a:prstGeom>
          <a:noFill/>
          <a:ln w="38100">
            <a:solidFill>
              <a:srgbClr val="DE7B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2687638" y="4754563"/>
            <a:ext cx="3124200" cy="671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600">
              <a:latin typeface="Arial Black" panose="020B0A04020102020204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010276" y="4756151"/>
            <a:ext cx="2882900" cy="671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600">
              <a:latin typeface="Arial Black" panose="020B0A040201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532187" y="5719762"/>
            <a:ext cx="54562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b="1" dirty="0">
                <a:latin typeface="Arial Black" panose="020B0A04020102020204" pitchFamily="34" charset="0"/>
              </a:rPr>
              <a:t> 	Contrôle de l’alimentation en réactifs</a:t>
            </a:r>
          </a:p>
          <a:p>
            <a:r>
              <a:rPr lang="fr-FR" altLang="fr-FR" sz="1400" b="1" dirty="0">
                <a:latin typeface="Arial Black" panose="020B0A04020102020204" pitchFamily="34" charset="0"/>
              </a:rPr>
              <a:t>		</a:t>
            </a:r>
            <a:r>
              <a:rPr lang="fr-FR" altLang="fr-FR" sz="12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ratio constant des réactifs </a:t>
            </a:r>
          </a:p>
          <a:p>
            <a:r>
              <a:rPr lang="fr-FR" altLang="fr-FR" sz="12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		choix judicieux des points d’injection</a:t>
            </a:r>
          </a:p>
          <a:p>
            <a:r>
              <a:rPr lang="fr-FR" altLang="fr-FR" sz="1400" b="1" dirty="0">
                <a:latin typeface="Arial Black" panose="020B0A04020102020204" pitchFamily="34" charset="0"/>
              </a:rPr>
              <a:t>	</a:t>
            </a:r>
            <a:endParaRPr lang="fr-FR" altLang="fr-FR" sz="1400" b="1" dirty="0" smtClean="0">
              <a:latin typeface="Arial Black" panose="020B0A04020102020204" pitchFamily="34" charset="0"/>
            </a:endParaRPr>
          </a:p>
          <a:p>
            <a:r>
              <a:rPr lang="fr-FR" altLang="fr-FR" sz="1400" b="1" dirty="0">
                <a:latin typeface="Arial Black" panose="020B0A04020102020204" pitchFamily="34" charset="0"/>
              </a:rPr>
              <a:t>	</a:t>
            </a:r>
            <a:r>
              <a:rPr lang="fr-FR" altLang="fr-FR" sz="1400" b="1" dirty="0" smtClean="0">
                <a:latin typeface="Arial Black" panose="020B0A04020102020204" pitchFamily="34" charset="0"/>
              </a:rPr>
              <a:t>Profil </a:t>
            </a:r>
            <a:r>
              <a:rPr lang="fr-FR" altLang="fr-FR" sz="1400" b="1" dirty="0">
                <a:latin typeface="Arial Black" panose="020B0A04020102020204" pitchFamily="34" charset="0"/>
              </a:rPr>
              <a:t>de vis optimisé  pour un bon mélange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042026" y="4770438"/>
            <a:ext cx="28305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1600" b="1" dirty="0">
                <a:solidFill>
                  <a:srgbClr val="F96307"/>
                </a:solidFill>
                <a:latin typeface="Arial Black" panose="020B0A04020102020204" pitchFamily="34" charset="0"/>
              </a:rPr>
              <a:t>Contrôle des propriétés</a:t>
            </a:r>
          </a:p>
          <a:p>
            <a:pPr algn="ctr">
              <a:lnSpc>
                <a:spcPct val="110000"/>
              </a:lnSpc>
            </a:pPr>
            <a:r>
              <a:rPr lang="fr-FR" altLang="fr-FR" sz="1600" b="1" dirty="0">
                <a:solidFill>
                  <a:srgbClr val="F96307"/>
                </a:solidFill>
                <a:latin typeface="Arial Black" panose="020B0A04020102020204" pitchFamily="34" charset="0"/>
              </a:rPr>
              <a:t> mécaniques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952751" y="4754563"/>
            <a:ext cx="25939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1600" b="1">
                <a:solidFill>
                  <a:srgbClr val="F96307"/>
                </a:solidFill>
                <a:latin typeface="Arial Black" panose="020B0A04020102020204" pitchFamily="34" charset="0"/>
              </a:rPr>
              <a:t>Contrôle de </a:t>
            </a:r>
          </a:p>
          <a:p>
            <a:pPr algn="ctr">
              <a:lnSpc>
                <a:spcPct val="110000"/>
              </a:lnSpc>
            </a:pPr>
            <a:r>
              <a:rPr lang="fr-FR" altLang="fr-FR" sz="1600" b="1">
                <a:solidFill>
                  <a:srgbClr val="F96307"/>
                </a:solidFill>
                <a:latin typeface="Arial Black" panose="020B0A04020102020204" pitchFamily="34" charset="0"/>
              </a:rPr>
              <a:t>la structure chimique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4138613" y="5529263"/>
            <a:ext cx="822325" cy="123825"/>
          </a:xfrm>
          <a:prstGeom prst="line">
            <a:avLst/>
          </a:prstGeom>
          <a:noFill/>
          <a:ln w="38100">
            <a:solidFill>
              <a:srgbClr val="DE7B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6804026" y="5530851"/>
            <a:ext cx="774700" cy="103188"/>
          </a:xfrm>
          <a:prstGeom prst="line">
            <a:avLst/>
          </a:prstGeom>
          <a:noFill/>
          <a:ln w="38100">
            <a:solidFill>
              <a:srgbClr val="DE7B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2952751" y="1617662"/>
            <a:ext cx="3592512" cy="2155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1600">
              <a:latin typeface="Arial Black" panose="020B0A04020102020204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31787" y="733425"/>
            <a:ext cx="8435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Domaine biomédical : Critères à respecter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13998" y="2003077"/>
            <a:ext cx="38877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800" b="1">
                <a:solidFill>
                  <a:schemeClr val="accent2"/>
                </a:solidFill>
                <a:latin typeface="Arial Black" panose="020B0A04020102020204" pitchFamily="34" charset="0"/>
              </a:rPr>
              <a:t>Bio-Compatibilité	</a:t>
            </a:r>
          </a:p>
          <a:p>
            <a:pPr algn="ctr">
              <a:lnSpc>
                <a:spcPct val="150000"/>
              </a:lnSpc>
            </a:pPr>
            <a:r>
              <a:rPr lang="fr-FR" altLang="fr-FR" sz="1800" b="1">
                <a:solidFill>
                  <a:schemeClr val="accent2"/>
                </a:solidFill>
                <a:latin typeface="Arial Black" panose="020B0A04020102020204" pitchFamily="34" charset="0"/>
              </a:rPr>
              <a:t>      Bio-Stabilité	</a:t>
            </a:r>
            <a:endParaRPr lang="fr-FR" altLang="fr-FR" sz="1800" b="1" i="1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altLang="fr-FR" sz="1800" b="1">
                <a:solidFill>
                  <a:schemeClr val="accent2"/>
                </a:solidFill>
                <a:latin typeface="Arial Black" panose="020B0A04020102020204" pitchFamily="34" charset="0"/>
              </a:rPr>
              <a:t>Propriétés mécaniques 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701057" y="1592263"/>
            <a:ext cx="271260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600" b="1" i="1" dirty="0">
                <a:latin typeface="Arial Black" panose="020B0A04020102020204" pitchFamily="34" charset="0"/>
              </a:rPr>
              <a:t>Pas de destruction </a:t>
            </a:r>
            <a:endParaRPr lang="fr-FR" altLang="fr-FR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r>
              <a:rPr lang="fr-FR" altLang="fr-FR" sz="14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      </a:t>
            </a:r>
            <a:r>
              <a:rPr lang="fr-FR" altLang="fr-FR" sz="14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des tissus</a:t>
            </a:r>
          </a:p>
          <a:p>
            <a:endParaRPr lang="fr-FR" altLang="fr-FR" sz="1400" b="1" i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fr-FR" altLang="fr-FR" sz="1600" b="1" i="1" dirty="0">
                <a:latin typeface="Arial Black" panose="020B0A04020102020204" pitchFamily="34" charset="0"/>
              </a:rPr>
              <a:t>Pas de microfissures</a:t>
            </a:r>
            <a:r>
              <a:rPr lang="fr-FR" altLang="fr-FR" sz="1400" b="1" i="1" dirty="0">
                <a:latin typeface="Arial Black" panose="020B0A04020102020204" pitchFamily="34" charset="0"/>
              </a:rPr>
              <a:t>,</a:t>
            </a:r>
            <a:r>
              <a:rPr lang="fr-FR" altLang="fr-FR" sz="14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fr-FR" altLang="fr-FR" sz="14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résistance  à l’oxydation</a:t>
            </a:r>
          </a:p>
          <a:p>
            <a:endParaRPr lang="fr-FR" altLang="fr-FR" sz="1400" b="1" i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fr-FR" altLang="fr-FR" sz="1600" b="1" i="1" dirty="0">
                <a:latin typeface="Arial Black" panose="020B0A04020102020204" pitchFamily="34" charset="0"/>
              </a:rPr>
              <a:t> Mise en place</a:t>
            </a:r>
          </a:p>
          <a:p>
            <a:r>
              <a:rPr lang="fr-FR" altLang="fr-FR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fr-FR" altLang="fr-FR" sz="16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élasticité, rigidité</a:t>
            </a:r>
            <a:r>
              <a:rPr lang="fr-FR" altLang="fr-FR" sz="1400" b="1" i="1" dirty="0">
                <a:solidFill>
                  <a:srgbClr val="800000"/>
                </a:solidFill>
                <a:latin typeface="Arial Black" panose="020B0A04020102020204" pitchFamily="34" charset="0"/>
              </a:rPr>
              <a:t>...</a:t>
            </a:r>
          </a:p>
        </p:txBody>
      </p:sp>
      <p:pic>
        <p:nvPicPr>
          <p:cNvPr id="36" name="Picture 21" descr="3way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92263"/>
            <a:ext cx="1533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531813" y="2863850"/>
            <a:ext cx="2317750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altLang="fr-FR" sz="1400" b="1" i="1">
                <a:latin typeface="Arial Black" panose="020B0A04020102020204" pitchFamily="34" charset="0"/>
              </a:rPr>
              <a:t>Utilisation transitoire</a:t>
            </a:r>
            <a:endParaRPr lang="fr-FR" altLang="fr-FR" sz="1400" b="1" i="1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fr-FR" altLang="fr-FR" sz="1400" b="1" i="1">
                <a:solidFill>
                  <a:srgbClr val="800000"/>
                </a:solidFill>
                <a:latin typeface="Arial Black" panose="020B0A04020102020204" pitchFamily="34" charset="0"/>
              </a:rPr>
              <a:t>cathéter vasculaire</a:t>
            </a: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5853113" y="1890713"/>
            <a:ext cx="814387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5897845" y="2592537"/>
            <a:ext cx="78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6135688" y="326707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/>
          <a:stretch/>
        </p:blipFill>
        <p:spPr bwMode="auto">
          <a:xfrm>
            <a:off x="457527" y="2079169"/>
            <a:ext cx="8476782" cy="47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038" y="860766"/>
            <a:ext cx="8677760" cy="965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fr-FR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Une chimie très souple permettant toutes les combinaisons 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36477" y="204612"/>
            <a:ext cx="5518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12BE4B"/>
                </a:solidFill>
                <a:latin typeface="Arial Black" pitchFamily="34" charset="0"/>
              </a:rPr>
              <a:t>Un thermoplastique élastomère</a:t>
            </a:r>
            <a:endParaRPr lang="fr-FR" sz="2400" dirty="0">
              <a:solidFill>
                <a:srgbClr val="12BE4B"/>
              </a:solidFill>
              <a:latin typeface="Arial Black" pitchFamily="34" charset="0"/>
            </a:endParaRPr>
          </a:p>
          <a:p>
            <a:pPr algn="ctr"/>
            <a:r>
              <a:rPr lang="fr-FR" sz="2400" dirty="0" smtClean="0">
                <a:solidFill>
                  <a:srgbClr val="12BE4B"/>
                </a:solidFill>
                <a:latin typeface="Arial Black" pitchFamily="34" charset="0"/>
              </a:rPr>
              <a:t>TPU  </a:t>
            </a:r>
            <a:endParaRPr lang="fr-FR" sz="2400" dirty="0">
              <a:solidFill>
                <a:srgbClr val="12B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063" y="422956"/>
            <a:ext cx="8677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fr-FR" sz="2000" dirty="0" smtClean="0">
              <a:solidFill>
                <a:srgbClr val="00CC00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Une chimie très souple permettant toutes les combinaisons </a:t>
            </a:r>
            <a:endParaRPr lang="fr-FR" sz="2000" dirty="0">
              <a:solidFill>
                <a:srgbClr val="00CC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3" y="2022990"/>
            <a:ext cx="75057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6693" y="137577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063" y="379938"/>
            <a:ext cx="8677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fr-FR" sz="20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Une chimie très souple permettant toutes les combinaisons </a:t>
            </a:r>
            <a:endParaRPr lang="fr-FR" sz="2000" dirty="0">
              <a:solidFill>
                <a:srgbClr val="00CC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40" y="1940582"/>
            <a:ext cx="7039406" cy="42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693" y="137577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153194" y="1531565"/>
            <a:ext cx="8810626" cy="2727325"/>
            <a:chOff x="65" y="1026"/>
            <a:chExt cx="5550" cy="171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737" y="1542"/>
              <a:ext cx="294" cy="95"/>
              <a:chOff x="1090" y="1536"/>
              <a:chExt cx="1222" cy="309"/>
            </a:xfrm>
          </p:grpSpPr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>
              <a:off x="3267" y="1544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srgbClr val="F96307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451" y="1551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0" name="AutoShape 10"/>
            <p:cNvSpPr>
              <a:spLocks noChangeAspect="1" noChangeArrowheads="1"/>
            </p:cNvSpPr>
            <p:nvPr/>
          </p:nvSpPr>
          <p:spPr bwMode="auto">
            <a:xfrm flipH="1">
              <a:off x="4791" y="1520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srgbClr val="F96307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923" y="1543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V="1">
              <a:off x="4352" y="1550"/>
              <a:ext cx="459" cy="47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464" y="147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 b="1"/>
                <a:t>2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743" y="1396"/>
              <a:ext cx="2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r-FR" sz="2400"/>
                <a:t>+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839" y="1710"/>
              <a:ext cx="0" cy="4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6" name="AutoShape 16"/>
            <p:cNvSpPr>
              <a:spLocks noChangeAspect="1" noChangeArrowheads="1"/>
            </p:cNvSpPr>
            <p:nvPr/>
          </p:nvSpPr>
          <p:spPr bwMode="auto">
            <a:xfrm>
              <a:off x="2211" y="2196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srgbClr val="F96307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395" y="2203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8" name="AutoShape 18"/>
            <p:cNvSpPr>
              <a:spLocks noChangeAspect="1" noChangeArrowheads="1"/>
            </p:cNvSpPr>
            <p:nvPr/>
          </p:nvSpPr>
          <p:spPr bwMode="auto">
            <a:xfrm flipH="1">
              <a:off x="3251" y="2179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>
                <a:solidFill>
                  <a:srgbClr val="F96307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67" y="2195"/>
              <a:ext cx="372" cy="60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3401" y="2187"/>
              <a:ext cx="218" cy="95"/>
              <a:chOff x="1090" y="1536"/>
              <a:chExt cx="1222" cy="309"/>
            </a:xfrm>
          </p:grpSpPr>
          <p:sp>
            <p:nvSpPr>
              <p:cNvPr id="31" name="AutoShape 21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32" name="AutoShape 22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80" y="1026"/>
              <a:ext cx="12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Char char="Ø"/>
              </a:pPr>
              <a:r>
                <a:rPr lang="fr-FR" sz="2000" b="1" dirty="0">
                  <a:solidFill>
                    <a:srgbClr val="00B050"/>
                  </a:solidFill>
                </a:rPr>
                <a:t> </a:t>
              </a:r>
              <a:r>
                <a:rPr lang="fr-FR" sz="2000" b="1" dirty="0" err="1">
                  <a:solidFill>
                    <a:srgbClr val="00B050"/>
                  </a:solidFill>
                </a:rPr>
                <a:t>Prépolymère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1127" y="1723"/>
            <a:ext cx="1476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" name="ISIS/Draw Sketch" r:id="rId3" imgW="3192480" imgH="594360" progId="ISISServer">
                    <p:embed/>
                  </p:oleObj>
                </mc:Choice>
                <mc:Fallback>
                  <p:oleObj name="ISIS/Draw Sketch" r:id="rId3" imgW="3192480" imgH="59436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7" y="1723"/>
                          <a:ext cx="1476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6"/>
            <p:cNvGraphicFramePr>
              <a:graphicFrameLocks noChangeAspect="1"/>
            </p:cNvGraphicFramePr>
            <p:nvPr/>
          </p:nvGraphicFramePr>
          <p:xfrm>
            <a:off x="3438" y="1686"/>
            <a:ext cx="135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5" name="ISIS/Draw Sketch" r:id="rId5" imgW="2148840" imgH="510480" progId="ISISServer">
                    <p:embed/>
                  </p:oleObj>
                </mc:Choice>
                <mc:Fallback>
                  <p:oleObj name="ISIS/Draw Sketch" r:id="rId5" imgW="2148840" imgH="51048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" y="1686"/>
                          <a:ext cx="135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7"/>
            <p:cNvGraphicFramePr>
              <a:graphicFrameLocks noChangeAspect="1"/>
            </p:cNvGraphicFramePr>
            <p:nvPr/>
          </p:nvGraphicFramePr>
          <p:xfrm>
            <a:off x="843" y="2399"/>
            <a:ext cx="394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6" name="ISIS/Draw Sketch" r:id="rId7" imgW="7665480" imgH="670320" progId="ISISServer">
                    <p:embed/>
                  </p:oleObj>
                </mc:Choice>
                <mc:Fallback>
                  <p:oleObj name="ISIS/Draw Sketch" r:id="rId7" imgW="7665480" imgH="67032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" y="2399"/>
                          <a:ext cx="3949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5" y="1546"/>
              <a:ext cx="9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 b="1" dirty="0" err="1" smtClean="0"/>
                <a:t>Diisocyanate</a:t>
              </a:r>
              <a:endParaRPr lang="fr-FR" sz="1600" b="1" dirty="0" smtClean="0"/>
            </a:p>
            <a:p>
              <a:pPr algn="ctr" eaLnBrk="0" hangingPunct="0"/>
              <a:r>
                <a:rPr lang="fr-FR" sz="1600" b="1" dirty="0" smtClean="0"/>
                <a:t>(HMDI)</a:t>
              </a:r>
              <a:endParaRPr lang="fr-FR" sz="1600" b="1" dirty="0"/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038" y="1568"/>
              <a:ext cx="5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 smtClean="0"/>
                <a:t>Polyol</a:t>
              </a:r>
            </a:p>
            <a:p>
              <a:pPr eaLnBrk="0" hangingPunct="0"/>
              <a:r>
                <a:rPr lang="fr-FR" sz="1600" b="1" dirty="0" smtClean="0"/>
                <a:t>(PTMG)</a:t>
              </a:r>
              <a:endParaRPr lang="fr-FR" sz="1600" b="1" dirty="0"/>
            </a:p>
          </p:txBody>
        </p: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2019" y="2195"/>
              <a:ext cx="218" cy="95"/>
              <a:chOff x="1090" y="1536"/>
              <a:chExt cx="1222" cy="309"/>
            </a:xfrm>
          </p:grpSpPr>
          <p:sp>
            <p:nvSpPr>
              <p:cNvPr id="28" name="AutoShape 31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</p:grpSp>
      <p:grpSp>
        <p:nvGrpSpPr>
          <p:cNvPr id="37" name="Group 94"/>
          <p:cNvGrpSpPr>
            <a:grpSpLocks/>
          </p:cNvGrpSpPr>
          <p:nvPr/>
        </p:nvGrpSpPr>
        <p:grpSpPr bwMode="auto">
          <a:xfrm>
            <a:off x="319881" y="4501777"/>
            <a:ext cx="8751888" cy="2060574"/>
            <a:chOff x="170" y="2897"/>
            <a:chExt cx="5513" cy="1298"/>
          </a:xfrm>
        </p:grpSpPr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5420" y="3610"/>
              <a:ext cx="263" cy="93"/>
              <a:chOff x="2858" y="1851"/>
              <a:chExt cx="263" cy="93"/>
            </a:xfrm>
          </p:grpSpPr>
          <p:sp>
            <p:nvSpPr>
              <p:cNvPr id="92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2858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  <p:sp>
            <p:nvSpPr>
              <p:cNvPr id="93" name="AutoShape 37"/>
              <p:cNvSpPr>
                <a:spLocks noChangeAspect="1" noChangeArrowheads="1"/>
              </p:cNvSpPr>
              <p:nvPr/>
            </p:nvSpPr>
            <p:spPr bwMode="auto">
              <a:xfrm flipH="1">
                <a:off x="2935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</p:grpSp>
        <p:sp>
          <p:nvSpPr>
            <p:cNvPr id="39" name="AutoShape 38"/>
            <p:cNvSpPr>
              <a:spLocks noChangeAspect="1" noChangeArrowheads="1"/>
            </p:cNvSpPr>
            <p:nvPr/>
          </p:nvSpPr>
          <p:spPr bwMode="auto">
            <a:xfrm>
              <a:off x="345" y="3670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29" y="3677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1" name="AutoShape 40"/>
            <p:cNvSpPr>
              <a:spLocks noChangeAspect="1" noChangeArrowheads="1"/>
            </p:cNvSpPr>
            <p:nvPr/>
          </p:nvSpPr>
          <p:spPr bwMode="auto">
            <a:xfrm flipH="1">
              <a:off x="1472" y="3654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01" y="3669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170" y="3675"/>
              <a:ext cx="218" cy="95"/>
              <a:chOff x="1090" y="1536"/>
              <a:chExt cx="1222" cy="309"/>
            </a:xfrm>
          </p:grpSpPr>
          <p:sp>
            <p:nvSpPr>
              <p:cNvPr id="89" name="AutoShape 43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90" name="AutoShape 44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91" name="Rectangle 45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1622" y="3655"/>
              <a:ext cx="218" cy="95"/>
              <a:chOff x="1090" y="1536"/>
              <a:chExt cx="1222" cy="309"/>
            </a:xfrm>
          </p:grpSpPr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8" name="Rectangle 49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1760" y="3655"/>
              <a:ext cx="263" cy="93"/>
              <a:chOff x="2858" y="1851"/>
              <a:chExt cx="263" cy="93"/>
            </a:xfrm>
          </p:grpSpPr>
          <p:sp>
            <p:nvSpPr>
              <p:cNvPr id="84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2858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  <p:sp>
            <p:nvSpPr>
              <p:cNvPr id="85" name="AutoShape 52"/>
              <p:cNvSpPr>
                <a:spLocks noChangeAspect="1" noChangeArrowheads="1"/>
              </p:cNvSpPr>
              <p:nvPr/>
            </p:nvSpPr>
            <p:spPr bwMode="auto">
              <a:xfrm flipH="1">
                <a:off x="2935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</p:grpSp>
        <p:sp>
          <p:nvSpPr>
            <p:cNvPr id="46" name="AutoShape 53"/>
            <p:cNvSpPr>
              <a:spLocks noChangeAspect="1" noChangeArrowheads="1"/>
            </p:cNvSpPr>
            <p:nvPr/>
          </p:nvSpPr>
          <p:spPr bwMode="auto">
            <a:xfrm>
              <a:off x="2179" y="3650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63" y="3657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8" name="AutoShape 55"/>
            <p:cNvSpPr>
              <a:spLocks noChangeAspect="1" noChangeArrowheads="1"/>
            </p:cNvSpPr>
            <p:nvPr/>
          </p:nvSpPr>
          <p:spPr bwMode="auto">
            <a:xfrm flipH="1">
              <a:off x="3306" y="3634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835" y="3649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1980" y="3655"/>
              <a:ext cx="218" cy="95"/>
              <a:chOff x="1090" y="1536"/>
              <a:chExt cx="1222" cy="309"/>
            </a:xfrm>
          </p:grpSpPr>
          <p:sp>
            <p:nvSpPr>
              <p:cNvPr id="81" name="AutoShape 58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2" name="AutoShape 59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3" name="Rectangle 60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51" name="Group 61"/>
            <p:cNvGrpSpPr>
              <a:grpSpLocks/>
            </p:cNvGrpSpPr>
            <p:nvPr/>
          </p:nvGrpSpPr>
          <p:grpSpPr bwMode="auto">
            <a:xfrm>
              <a:off x="3456" y="3635"/>
              <a:ext cx="218" cy="95"/>
              <a:chOff x="1090" y="1536"/>
              <a:chExt cx="1222" cy="309"/>
            </a:xfrm>
          </p:grpSpPr>
          <p:sp>
            <p:nvSpPr>
              <p:cNvPr id="78" name="AutoShape 62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9" name="AutoShape 63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0" name="Rectangle 64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sp>
          <p:nvSpPr>
            <p:cNvPr id="52" name="AutoShape 65"/>
            <p:cNvSpPr>
              <a:spLocks noChangeAspect="1" noChangeArrowheads="1"/>
            </p:cNvSpPr>
            <p:nvPr/>
          </p:nvSpPr>
          <p:spPr bwMode="auto">
            <a:xfrm>
              <a:off x="4032" y="3625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4216" y="3632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54" name="AutoShape 67"/>
            <p:cNvSpPr>
              <a:spLocks noChangeAspect="1" noChangeArrowheads="1"/>
            </p:cNvSpPr>
            <p:nvPr/>
          </p:nvSpPr>
          <p:spPr bwMode="auto">
            <a:xfrm flipH="1">
              <a:off x="5159" y="3609"/>
              <a:ext cx="186" cy="93"/>
            </a:xfrm>
            <a:prstGeom prst="chevron">
              <a:avLst>
                <a:gd name="adj" fmla="val 50000"/>
              </a:avLst>
            </a:prstGeom>
            <a:solidFill>
              <a:srgbClr val="F7F103"/>
            </a:solidFill>
            <a:ln w="9525">
              <a:solidFill>
                <a:srgbClr val="F2CA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>
                <a:solidFill>
                  <a:srgbClr val="F96307"/>
                </a:solidFill>
              </a:endParaRPr>
            </a:p>
          </p:txBody>
        </p:sp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4688" y="3624"/>
              <a:ext cx="459" cy="52"/>
            </a:xfrm>
            <a:custGeom>
              <a:avLst/>
              <a:gdLst>
                <a:gd name="T0" fmla="*/ 0 w 1102"/>
                <a:gd name="T1" fmla="*/ 174 h 226"/>
                <a:gd name="T2" fmla="*/ 71 w 1102"/>
                <a:gd name="T3" fmla="*/ 71 h 226"/>
                <a:gd name="T4" fmla="*/ 118 w 1102"/>
                <a:gd name="T5" fmla="*/ 32 h 226"/>
                <a:gd name="T6" fmla="*/ 221 w 1102"/>
                <a:gd name="T7" fmla="*/ 181 h 226"/>
                <a:gd name="T8" fmla="*/ 291 w 1102"/>
                <a:gd name="T9" fmla="*/ 205 h 226"/>
                <a:gd name="T10" fmla="*/ 402 w 1102"/>
                <a:gd name="T11" fmla="*/ 24 h 226"/>
                <a:gd name="T12" fmla="*/ 449 w 1102"/>
                <a:gd name="T13" fmla="*/ 95 h 226"/>
                <a:gd name="T14" fmla="*/ 465 w 1102"/>
                <a:gd name="T15" fmla="*/ 118 h 226"/>
                <a:gd name="T16" fmla="*/ 543 w 1102"/>
                <a:gd name="T17" fmla="*/ 197 h 226"/>
                <a:gd name="T18" fmla="*/ 606 w 1102"/>
                <a:gd name="T19" fmla="*/ 118 h 226"/>
                <a:gd name="T20" fmla="*/ 630 w 1102"/>
                <a:gd name="T21" fmla="*/ 95 h 226"/>
                <a:gd name="T22" fmla="*/ 645 w 1102"/>
                <a:gd name="T23" fmla="*/ 71 h 226"/>
                <a:gd name="T24" fmla="*/ 677 w 1102"/>
                <a:gd name="T25" fmla="*/ 24 h 226"/>
                <a:gd name="T26" fmla="*/ 693 w 1102"/>
                <a:gd name="T27" fmla="*/ 0 h 226"/>
                <a:gd name="T28" fmla="*/ 748 w 1102"/>
                <a:gd name="T29" fmla="*/ 63 h 226"/>
                <a:gd name="T30" fmla="*/ 866 w 1102"/>
                <a:gd name="T31" fmla="*/ 205 h 226"/>
                <a:gd name="T32" fmla="*/ 913 w 1102"/>
                <a:gd name="T33" fmla="*/ 134 h 226"/>
                <a:gd name="T34" fmla="*/ 992 w 1102"/>
                <a:gd name="T35" fmla="*/ 0 h 226"/>
                <a:gd name="T36" fmla="*/ 1015 w 1102"/>
                <a:gd name="T37" fmla="*/ 24 h 226"/>
                <a:gd name="T38" fmla="*/ 1047 w 1102"/>
                <a:gd name="T39" fmla="*/ 71 h 226"/>
                <a:gd name="T40" fmla="*/ 1102 w 1102"/>
                <a:gd name="T41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2" h="226">
                  <a:moveTo>
                    <a:pt x="0" y="174"/>
                  </a:moveTo>
                  <a:cubicBezTo>
                    <a:pt x="47" y="158"/>
                    <a:pt x="56" y="114"/>
                    <a:pt x="71" y="71"/>
                  </a:cubicBezTo>
                  <a:cubicBezTo>
                    <a:pt x="75" y="60"/>
                    <a:pt x="109" y="38"/>
                    <a:pt x="118" y="32"/>
                  </a:cubicBezTo>
                  <a:cubicBezTo>
                    <a:pt x="174" y="70"/>
                    <a:pt x="165" y="146"/>
                    <a:pt x="221" y="181"/>
                  </a:cubicBezTo>
                  <a:cubicBezTo>
                    <a:pt x="234" y="226"/>
                    <a:pt x="249" y="214"/>
                    <a:pt x="291" y="205"/>
                  </a:cubicBezTo>
                  <a:cubicBezTo>
                    <a:pt x="329" y="148"/>
                    <a:pt x="327" y="49"/>
                    <a:pt x="402" y="24"/>
                  </a:cubicBezTo>
                  <a:cubicBezTo>
                    <a:pt x="426" y="62"/>
                    <a:pt x="414" y="45"/>
                    <a:pt x="449" y="95"/>
                  </a:cubicBezTo>
                  <a:cubicBezTo>
                    <a:pt x="454" y="103"/>
                    <a:pt x="465" y="118"/>
                    <a:pt x="465" y="118"/>
                  </a:cubicBezTo>
                  <a:cubicBezTo>
                    <a:pt x="477" y="160"/>
                    <a:pt x="509" y="173"/>
                    <a:pt x="543" y="197"/>
                  </a:cubicBezTo>
                  <a:cubicBezTo>
                    <a:pt x="586" y="183"/>
                    <a:pt x="583" y="151"/>
                    <a:pt x="606" y="118"/>
                  </a:cubicBezTo>
                  <a:cubicBezTo>
                    <a:pt x="612" y="109"/>
                    <a:pt x="623" y="104"/>
                    <a:pt x="630" y="95"/>
                  </a:cubicBezTo>
                  <a:cubicBezTo>
                    <a:pt x="636" y="88"/>
                    <a:pt x="640" y="79"/>
                    <a:pt x="645" y="71"/>
                  </a:cubicBezTo>
                  <a:cubicBezTo>
                    <a:pt x="655" y="55"/>
                    <a:pt x="666" y="40"/>
                    <a:pt x="677" y="24"/>
                  </a:cubicBezTo>
                  <a:cubicBezTo>
                    <a:pt x="682" y="16"/>
                    <a:pt x="693" y="0"/>
                    <a:pt x="693" y="0"/>
                  </a:cubicBezTo>
                  <a:cubicBezTo>
                    <a:pt x="726" y="11"/>
                    <a:pt x="729" y="35"/>
                    <a:pt x="748" y="63"/>
                  </a:cubicBezTo>
                  <a:cubicBezTo>
                    <a:pt x="768" y="122"/>
                    <a:pt x="805" y="185"/>
                    <a:pt x="866" y="205"/>
                  </a:cubicBezTo>
                  <a:cubicBezTo>
                    <a:pt x="902" y="150"/>
                    <a:pt x="887" y="174"/>
                    <a:pt x="913" y="134"/>
                  </a:cubicBezTo>
                  <a:cubicBezTo>
                    <a:pt x="951" y="78"/>
                    <a:pt x="920" y="48"/>
                    <a:pt x="992" y="0"/>
                  </a:cubicBezTo>
                  <a:cubicBezTo>
                    <a:pt x="1000" y="8"/>
                    <a:pt x="1008" y="15"/>
                    <a:pt x="1015" y="24"/>
                  </a:cubicBezTo>
                  <a:cubicBezTo>
                    <a:pt x="1027" y="39"/>
                    <a:pt x="1047" y="71"/>
                    <a:pt x="1047" y="71"/>
                  </a:cubicBezTo>
                  <a:cubicBezTo>
                    <a:pt x="1061" y="114"/>
                    <a:pt x="1081" y="142"/>
                    <a:pt x="1102" y="181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>
              <a:off x="3833" y="3630"/>
              <a:ext cx="218" cy="95"/>
              <a:chOff x="1090" y="1536"/>
              <a:chExt cx="1222" cy="309"/>
            </a:xfrm>
          </p:grpSpPr>
          <p:sp>
            <p:nvSpPr>
              <p:cNvPr id="75" name="AutoShape 70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6" name="AutoShape 71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57" name="Group 73"/>
            <p:cNvGrpSpPr>
              <a:grpSpLocks/>
            </p:cNvGrpSpPr>
            <p:nvPr/>
          </p:nvGrpSpPr>
          <p:grpSpPr bwMode="auto">
            <a:xfrm>
              <a:off x="5309" y="3610"/>
              <a:ext cx="218" cy="95"/>
              <a:chOff x="1090" y="1536"/>
              <a:chExt cx="1222" cy="309"/>
            </a:xfrm>
          </p:grpSpPr>
          <p:sp>
            <p:nvSpPr>
              <p:cNvPr id="72" name="AutoShape 74"/>
              <p:cNvSpPr>
                <a:spLocks noChangeArrowheads="1"/>
              </p:cNvSpPr>
              <p:nvPr/>
            </p:nvSpPr>
            <p:spPr bwMode="auto">
              <a:xfrm flipH="1">
                <a:off x="1090" y="1536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3" name="AutoShape 75"/>
              <p:cNvSpPr>
                <a:spLocks noChangeArrowheads="1"/>
              </p:cNvSpPr>
              <p:nvPr/>
            </p:nvSpPr>
            <p:spPr bwMode="auto">
              <a:xfrm>
                <a:off x="1697" y="1539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4" name="Rectangle 76"/>
              <p:cNvSpPr>
                <a:spLocks noChangeArrowheads="1"/>
              </p:cNvSpPr>
              <p:nvPr/>
            </p:nvSpPr>
            <p:spPr bwMode="auto">
              <a:xfrm>
                <a:off x="1432" y="1546"/>
                <a:ext cx="645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58" name="Group 77"/>
            <p:cNvGrpSpPr>
              <a:grpSpLocks/>
            </p:cNvGrpSpPr>
            <p:nvPr/>
          </p:nvGrpSpPr>
          <p:grpSpPr bwMode="auto">
            <a:xfrm>
              <a:off x="3606" y="3630"/>
              <a:ext cx="263" cy="93"/>
              <a:chOff x="2858" y="1851"/>
              <a:chExt cx="263" cy="93"/>
            </a:xfrm>
          </p:grpSpPr>
          <p:sp>
            <p:nvSpPr>
              <p:cNvPr id="70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2858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  <p:sp>
            <p:nvSpPr>
              <p:cNvPr id="71" name="AutoShape 79"/>
              <p:cNvSpPr>
                <a:spLocks noChangeAspect="1" noChangeArrowheads="1"/>
              </p:cNvSpPr>
              <p:nvPr/>
            </p:nvSpPr>
            <p:spPr bwMode="auto">
              <a:xfrm flipH="1">
                <a:off x="2935" y="1851"/>
                <a:ext cx="186" cy="93"/>
              </a:xfrm>
              <a:prstGeom prst="chevron">
                <a:avLst>
                  <a:gd name="adj" fmla="val 50000"/>
                </a:avLst>
              </a:prstGeom>
              <a:solidFill>
                <a:srgbClr val="F96307"/>
              </a:solidFill>
              <a:ln w="9525">
                <a:solidFill>
                  <a:srgbClr val="F2CA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sz="3200">
                  <a:solidFill>
                    <a:srgbClr val="F96307"/>
                  </a:solidFill>
                </a:endParaRPr>
              </a:p>
            </p:txBody>
          </p:sp>
        </p:grpSp>
        <p:sp>
          <p:nvSpPr>
            <p:cNvPr id="59" name="Text Box 80"/>
            <p:cNvSpPr txBox="1">
              <a:spLocks noChangeArrowheads="1"/>
            </p:cNvSpPr>
            <p:nvPr/>
          </p:nvSpPr>
          <p:spPr bwMode="auto">
            <a:xfrm>
              <a:off x="307" y="3100"/>
              <a:ext cx="20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Char char="Ø"/>
              </a:pPr>
              <a:r>
                <a:rPr lang="fr-FR" sz="2000" b="1" dirty="0">
                  <a:solidFill>
                    <a:srgbClr val="00B050"/>
                  </a:solidFill>
                </a:rPr>
                <a:t> Extension des chaînes</a:t>
              </a:r>
            </a:p>
          </p:txBody>
        </p:sp>
        <p:graphicFrame>
          <p:nvGraphicFramePr>
            <p:cNvPr id="60" name="Object 81"/>
            <p:cNvGraphicFramePr>
              <a:graphicFrameLocks noChangeAspect="1"/>
            </p:cNvGraphicFramePr>
            <p:nvPr/>
          </p:nvGraphicFramePr>
          <p:xfrm>
            <a:off x="2890" y="3283"/>
            <a:ext cx="1124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7" name="ISIS/Draw Sketch" r:id="rId9" imgW="2346840" imgH="251280" progId="ISISServer">
                    <p:embed/>
                  </p:oleObj>
                </mc:Choice>
                <mc:Fallback>
                  <p:oleObj name="ISIS/Draw Sketch" r:id="rId9" imgW="2346840" imgH="25128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3283"/>
                          <a:ext cx="1124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4040" y="3159"/>
              <a:ext cx="7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/>
                <a:t>Butanediol</a:t>
              </a:r>
            </a:p>
          </p:txBody>
        </p:sp>
        <p:sp>
          <p:nvSpPr>
            <p:cNvPr id="62" name="Line 83"/>
            <p:cNvSpPr>
              <a:spLocks noChangeShapeType="1"/>
            </p:cNvSpPr>
            <p:nvPr/>
          </p:nvSpPr>
          <p:spPr bwMode="auto">
            <a:xfrm flipH="1" flipV="1">
              <a:off x="1221" y="3793"/>
              <a:ext cx="1243" cy="15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3" name="Line 84"/>
            <p:cNvSpPr>
              <a:spLocks noChangeShapeType="1"/>
            </p:cNvSpPr>
            <p:nvPr/>
          </p:nvSpPr>
          <p:spPr bwMode="auto">
            <a:xfrm flipV="1">
              <a:off x="2725" y="3708"/>
              <a:ext cx="205" cy="22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4" name="Line 85"/>
            <p:cNvSpPr>
              <a:spLocks noChangeShapeType="1"/>
            </p:cNvSpPr>
            <p:nvPr/>
          </p:nvSpPr>
          <p:spPr bwMode="auto">
            <a:xfrm flipV="1">
              <a:off x="2946" y="3717"/>
              <a:ext cx="1725" cy="21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5" name="Line 86"/>
            <p:cNvSpPr>
              <a:spLocks noChangeShapeType="1"/>
            </p:cNvSpPr>
            <p:nvPr/>
          </p:nvSpPr>
          <p:spPr bwMode="auto">
            <a:xfrm flipV="1">
              <a:off x="4023" y="3747"/>
              <a:ext cx="1354" cy="20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6" name="Line 87"/>
            <p:cNvSpPr>
              <a:spLocks noChangeShapeType="1"/>
            </p:cNvSpPr>
            <p:nvPr/>
          </p:nvSpPr>
          <p:spPr bwMode="auto">
            <a:xfrm flipH="1" flipV="1">
              <a:off x="3655" y="3765"/>
              <a:ext cx="275" cy="197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7" name="Text Box 88"/>
            <p:cNvSpPr txBox="1">
              <a:spLocks noChangeArrowheads="1"/>
            </p:cNvSpPr>
            <p:nvPr/>
          </p:nvSpPr>
          <p:spPr bwMode="auto">
            <a:xfrm>
              <a:off x="1996" y="3912"/>
              <a:ext cx="13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000" b="1" dirty="0">
                  <a:solidFill>
                    <a:srgbClr val="FF0066"/>
                  </a:solidFill>
                </a:rPr>
                <a:t>Segment souple</a:t>
              </a:r>
            </a:p>
          </p:txBody>
        </p:sp>
        <p:sp>
          <p:nvSpPr>
            <p:cNvPr id="68" name="Text Box 89"/>
            <p:cNvSpPr txBox="1">
              <a:spLocks noChangeArrowheads="1"/>
            </p:cNvSpPr>
            <p:nvPr/>
          </p:nvSpPr>
          <p:spPr bwMode="auto">
            <a:xfrm>
              <a:off x="3657" y="3943"/>
              <a:ext cx="12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000" b="1" dirty="0">
                  <a:solidFill>
                    <a:srgbClr val="0070C0"/>
                  </a:solidFill>
                </a:rPr>
                <a:t>Segment rigide</a:t>
              </a:r>
            </a:p>
          </p:txBody>
        </p:sp>
        <p:sp>
          <p:nvSpPr>
            <p:cNvPr id="69" name="Line 90"/>
            <p:cNvSpPr>
              <a:spLocks noChangeShapeType="1"/>
            </p:cNvSpPr>
            <p:nvPr/>
          </p:nvSpPr>
          <p:spPr bwMode="auto">
            <a:xfrm>
              <a:off x="2874" y="2897"/>
              <a:ext cx="0" cy="5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053300" y="1061024"/>
            <a:ext cx="563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CHIMIE : Une synthèse en deux étapes</a:t>
            </a:r>
            <a:endParaRPr lang="fr-FR" sz="2000" dirty="0">
              <a:solidFill>
                <a:srgbClr val="00CC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72153" y="169087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/>
          <a:stretch/>
        </p:blipFill>
        <p:spPr bwMode="auto">
          <a:xfrm>
            <a:off x="463014" y="1512462"/>
            <a:ext cx="7992888" cy="469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78749" y="3861048"/>
            <a:ext cx="1093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 étape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78749" y="4613692"/>
            <a:ext cx="12208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 et 1/2étape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79565" y="5531122"/>
            <a:ext cx="12208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 étapes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82572" y="879545"/>
            <a:ext cx="42621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Procédé : un choix diversifié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092" y="276194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5"/>
          <p:cNvGrpSpPr>
            <a:grpSpLocks/>
          </p:cNvGrpSpPr>
          <p:nvPr/>
        </p:nvGrpSpPr>
        <p:grpSpPr bwMode="auto">
          <a:xfrm>
            <a:off x="334962" y="1552133"/>
            <a:ext cx="7762876" cy="3963988"/>
            <a:chOff x="-15" y="719"/>
            <a:chExt cx="4890" cy="2497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39" y="1526"/>
              <a:ext cx="325" cy="325"/>
            </a:xfrm>
            <a:custGeom>
              <a:avLst/>
              <a:gdLst>
                <a:gd name="T0" fmla="*/ 325 w 325"/>
                <a:gd name="T1" fmla="*/ 161 h 325"/>
                <a:gd name="T2" fmla="*/ 324 w 325"/>
                <a:gd name="T3" fmla="*/ 179 h 325"/>
                <a:gd name="T4" fmla="*/ 321 w 325"/>
                <a:gd name="T5" fmla="*/ 197 h 325"/>
                <a:gd name="T6" fmla="*/ 316 w 325"/>
                <a:gd name="T7" fmla="*/ 215 h 325"/>
                <a:gd name="T8" fmla="*/ 309 w 325"/>
                <a:gd name="T9" fmla="*/ 232 h 325"/>
                <a:gd name="T10" fmla="*/ 301 w 325"/>
                <a:gd name="T11" fmla="*/ 247 h 325"/>
                <a:gd name="T12" fmla="*/ 291 w 325"/>
                <a:gd name="T13" fmla="*/ 262 h 325"/>
                <a:gd name="T14" fmla="*/ 279 w 325"/>
                <a:gd name="T15" fmla="*/ 275 h 325"/>
                <a:gd name="T16" fmla="*/ 266 w 325"/>
                <a:gd name="T17" fmla="*/ 288 h 325"/>
                <a:gd name="T18" fmla="*/ 252 w 325"/>
                <a:gd name="T19" fmla="*/ 298 h 325"/>
                <a:gd name="T20" fmla="*/ 236 w 325"/>
                <a:gd name="T21" fmla="*/ 307 h 325"/>
                <a:gd name="T22" fmla="*/ 219 w 325"/>
                <a:gd name="T23" fmla="*/ 314 h 325"/>
                <a:gd name="T24" fmla="*/ 202 w 325"/>
                <a:gd name="T25" fmla="*/ 320 h 325"/>
                <a:gd name="T26" fmla="*/ 184 w 325"/>
                <a:gd name="T27" fmla="*/ 323 h 325"/>
                <a:gd name="T28" fmla="*/ 167 w 325"/>
                <a:gd name="T29" fmla="*/ 325 h 325"/>
                <a:gd name="T30" fmla="*/ 149 w 325"/>
                <a:gd name="T31" fmla="*/ 324 h 325"/>
                <a:gd name="T32" fmla="*/ 131 w 325"/>
                <a:gd name="T33" fmla="*/ 322 h 325"/>
                <a:gd name="T34" fmla="*/ 114 w 325"/>
                <a:gd name="T35" fmla="*/ 317 h 325"/>
                <a:gd name="T36" fmla="*/ 97 w 325"/>
                <a:gd name="T37" fmla="*/ 311 h 325"/>
                <a:gd name="T38" fmla="*/ 81 w 325"/>
                <a:gd name="T39" fmla="*/ 303 h 325"/>
                <a:gd name="T40" fmla="*/ 66 w 325"/>
                <a:gd name="T41" fmla="*/ 293 h 325"/>
                <a:gd name="T42" fmla="*/ 52 w 325"/>
                <a:gd name="T43" fmla="*/ 282 h 325"/>
                <a:gd name="T44" fmla="*/ 40 w 325"/>
                <a:gd name="T45" fmla="*/ 269 h 325"/>
                <a:gd name="T46" fmla="*/ 29 w 325"/>
                <a:gd name="T47" fmla="*/ 255 h 325"/>
                <a:gd name="T48" fmla="*/ 20 w 325"/>
                <a:gd name="T49" fmla="*/ 240 h 325"/>
                <a:gd name="T50" fmla="*/ 12 w 325"/>
                <a:gd name="T51" fmla="*/ 224 h 325"/>
                <a:gd name="T52" fmla="*/ 6 w 325"/>
                <a:gd name="T53" fmla="*/ 207 h 325"/>
                <a:gd name="T54" fmla="*/ 2 w 325"/>
                <a:gd name="T55" fmla="*/ 189 h 325"/>
                <a:gd name="T56" fmla="*/ 0 w 325"/>
                <a:gd name="T57" fmla="*/ 171 h 325"/>
                <a:gd name="T58" fmla="*/ 0 w 325"/>
                <a:gd name="T59" fmla="*/ 153 h 325"/>
                <a:gd name="T60" fmla="*/ 2 w 325"/>
                <a:gd name="T61" fmla="*/ 135 h 325"/>
                <a:gd name="T62" fmla="*/ 6 w 325"/>
                <a:gd name="T63" fmla="*/ 118 h 325"/>
                <a:gd name="T64" fmla="*/ 12 w 325"/>
                <a:gd name="T65" fmla="*/ 101 h 325"/>
                <a:gd name="T66" fmla="*/ 19 w 325"/>
                <a:gd name="T67" fmla="*/ 85 h 325"/>
                <a:gd name="T68" fmla="*/ 29 w 325"/>
                <a:gd name="T69" fmla="*/ 70 h 325"/>
                <a:gd name="T70" fmla="*/ 40 w 325"/>
                <a:gd name="T71" fmla="*/ 55 h 325"/>
                <a:gd name="T72" fmla="*/ 52 w 325"/>
                <a:gd name="T73" fmla="*/ 43 h 325"/>
                <a:gd name="T74" fmla="*/ 66 w 325"/>
                <a:gd name="T75" fmla="*/ 31 h 325"/>
                <a:gd name="T76" fmla="*/ 81 w 325"/>
                <a:gd name="T77" fmla="*/ 22 h 325"/>
                <a:gd name="T78" fmla="*/ 97 w 325"/>
                <a:gd name="T79" fmla="*/ 13 h 325"/>
                <a:gd name="T80" fmla="*/ 113 w 325"/>
                <a:gd name="T81" fmla="*/ 7 h 325"/>
                <a:gd name="T82" fmla="*/ 131 w 325"/>
                <a:gd name="T83" fmla="*/ 3 h 325"/>
                <a:gd name="T84" fmla="*/ 148 w 325"/>
                <a:gd name="T85" fmla="*/ 0 h 325"/>
                <a:gd name="T86" fmla="*/ 166 w 325"/>
                <a:gd name="T87" fmla="*/ 0 h 325"/>
                <a:gd name="T88" fmla="*/ 184 w 325"/>
                <a:gd name="T89" fmla="*/ 1 h 325"/>
                <a:gd name="T90" fmla="*/ 201 w 325"/>
                <a:gd name="T91" fmla="*/ 5 h 325"/>
                <a:gd name="T92" fmla="*/ 218 w 325"/>
                <a:gd name="T93" fmla="*/ 10 h 325"/>
                <a:gd name="T94" fmla="*/ 236 w 325"/>
                <a:gd name="T95" fmla="*/ 17 h 325"/>
                <a:gd name="T96" fmla="*/ 251 w 325"/>
                <a:gd name="T97" fmla="*/ 26 h 325"/>
                <a:gd name="T98" fmla="*/ 266 w 325"/>
                <a:gd name="T99" fmla="*/ 37 h 325"/>
                <a:gd name="T100" fmla="*/ 279 w 325"/>
                <a:gd name="T101" fmla="*/ 49 h 325"/>
                <a:gd name="T102" fmla="*/ 291 w 325"/>
                <a:gd name="T103" fmla="*/ 62 h 325"/>
                <a:gd name="T104" fmla="*/ 301 w 325"/>
                <a:gd name="T105" fmla="*/ 77 h 325"/>
                <a:gd name="T106" fmla="*/ 309 w 325"/>
                <a:gd name="T107" fmla="*/ 92 h 325"/>
                <a:gd name="T108" fmla="*/ 316 w 325"/>
                <a:gd name="T109" fmla="*/ 109 h 325"/>
                <a:gd name="T110" fmla="*/ 321 w 325"/>
                <a:gd name="T111" fmla="*/ 126 h 325"/>
                <a:gd name="T112" fmla="*/ 324 w 325"/>
                <a:gd name="T113" fmla="*/ 144 h 325"/>
                <a:gd name="T114" fmla="*/ 325 w 325"/>
                <a:gd name="T115" fmla="*/ 161 h 325"/>
                <a:gd name="T116" fmla="*/ 325 w 325"/>
                <a:gd name="T117" fmla="*/ 16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325">
                  <a:moveTo>
                    <a:pt x="325" y="161"/>
                  </a:moveTo>
                  <a:lnTo>
                    <a:pt x="324" y="179"/>
                  </a:lnTo>
                  <a:lnTo>
                    <a:pt x="321" y="197"/>
                  </a:lnTo>
                  <a:lnTo>
                    <a:pt x="316" y="215"/>
                  </a:lnTo>
                  <a:lnTo>
                    <a:pt x="309" y="232"/>
                  </a:lnTo>
                  <a:lnTo>
                    <a:pt x="301" y="247"/>
                  </a:lnTo>
                  <a:lnTo>
                    <a:pt x="291" y="262"/>
                  </a:lnTo>
                  <a:lnTo>
                    <a:pt x="279" y="275"/>
                  </a:lnTo>
                  <a:lnTo>
                    <a:pt x="266" y="288"/>
                  </a:lnTo>
                  <a:lnTo>
                    <a:pt x="252" y="298"/>
                  </a:lnTo>
                  <a:lnTo>
                    <a:pt x="236" y="307"/>
                  </a:lnTo>
                  <a:lnTo>
                    <a:pt x="219" y="314"/>
                  </a:lnTo>
                  <a:lnTo>
                    <a:pt x="202" y="320"/>
                  </a:lnTo>
                  <a:lnTo>
                    <a:pt x="184" y="323"/>
                  </a:lnTo>
                  <a:lnTo>
                    <a:pt x="167" y="325"/>
                  </a:lnTo>
                  <a:lnTo>
                    <a:pt x="149" y="324"/>
                  </a:lnTo>
                  <a:lnTo>
                    <a:pt x="131" y="322"/>
                  </a:lnTo>
                  <a:lnTo>
                    <a:pt x="114" y="317"/>
                  </a:lnTo>
                  <a:lnTo>
                    <a:pt x="97" y="311"/>
                  </a:lnTo>
                  <a:lnTo>
                    <a:pt x="81" y="303"/>
                  </a:lnTo>
                  <a:lnTo>
                    <a:pt x="66" y="293"/>
                  </a:lnTo>
                  <a:lnTo>
                    <a:pt x="52" y="282"/>
                  </a:lnTo>
                  <a:lnTo>
                    <a:pt x="40" y="269"/>
                  </a:lnTo>
                  <a:lnTo>
                    <a:pt x="29" y="255"/>
                  </a:lnTo>
                  <a:lnTo>
                    <a:pt x="20" y="240"/>
                  </a:lnTo>
                  <a:lnTo>
                    <a:pt x="12" y="224"/>
                  </a:lnTo>
                  <a:lnTo>
                    <a:pt x="6" y="207"/>
                  </a:lnTo>
                  <a:lnTo>
                    <a:pt x="2" y="189"/>
                  </a:lnTo>
                  <a:lnTo>
                    <a:pt x="0" y="171"/>
                  </a:lnTo>
                  <a:lnTo>
                    <a:pt x="0" y="153"/>
                  </a:lnTo>
                  <a:lnTo>
                    <a:pt x="2" y="135"/>
                  </a:lnTo>
                  <a:lnTo>
                    <a:pt x="6" y="118"/>
                  </a:lnTo>
                  <a:lnTo>
                    <a:pt x="12" y="101"/>
                  </a:lnTo>
                  <a:lnTo>
                    <a:pt x="19" y="85"/>
                  </a:lnTo>
                  <a:lnTo>
                    <a:pt x="29" y="70"/>
                  </a:lnTo>
                  <a:lnTo>
                    <a:pt x="40" y="55"/>
                  </a:lnTo>
                  <a:lnTo>
                    <a:pt x="52" y="43"/>
                  </a:lnTo>
                  <a:lnTo>
                    <a:pt x="66" y="31"/>
                  </a:lnTo>
                  <a:lnTo>
                    <a:pt x="81" y="22"/>
                  </a:lnTo>
                  <a:lnTo>
                    <a:pt x="97" y="13"/>
                  </a:lnTo>
                  <a:lnTo>
                    <a:pt x="113" y="7"/>
                  </a:lnTo>
                  <a:lnTo>
                    <a:pt x="131" y="3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4" y="1"/>
                  </a:lnTo>
                  <a:lnTo>
                    <a:pt x="201" y="5"/>
                  </a:lnTo>
                  <a:lnTo>
                    <a:pt x="218" y="10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6" y="37"/>
                  </a:lnTo>
                  <a:lnTo>
                    <a:pt x="279" y="49"/>
                  </a:lnTo>
                  <a:lnTo>
                    <a:pt x="291" y="62"/>
                  </a:lnTo>
                  <a:lnTo>
                    <a:pt x="301" y="77"/>
                  </a:lnTo>
                  <a:lnTo>
                    <a:pt x="309" y="92"/>
                  </a:lnTo>
                  <a:lnTo>
                    <a:pt x="316" y="109"/>
                  </a:lnTo>
                  <a:lnTo>
                    <a:pt x="321" y="126"/>
                  </a:lnTo>
                  <a:lnTo>
                    <a:pt x="324" y="144"/>
                  </a:lnTo>
                  <a:lnTo>
                    <a:pt x="325" y="161"/>
                  </a:lnTo>
                  <a:lnTo>
                    <a:pt x="325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86" y="1563"/>
              <a:ext cx="241" cy="394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-15" y="2004"/>
              <a:ext cx="7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fr-FR" sz="1600" b="1">
                  <a:solidFill>
                    <a:srgbClr val="339933"/>
                  </a:solidFill>
                </a:rPr>
                <a:t>butanediol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97" y="2616"/>
              <a:ext cx="1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66" y="1855"/>
              <a:ext cx="1" cy="1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87" y="1462"/>
              <a:ext cx="242" cy="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47" y="1191"/>
              <a:ext cx="1" cy="7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247" y="1186"/>
              <a:ext cx="60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870" y="1191"/>
              <a:ext cx="1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751" y="1564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2000" b="1">
                  <a:solidFill>
                    <a:srgbClr val="000000"/>
                  </a:solidFill>
                </a:rPr>
                <a:t>P</a:t>
              </a:r>
              <a:endParaRPr lang="fr-FR" sz="200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013" y="1571"/>
              <a:ext cx="40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400" b="1">
                  <a:solidFill>
                    <a:srgbClr val="000000"/>
                  </a:solidFill>
                </a:rPr>
                <a:t>Pompe </a:t>
              </a:r>
            </a:p>
            <a:p>
              <a:pPr eaLnBrk="0" hangingPunct="0"/>
              <a:r>
                <a:rPr lang="fr-FR" sz="1400" b="1">
                  <a:solidFill>
                    <a:srgbClr val="000000"/>
                  </a:solidFill>
                </a:rPr>
                <a:t>HPLC</a:t>
              </a:r>
              <a:endParaRPr lang="fr-FR" sz="1400" b="1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988" y="2799"/>
              <a:ext cx="663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400" b="1">
                  <a:solidFill>
                    <a:srgbClr val="000000"/>
                  </a:solidFill>
                </a:rPr>
                <a:t>Pompe à</a:t>
              </a:r>
            </a:p>
            <a:p>
              <a:pPr algn="ctr" eaLnBrk="0" hangingPunct="0"/>
              <a:r>
                <a:rPr lang="fr-FR" sz="1400" b="1">
                  <a:solidFill>
                    <a:srgbClr val="000000"/>
                  </a:solidFill>
                </a:rPr>
                <a:t> engrenages</a:t>
              </a:r>
              <a:endParaRPr lang="fr-FR" sz="1400"/>
            </a:p>
            <a:p>
              <a:pPr algn="ctr" eaLnBrk="0" hangingPunct="0"/>
              <a:endParaRPr lang="fr-FR" sz="140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120" y="2765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400" b="1">
                  <a:solidFill>
                    <a:srgbClr val="000000"/>
                  </a:solidFill>
                </a:rPr>
                <a:t>Débitmètre</a:t>
              </a:r>
              <a:endParaRPr lang="fr-FR" sz="1400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214" y="1113"/>
              <a:ext cx="25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r-FR" sz="1600" b="1">
                  <a:solidFill>
                    <a:srgbClr val="0000FF"/>
                  </a:solidFill>
                </a:rPr>
                <a:t>diol  </a:t>
              </a:r>
              <a:r>
                <a:rPr lang="fr-FR" sz="1600" b="1"/>
                <a:t>+ </a:t>
              </a:r>
              <a:r>
                <a:rPr lang="fr-FR" sz="1600" b="1">
                  <a:solidFill>
                    <a:srgbClr val="FF3300"/>
                  </a:solidFill>
                </a:rPr>
                <a:t>diisocyanate </a:t>
              </a:r>
              <a:r>
                <a:rPr lang="fr-FR" sz="1600" b="1"/>
                <a:t>+ catalyseur</a:t>
              </a:r>
              <a:endParaRPr lang="fr-FR" sz="1600" b="1">
                <a:solidFill>
                  <a:srgbClr val="FF3300"/>
                </a:solidFill>
              </a:endParaRPr>
            </a:p>
            <a:p>
              <a:pPr eaLnBrk="0" hangingPunct="0"/>
              <a:endParaRPr lang="fr-FR" sz="1600" b="1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278" y="2445"/>
              <a:ext cx="315" cy="313"/>
            </a:xfrm>
            <a:custGeom>
              <a:avLst/>
              <a:gdLst>
                <a:gd name="T0" fmla="*/ 315 w 315"/>
                <a:gd name="T1" fmla="*/ 156 h 313"/>
                <a:gd name="T2" fmla="*/ 314 w 315"/>
                <a:gd name="T3" fmla="*/ 174 h 313"/>
                <a:gd name="T4" fmla="*/ 311 w 315"/>
                <a:gd name="T5" fmla="*/ 191 h 313"/>
                <a:gd name="T6" fmla="*/ 306 w 315"/>
                <a:gd name="T7" fmla="*/ 209 h 313"/>
                <a:gd name="T8" fmla="*/ 299 w 315"/>
                <a:gd name="T9" fmla="*/ 225 h 313"/>
                <a:gd name="T10" fmla="*/ 290 w 315"/>
                <a:gd name="T11" fmla="*/ 240 h 313"/>
                <a:gd name="T12" fmla="*/ 280 w 315"/>
                <a:gd name="T13" fmla="*/ 255 h 313"/>
                <a:gd name="T14" fmla="*/ 269 w 315"/>
                <a:gd name="T15" fmla="*/ 268 h 313"/>
                <a:gd name="T16" fmla="*/ 255 w 315"/>
                <a:gd name="T17" fmla="*/ 279 h 313"/>
                <a:gd name="T18" fmla="*/ 241 w 315"/>
                <a:gd name="T19" fmla="*/ 289 h 313"/>
                <a:gd name="T20" fmla="*/ 226 w 315"/>
                <a:gd name="T21" fmla="*/ 298 h 313"/>
                <a:gd name="T22" fmla="*/ 208 w 315"/>
                <a:gd name="T23" fmla="*/ 305 h 313"/>
                <a:gd name="T24" fmla="*/ 192 w 315"/>
                <a:gd name="T25" fmla="*/ 309 h 313"/>
                <a:gd name="T26" fmla="*/ 174 w 315"/>
                <a:gd name="T27" fmla="*/ 312 h 313"/>
                <a:gd name="T28" fmla="*/ 157 w 315"/>
                <a:gd name="T29" fmla="*/ 313 h 313"/>
                <a:gd name="T30" fmla="*/ 139 w 315"/>
                <a:gd name="T31" fmla="*/ 312 h 313"/>
                <a:gd name="T32" fmla="*/ 122 w 315"/>
                <a:gd name="T33" fmla="*/ 309 h 313"/>
                <a:gd name="T34" fmla="*/ 105 w 315"/>
                <a:gd name="T35" fmla="*/ 305 h 313"/>
                <a:gd name="T36" fmla="*/ 88 w 315"/>
                <a:gd name="T37" fmla="*/ 298 h 313"/>
                <a:gd name="T38" fmla="*/ 73 w 315"/>
                <a:gd name="T39" fmla="*/ 289 h 313"/>
                <a:gd name="T40" fmla="*/ 59 w 315"/>
                <a:gd name="T41" fmla="*/ 279 h 313"/>
                <a:gd name="T42" fmla="*/ 46 w 315"/>
                <a:gd name="T43" fmla="*/ 268 h 313"/>
                <a:gd name="T44" fmla="*/ 34 w 315"/>
                <a:gd name="T45" fmla="*/ 255 h 313"/>
                <a:gd name="T46" fmla="*/ 24 w 315"/>
                <a:gd name="T47" fmla="*/ 240 h 313"/>
                <a:gd name="T48" fmla="*/ 15 w 315"/>
                <a:gd name="T49" fmla="*/ 225 h 313"/>
                <a:gd name="T50" fmla="*/ 8 w 315"/>
                <a:gd name="T51" fmla="*/ 209 h 313"/>
                <a:gd name="T52" fmla="*/ 4 w 315"/>
                <a:gd name="T53" fmla="*/ 191 h 313"/>
                <a:gd name="T54" fmla="*/ 1 w 315"/>
                <a:gd name="T55" fmla="*/ 174 h 313"/>
                <a:gd name="T56" fmla="*/ 0 w 315"/>
                <a:gd name="T57" fmla="*/ 156 h 313"/>
                <a:gd name="T58" fmla="*/ 1 w 315"/>
                <a:gd name="T59" fmla="*/ 139 h 313"/>
                <a:gd name="T60" fmla="*/ 4 w 315"/>
                <a:gd name="T61" fmla="*/ 122 h 313"/>
                <a:gd name="T62" fmla="*/ 8 w 315"/>
                <a:gd name="T63" fmla="*/ 105 h 313"/>
                <a:gd name="T64" fmla="*/ 15 w 315"/>
                <a:gd name="T65" fmla="*/ 89 h 313"/>
                <a:gd name="T66" fmla="*/ 24 w 315"/>
                <a:gd name="T67" fmla="*/ 73 h 313"/>
                <a:gd name="T68" fmla="*/ 34 w 315"/>
                <a:gd name="T69" fmla="*/ 59 h 313"/>
                <a:gd name="T70" fmla="*/ 46 w 315"/>
                <a:gd name="T71" fmla="*/ 46 h 313"/>
                <a:gd name="T72" fmla="*/ 59 w 315"/>
                <a:gd name="T73" fmla="*/ 35 h 313"/>
                <a:gd name="T74" fmla="*/ 73 w 315"/>
                <a:gd name="T75" fmla="*/ 24 h 313"/>
                <a:gd name="T76" fmla="*/ 88 w 315"/>
                <a:gd name="T77" fmla="*/ 16 h 313"/>
                <a:gd name="T78" fmla="*/ 105 w 315"/>
                <a:gd name="T79" fmla="*/ 9 h 313"/>
                <a:gd name="T80" fmla="*/ 122 w 315"/>
                <a:gd name="T81" fmla="*/ 4 h 313"/>
                <a:gd name="T82" fmla="*/ 139 w 315"/>
                <a:gd name="T83" fmla="*/ 1 h 313"/>
                <a:gd name="T84" fmla="*/ 157 w 315"/>
                <a:gd name="T85" fmla="*/ 0 h 313"/>
                <a:gd name="T86" fmla="*/ 174 w 315"/>
                <a:gd name="T87" fmla="*/ 1 h 313"/>
                <a:gd name="T88" fmla="*/ 191 w 315"/>
                <a:gd name="T89" fmla="*/ 4 h 313"/>
                <a:gd name="T90" fmla="*/ 208 w 315"/>
                <a:gd name="T91" fmla="*/ 9 h 313"/>
                <a:gd name="T92" fmla="*/ 226 w 315"/>
                <a:gd name="T93" fmla="*/ 16 h 313"/>
                <a:gd name="T94" fmla="*/ 241 w 315"/>
                <a:gd name="T95" fmla="*/ 24 h 313"/>
                <a:gd name="T96" fmla="*/ 255 w 315"/>
                <a:gd name="T97" fmla="*/ 34 h 313"/>
                <a:gd name="T98" fmla="*/ 269 w 315"/>
                <a:gd name="T99" fmla="*/ 46 h 313"/>
                <a:gd name="T100" fmla="*/ 280 w 315"/>
                <a:gd name="T101" fmla="*/ 59 h 313"/>
                <a:gd name="T102" fmla="*/ 290 w 315"/>
                <a:gd name="T103" fmla="*/ 73 h 313"/>
                <a:gd name="T104" fmla="*/ 299 w 315"/>
                <a:gd name="T105" fmla="*/ 89 h 313"/>
                <a:gd name="T106" fmla="*/ 306 w 315"/>
                <a:gd name="T107" fmla="*/ 105 h 313"/>
                <a:gd name="T108" fmla="*/ 311 w 315"/>
                <a:gd name="T109" fmla="*/ 122 h 313"/>
                <a:gd name="T110" fmla="*/ 314 w 315"/>
                <a:gd name="T111" fmla="*/ 139 h 313"/>
                <a:gd name="T112" fmla="*/ 315 w 315"/>
                <a:gd name="T113" fmla="*/ 156 h 313"/>
                <a:gd name="T114" fmla="*/ 315 w 315"/>
                <a:gd name="T115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313">
                  <a:moveTo>
                    <a:pt x="315" y="156"/>
                  </a:moveTo>
                  <a:lnTo>
                    <a:pt x="314" y="174"/>
                  </a:lnTo>
                  <a:lnTo>
                    <a:pt x="311" y="191"/>
                  </a:lnTo>
                  <a:lnTo>
                    <a:pt x="306" y="209"/>
                  </a:lnTo>
                  <a:lnTo>
                    <a:pt x="299" y="225"/>
                  </a:lnTo>
                  <a:lnTo>
                    <a:pt x="290" y="240"/>
                  </a:lnTo>
                  <a:lnTo>
                    <a:pt x="280" y="255"/>
                  </a:lnTo>
                  <a:lnTo>
                    <a:pt x="269" y="268"/>
                  </a:lnTo>
                  <a:lnTo>
                    <a:pt x="255" y="279"/>
                  </a:lnTo>
                  <a:lnTo>
                    <a:pt x="241" y="289"/>
                  </a:lnTo>
                  <a:lnTo>
                    <a:pt x="226" y="298"/>
                  </a:lnTo>
                  <a:lnTo>
                    <a:pt x="208" y="305"/>
                  </a:lnTo>
                  <a:lnTo>
                    <a:pt x="192" y="309"/>
                  </a:lnTo>
                  <a:lnTo>
                    <a:pt x="174" y="312"/>
                  </a:lnTo>
                  <a:lnTo>
                    <a:pt x="157" y="313"/>
                  </a:lnTo>
                  <a:lnTo>
                    <a:pt x="139" y="312"/>
                  </a:lnTo>
                  <a:lnTo>
                    <a:pt x="122" y="309"/>
                  </a:lnTo>
                  <a:lnTo>
                    <a:pt x="105" y="305"/>
                  </a:lnTo>
                  <a:lnTo>
                    <a:pt x="88" y="298"/>
                  </a:lnTo>
                  <a:lnTo>
                    <a:pt x="73" y="289"/>
                  </a:lnTo>
                  <a:lnTo>
                    <a:pt x="59" y="279"/>
                  </a:lnTo>
                  <a:lnTo>
                    <a:pt x="46" y="268"/>
                  </a:lnTo>
                  <a:lnTo>
                    <a:pt x="34" y="255"/>
                  </a:lnTo>
                  <a:lnTo>
                    <a:pt x="24" y="240"/>
                  </a:lnTo>
                  <a:lnTo>
                    <a:pt x="15" y="225"/>
                  </a:lnTo>
                  <a:lnTo>
                    <a:pt x="8" y="209"/>
                  </a:lnTo>
                  <a:lnTo>
                    <a:pt x="4" y="191"/>
                  </a:lnTo>
                  <a:lnTo>
                    <a:pt x="1" y="174"/>
                  </a:lnTo>
                  <a:lnTo>
                    <a:pt x="0" y="156"/>
                  </a:lnTo>
                  <a:lnTo>
                    <a:pt x="1" y="139"/>
                  </a:lnTo>
                  <a:lnTo>
                    <a:pt x="4" y="122"/>
                  </a:lnTo>
                  <a:lnTo>
                    <a:pt x="8" y="105"/>
                  </a:lnTo>
                  <a:lnTo>
                    <a:pt x="15" y="89"/>
                  </a:lnTo>
                  <a:lnTo>
                    <a:pt x="24" y="73"/>
                  </a:lnTo>
                  <a:lnTo>
                    <a:pt x="34" y="59"/>
                  </a:lnTo>
                  <a:lnTo>
                    <a:pt x="46" y="46"/>
                  </a:lnTo>
                  <a:lnTo>
                    <a:pt x="59" y="35"/>
                  </a:lnTo>
                  <a:lnTo>
                    <a:pt x="73" y="24"/>
                  </a:lnTo>
                  <a:lnTo>
                    <a:pt x="88" y="16"/>
                  </a:lnTo>
                  <a:lnTo>
                    <a:pt x="105" y="9"/>
                  </a:lnTo>
                  <a:lnTo>
                    <a:pt x="122" y="4"/>
                  </a:lnTo>
                  <a:lnTo>
                    <a:pt x="139" y="1"/>
                  </a:lnTo>
                  <a:lnTo>
                    <a:pt x="157" y="0"/>
                  </a:lnTo>
                  <a:lnTo>
                    <a:pt x="174" y="1"/>
                  </a:lnTo>
                  <a:lnTo>
                    <a:pt x="191" y="4"/>
                  </a:lnTo>
                  <a:lnTo>
                    <a:pt x="208" y="9"/>
                  </a:lnTo>
                  <a:lnTo>
                    <a:pt x="226" y="16"/>
                  </a:lnTo>
                  <a:lnTo>
                    <a:pt x="241" y="24"/>
                  </a:lnTo>
                  <a:lnTo>
                    <a:pt x="255" y="34"/>
                  </a:lnTo>
                  <a:lnTo>
                    <a:pt x="269" y="46"/>
                  </a:lnTo>
                  <a:lnTo>
                    <a:pt x="280" y="59"/>
                  </a:lnTo>
                  <a:lnTo>
                    <a:pt x="290" y="73"/>
                  </a:lnTo>
                  <a:lnTo>
                    <a:pt x="299" y="89"/>
                  </a:lnTo>
                  <a:lnTo>
                    <a:pt x="306" y="105"/>
                  </a:lnTo>
                  <a:lnTo>
                    <a:pt x="311" y="122"/>
                  </a:lnTo>
                  <a:lnTo>
                    <a:pt x="314" y="139"/>
                  </a:lnTo>
                  <a:lnTo>
                    <a:pt x="315" y="156"/>
                  </a:lnTo>
                  <a:lnTo>
                    <a:pt x="315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371" y="2483"/>
              <a:ext cx="131" cy="128"/>
            </a:xfrm>
            <a:custGeom>
              <a:avLst/>
              <a:gdLst>
                <a:gd name="T0" fmla="*/ 131 w 131"/>
                <a:gd name="T1" fmla="*/ 64 h 128"/>
                <a:gd name="T2" fmla="*/ 129 w 131"/>
                <a:gd name="T3" fmla="*/ 76 h 128"/>
                <a:gd name="T4" fmla="*/ 126 w 131"/>
                <a:gd name="T5" fmla="*/ 86 h 128"/>
                <a:gd name="T6" fmla="*/ 120 w 131"/>
                <a:gd name="T7" fmla="*/ 96 h 128"/>
                <a:gd name="T8" fmla="*/ 114 w 131"/>
                <a:gd name="T9" fmla="*/ 106 h 128"/>
                <a:gd name="T10" fmla="*/ 106 w 131"/>
                <a:gd name="T11" fmla="*/ 113 h 128"/>
                <a:gd name="T12" fmla="*/ 96 w 131"/>
                <a:gd name="T13" fmla="*/ 120 h 128"/>
                <a:gd name="T14" fmla="*/ 86 w 131"/>
                <a:gd name="T15" fmla="*/ 125 h 128"/>
                <a:gd name="T16" fmla="*/ 75 w 131"/>
                <a:gd name="T17" fmla="*/ 127 h 128"/>
                <a:gd name="T18" fmla="*/ 64 w 131"/>
                <a:gd name="T19" fmla="*/ 128 h 128"/>
                <a:gd name="T20" fmla="*/ 52 w 131"/>
                <a:gd name="T21" fmla="*/ 127 h 128"/>
                <a:gd name="T22" fmla="*/ 41 w 131"/>
                <a:gd name="T23" fmla="*/ 125 h 128"/>
                <a:gd name="T24" fmla="*/ 31 w 131"/>
                <a:gd name="T25" fmla="*/ 120 h 128"/>
                <a:gd name="T26" fmla="*/ 22 w 131"/>
                <a:gd name="T27" fmla="*/ 113 h 128"/>
                <a:gd name="T28" fmla="*/ 14 w 131"/>
                <a:gd name="T29" fmla="*/ 106 h 128"/>
                <a:gd name="T30" fmla="*/ 8 w 131"/>
                <a:gd name="T31" fmla="*/ 96 h 128"/>
                <a:gd name="T32" fmla="*/ 3 w 131"/>
                <a:gd name="T33" fmla="*/ 86 h 128"/>
                <a:gd name="T34" fmla="*/ 0 w 131"/>
                <a:gd name="T35" fmla="*/ 76 h 128"/>
                <a:gd name="T36" fmla="*/ 0 w 131"/>
                <a:gd name="T37" fmla="*/ 64 h 128"/>
                <a:gd name="T38" fmla="*/ 1 w 131"/>
                <a:gd name="T39" fmla="*/ 53 h 128"/>
                <a:gd name="T40" fmla="*/ 4 w 131"/>
                <a:gd name="T41" fmla="*/ 43 h 128"/>
                <a:gd name="T42" fmla="*/ 9 w 131"/>
                <a:gd name="T43" fmla="*/ 32 h 128"/>
                <a:gd name="T44" fmla="*/ 15 w 131"/>
                <a:gd name="T45" fmla="*/ 23 h 128"/>
                <a:gd name="T46" fmla="*/ 24 w 131"/>
                <a:gd name="T47" fmla="*/ 15 h 128"/>
                <a:gd name="T48" fmla="*/ 33 w 131"/>
                <a:gd name="T49" fmla="*/ 9 h 128"/>
                <a:gd name="T50" fmla="*/ 43 w 131"/>
                <a:gd name="T51" fmla="*/ 4 h 128"/>
                <a:gd name="T52" fmla="*/ 54 w 131"/>
                <a:gd name="T53" fmla="*/ 1 h 128"/>
                <a:gd name="T54" fmla="*/ 66 w 131"/>
                <a:gd name="T55" fmla="*/ 0 h 128"/>
                <a:gd name="T56" fmla="*/ 77 w 131"/>
                <a:gd name="T57" fmla="*/ 1 h 128"/>
                <a:gd name="T58" fmla="*/ 88 w 131"/>
                <a:gd name="T59" fmla="*/ 4 h 128"/>
                <a:gd name="T60" fmla="*/ 98 w 131"/>
                <a:gd name="T61" fmla="*/ 9 h 128"/>
                <a:gd name="T62" fmla="*/ 107 w 131"/>
                <a:gd name="T63" fmla="*/ 15 h 128"/>
                <a:gd name="T64" fmla="*/ 115 w 131"/>
                <a:gd name="T65" fmla="*/ 23 h 128"/>
                <a:gd name="T66" fmla="*/ 121 w 131"/>
                <a:gd name="T67" fmla="*/ 32 h 128"/>
                <a:gd name="T68" fmla="*/ 127 w 131"/>
                <a:gd name="T69" fmla="*/ 43 h 128"/>
                <a:gd name="T70" fmla="*/ 130 w 131"/>
                <a:gd name="T71" fmla="*/ 53 h 128"/>
                <a:gd name="T72" fmla="*/ 131 w 131"/>
                <a:gd name="T73" fmla="*/ 64 h 128"/>
                <a:gd name="T74" fmla="*/ 131 w 131"/>
                <a:gd name="T7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8">
                  <a:moveTo>
                    <a:pt x="131" y="64"/>
                  </a:moveTo>
                  <a:lnTo>
                    <a:pt x="129" y="76"/>
                  </a:lnTo>
                  <a:lnTo>
                    <a:pt x="126" y="86"/>
                  </a:lnTo>
                  <a:lnTo>
                    <a:pt x="120" y="96"/>
                  </a:lnTo>
                  <a:lnTo>
                    <a:pt x="114" y="106"/>
                  </a:lnTo>
                  <a:lnTo>
                    <a:pt x="106" y="113"/>
                  </a:lnTo>
                  <a:lnTo>
                    <a:pt x="96" y="120"/>
                  </a:lnTo>
                  <a:lnTo>
                    <a:pt x="86" y="125"/>
                  </a:lnTo>
                  <a:lnTo>
                    <a:pt x="75" y="127"/>
                  </a:lnTo>
                  <a:lnTo>
                    <a:pt x="64" y="128"/>
                  </a:lnTo>
                  <a:lnTo>
                    <a:pt x="52" y="127"/>
                  </a:lnTo>
                  <a:lnTo>
                    <a:pt x="41" y="125"/>
                  </a:lnTo>
                  <a:lnTo>
                    <a:pt x="31" y="120"/>
                  </a:lnTo>
                  <a:lnTo>
                    <a:pt x="22" y="113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3" y="8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" y="53"/>
                  </a:lnTo>
                  <a:lnTo>
                    <a:pt x="4" y="43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4" y="15"/>
                  </a:lnTo>
                  <a:lnTo>
                    <a:pt x="33" y="9"/>
                  </a:lnTo>
                  <a:lnTo>
                    <a:pt x="43" y="4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7" y="1"/>
                  </a:lnTo>
                  <a:lnTo>
                    <a:pt x="88" y="4"/>
                  </a:lnTo>
                  <a:lnTo>
                    <a:pt x="98" y="9"/>
                  </a:lnTo>
                  <a:lnTo>
                    <a:pt x="107" y="15"/>
                  </a:lnTo>
                  <a:lnTo>
                    <a:pt x="115" y="23"/>
                  </a:lnTo>
                  <a:lnTo>
                    <a:pt x="121" y="32"/>
                  </a:lnTo>
                  <a:lnTo>
                    <a:pt x="127" y="43"/>
                  </a:lnTo>
                  <a:lnTo>
                    <a:pt x="130" y="53"/>
                  </a:lnTo>
                  <a:lnTo>
                    <a:pt x="131" y="64"/>
                  </a:lnTo>
                  <a:lnTo>
                    <a:pt x="131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372" y="2611"/>
              <a:ext cx="131" cy="129"/>
            </a:xfrm>
            <a:custGeom>
              <a:avLst/>
              <a:gdLst>
                <a:gd name="T0" fmla="*/ 131 w 131"/>
                <a:gd name="T1" fmla="*/ 65 h 129"/>
                <a:gd name="T2" fmla="*/ 129 w 131"/>
                <a:gd name="T3" fmla="*/ 77 h 129"/>
                <a:gd name="T4" fmla="*/ 126 w 131"/>
                <a:gd name="T5" fmla="*/ 87 h 129"/>
                <a:gd name="T6" fmla="*/ 120 w 131"/>
                <a:gd name="T7" fmla="*/ 97 h 129"/>
                <a:gd name="T8" fmla="*/ 114 w 131"/>
                <a:gd name="T9" fmla="*/ 107 h 129"/>
                <a:gd name="T10" fmla="*/ 106 w 131"/>
                <a:gd name="T11" fmla="*/ 114 h 129"/>
                <a:gd name="T12" fmla="*/ 96 w 131"/>
                <a:gd name="T13" fmla="*/ 121 h 129"/>
                <a:gd name="T14" fmla="*/ 86 w 131"/>
                <a:gd name="T15" fmla="*/ 126 h 129"/>
                <a:gd name="T16" fmla="*/ 75 w 131"/>
                <a:gd name="T17" fmla="*/ 128 h 129"/>
                <a:gd name="T18" fmla="*/ 64 w 131"/>
                <a:gd name="T19" fmla="*/ 129 h 129"/>
                <a:gd name="T20" fmla="*/ 52 w 131"/>
                <a:gd name="T21" fmla="*/ 128 h 129"/>
                <a:gd name="T22" fmla="*/ 41 w 131"/>
                <a:gd name="T23" fmla="*/ 126 h 129"/>
                <a:gd name="T24" fmla="*/ 31 w 131"/>
                <a:gd name="T25" fmla="*/ 121 h 129"/>
                <a:gd name="T26" fmla="*/ 22 w 131"/>
                <a:gd name="T27" fmla="*/ 114 h 129"/>
                <a:gd name="T28" fmla="*/ 14 w 131"/>
                <a:gd name="T29" fmla="*/ 107 h 129"/>
                <a:gd name="T30" fmla="*/ 8 w 131"/>
                <a:gd name="T31" fmla="*/ 97 h 129"/>
                <a:gd name="T32" fmla="*/ 3 w 131"/>
                <a:gd name="T33" fmla="*/ 87 h 129"/>
                <a:gd name="T34" fmla="*/ 0 w 131"/>
                <a:gd name="T35" fmla="*/ 77 h 129"/>
                <a:gd name="T36" fmla="*/ 0 w 131"/>
                <a:gd name="T37" fmla="*/ 65 h 129"/>
                <a:gd name="T38" fmla="*/ 1 w 131"/>
                <a:gd name="T39" fmla="*/ 54 h 129"/>
                <a:gd name="T40" fmla="*/ 4 w 131"/>
                <a:gd name="T41" fmla="*/ 44 h 129"/>
                <a:gd name="T42" fmla="*/ 9 w 131"/>
                <a:gd name="T43" fmla="*/ 32 h 129"/>
                <a:gd name="T44" fmla="*/ 15 w 131"/>
                <a:gd name="T45" fmla="*/ 23 h 129"/>
                <a:gd name="T46" fmla="*/ 24 w 131"/>
                <a:gd name="T47" fmla="*/ 15 h 129"/>
                <a:gd name="T48" fmla="*/ 33 w 131"/>
                <a:gd name="T49" fmla="*/ 9 h 129"/>
                <a:gd name="T50" fmla="*/ 43 w 131"/>
                <a:gd name="T51" fmla="*/ 4 h 129"/>
                <a:gd name="T52" fmla="*/ 54 w 131"/>
                <a:gd name="T53" fmla="*/ 1 h 129"/>
                <a:gd name="T54" fmla="*/ 66 w 131"/>
                <a:gd name="T55" fmla="*/ 0 h 129"/>
                <a:gd name="T56" fmla="*/ 77 w 131"/>
                <a:gd name="T57" fmla="*/ 1 h 129"/>
                <a:gd name="T58" fmla="*/ 88 w 131"/>
                <a:gd name="T59" fmla="*/ 4 h 129"/>
                <a:gd name="T60" fmla="*/ 98 w 131"/>
                <a:gd name="T61" fmla="*/ 9 h 129"/>
                <a:gd name="T62" fmla="*/ 107 w 131"/>
                <a:gd name="T63" fmla="*/ 15 h 129"/>
                <a:gd name="T64" fmla="*/ 115 w 131"/>
                <a:gd name="T65" fmla="*/ 23 h 129"/>
                <a:gd name="T66" fmla="*/ 121 w 131"/>
                <a:gd name="T67" fmla="*/ 32 h 129"/>
                <a:gd name="T68" fmla="*/ 127 w 131"/>
                <a:gd name="T69" fmla="*/ 44 h 129"/>
                <a:gd name="T70" fmla="*/ 130 w 131"/>
                <a:gd name="T71" fmla="*/ 54 h 129"/>
                <a:gd name="T72" fmla="*/ 131 w 131"/>
                <a:gd name="T73" fmla="*/ 65 h 129"/>
                <a:gd name="T74" fmla="*/ 131 w 131"/>
                <a:gd name="T75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131" y="65"/>
                  </a:moveTo>
                  <a:lnTo>
                    <a:pt x="129" y="77"/>
                  </a:lnTo>
                  <a:lnTo>
                    <a:pt x="126" y="87"/>
                  </a:lnTo>
                  <a:lnTo>
                    <a:pt x="120" y="97"/>
                  </a:lnTo>
                  <a:lnTo>
                    <a:pt x="114" y="107"/>
                  </a:lnTo>
                  <a:lnTo>
                    <a:pt x="106" y="114"/>
                  </a:lnTo>
                  <a:lnTo>
                    <a:pt x="96" y="121"/>
                  </a:lnTo>
                  <a:lnTo>
                    <a:pt x="86" y="126"/>
                  </a:lnTo>
                  <a:lnTo>
                    <a:pt x="75" y="128"/>
                  </a:lnTo>
                  <a:lnTo>
                    <a:pt x="64" y="129"/>
                  </a:lnTo>
                  <a:lnTo>
                    <a:pt x="52" y="128"/>
                  </a:lnTo>
                  <a:lnTo>
                    <a:pt x="41" y="126"/>
                  </a:lnTo>
                  <a:lnTo>
                    <a:pt x="31" y="121"/>
                  </a:lnTo>
                  <a:lnTo>
                    <a:pt x="22" y="114"/>
                  </a:lnTo>
                  <a:lnTo>
                    <a:pt x="14" y="107"/>
                  </a:lnTo>
                  <a:lnTo>
                    <a:pt x="8" y="97"/>
                  </a:lnTo>
                  <a:lnTo>
                    <a:pt x="3" y="87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1" y="54"/>
                  </a:lnTo>
                  <a:lnTo>
                    <a:pt x="4" y="44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4" y="15"/>
                  </a:lnTo>
                  <a:lnTo>
                    <a:pt x="33" y="9"/>
                  </a:lnTo>
                  <a:lnTo>
                    <a:pt x="43" y="4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7" y="1"/>
                  </a:lnTo>
                  <a:lnTo>
                    <a:pt x="88" y="4"/>
                  </a:lnTo>
                  <a:lnTo>
                    <a:pt x="98" y="9"/>
                  </a:lnTo>
                  <a:lnTo>
                    <a:pt x="107" y="15"/>
                  </a:lnTo>
                  <a:lnTo>
                    <a:pt x="115" y="23"/>
                  </a:lnTo>
                  <a:lnTo>
                    <a:pt x="121" y="32"/>
                  </a:lnTo>
                  <a:lnTo>
                    <a:pt x="127" y="44"/>
                  </a:lnTo>
                  <a:lnTo>
                    <a:pt x="130" y="54"/>
                  </a:lnTo>
                  <a:lnTo>
                    <a:pt x="131" y="65"/>
                  </a:lnTo>
                  <a:lnTo>
                    <a:pt x="131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>
              <a:off x="912" y="2616"/>
              <a:ext cx="13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362" y="2454"/>
              <a:ext cx="325" cy="324"/>
            </a:xfrm>
            <a:custGeom>
              <a:avLst/>
              <a:gdLst>
                <a:gd name="T0" fmla="*/ 325 w 325"/>
                <a:gd name="T1" fmla="*/ 161 h 324"/>
                <a:gd name="T2" fmla="*/ 324 w 325"/>
                <a:gd name="T3" fmla="*/ 179 h 324"/>
                <a:gd name="T4" fmla="*/ 321 w 325"/>
                <a:gd name="T5" fmla="*/ 198 h 324"/>
                <a:gd name="T6" fmla="*/ 316 w 325"/>
                <a:gd name="T7" fmla="*/ 215 h 324"/>
                <a:gd name="T8" fmla="*/ 309 w 325"/>
                <a:gd name="T9" fmla="*/ 231 h 324"/>
                <a:gd name="T10" fmla="*/ 301 w 325"/>
                <a:gd name="T11" fmla="*/ 247 h 324"/>
                <a:gd name="T12" fmla="*/ 291 w 325"/>
                <a:gd name="T13" fmla="*/ 262 h 324"/>
                <a:gd name="T14" fmla="*/ 279 w 325"/>
                <a:gd name="T15" fmla="*/ 275 h 324"/>
                <a:gd name="T16" fmla="*/ 266 w 325"/>
                <a:gd name="T17" fmla="*/ 287 h 324"/>
                <a:gd name="T18" fmla="*/ 251 w 325"/>
                <a:gd name="T19" fmla="*/ 298 h 324"/>
                <a:gd name="T20" fmla="*/ 236 w 325"/>
                <a:gd name="T21" fmla="*/ 307 h 324"/>
                <a:gd name="T22" fmla="*/ 220 w 325"/>
                <a:gd name="T23" fmla="*/ 314 h 324"/>
                <a:gd name="T24" fmla="*/ 203 w 325"/>
                <a:gd name="T25" fmla="*/ 319 h 324"/>
                <a:gd name="T26" fmla="*/ 185 w 325"/>
                <a:gd name="T27" fmla="*/ 323 h 324"/>
                <a:gd name="T28" fmla="*/ 167 w 325"/>
                <a:gd name="T29" fmla="*/ 324 h 324"/>
                <a:gd name="T30" fmla="*/ 150 w 325"/>
                <a:gd name="T31" fmla="*/ 324 h 324"/>
                <a:gd name="T32" fmla="*/ 132 w 325"/>
                <a:gd name="T33" fmla="*/ 321 h 324"/>
                <a:gd name="T34" fmla="*/ 115 w 325"/>
                <a:gd name="T35" fmla="*/ 317 h 324"/>
                <a:gd name="T36" fmla="*/ 97 w 325"/>
                <a:gd name="T37" fmla="*/ 311 h 324"/>
                <a:gd name="T38" fmla="*/ 81 w 325"/>
                <a:gd name="T39" fmla="*/ 303 h 324"/>
                <a:gd name="T40" fmla="*/ 66 w 325"/>
                <a:gd name="T41" fmla="*/ 293 h 324"/>
                <a:gd name="T42" fmla="*/ 52 w 325"/>
                <a:gd name="T43" fmla="*/ 282 h 324"/>
                <a:gd name="T44" fmla="*/ 40 w 325"/>
                <a:gd name="T45" fmla="*/ 269 h 324"/>
                <a:gd name="T46" fmla="*/ 29 w 325"/>
                <a:gd name="T47" fmla="*/ 255 h 324"/>
                <a:gd name="T48" fmla="*/ 19 w 325"/>
                <a:gd name="T49" fmla="*/ 240 h 324"/>
                <a:gd name="T50" fmla="*/ 12 w 325"/>
                <a:gd name="T51" fmla="*/ 224 h 324"/>
                <a:gd name="T52" fmla="*/ 6 w 325"/>
                <a:gd name="T53" fmla="*/ 207 h 324"/>
                <a:gd name="T54" fmla="*/ 2 w 325"/>
                <a:gd name="T55" fmla="*/ 188 h 324"/>
                <a:gd name="T56" fmla="*/ 0 w 325"/>
                <a:gd name="T57" fmla="*/ 171 h 324"/>
                <a:gd name="T58" fmla="*/ 0 w 325"/>
                <a:gd name="T59" fmla="*/ 153 h 324"/>
                <a:gd name="T60" fmla="*/ 2 w 325"/>
                <a:gd name="T61" fmla="*/ 135 h 324"/>
                <a:gd name="T62" fmla="*/ 6 w 325"/>
                <a:gd name="T63" fmla="*/ 118 h 324"/>
                <a:gd name="T64" fmla="*/ 12 w 325"/>
                <a:gd name="T65" fmla="*/ 101 h 324"/>
                <a:gd name="T66" fmla="*/ 19 w 325"/>
                <a:gd name="T67" fmla="*/ 85 h 324"/>
                <a:gd name="T68" fmla="*/ 29 w 325"/>
                <a:gd name="T69" fmla="*/ 69 h 324"/>
                <a:gd name="T70" fmla="*/ 39 w 325"/>
                <a:gd name="T71" fmla="*/ 55 h 324"/>
                <a:gd name="T72" fmla="*/ 52 w 325"/>
                <a:gd name="T73" fmla="*/ 42 h 324"/>
                <a:gd name="T74" fmla="*/ 66 w 325"/>
                <a:gd name="T75" fmla="*/ 31 h 324"/>
                <a:gd name="T76" fmla="*/ 81 w 325"/>
                <a:gd name="T77" fmla="*/ 21 h 324"/>
                <a:gd name="T78" fmla="*/ 96 w 325"/>
                <a:gd name="T79" fmla="*/ 13 h 324"/>
                <a:gd name="T80" fmla="*/ 114 w 325"/>
                <a:gd name="T81" fmla="*/ 7 h 324"/>
                <a:gd name="T82" fmla="*/ 131 w 325"/>
                <a:gd name="T83" fmla="*/ 3 h 324"/>
                <a:gd name="T84" fmla="*/ 149 w 325"/>
                <a:gd name="T85" fmla="*/ 0 h 324"/>
                <a:gd name="T86" fmla="*/ 167 w 325"/>
                <a:gd name="T87" fmla="*/ 0 h 324"/>
                <a:gd name="T88" fmla="*/ 185 w 325"/>
                <a:gd name="T89" fmla="*/ 1 h 324"/>
                <a:gd name="T90" fmla="*/ 202 w 325"/>
                <a:gd name="T91" fmla="*/ 4 h 324"/>
                <a:gd name="T92" fmla="*/ 219 w 325"/>
                <a:gd name="T93" fmla="*/ 10 h 324"/>
                <a:gd name="T94" fmla="*/ 236 w 325"/>
                <a:gd name="T95" fmla="*/ 17 h 324"/>
                <a:gd name="T96" fmla="*/ 251 w 325"/>
                <a:gd name="T97" fmla="*/ 26 h 324"/>
                <a:gd name="T98" fmla="*/ 266 w 325"/>
                <a:gd name="T99" fmla="*/ 36 h 324"/>
                <a:gd name="T100" fmla="*/ 279 w 325"/>
                <a:gd name="T101" fmla="*/ 48 h 324"/>
                <a:gd name="T102" fmla="*/ 290 w 325"/>
                <a:gd name="T103" fmla="*/ 62 h 324"/>
                <a:gd name="T104" fmla="*/ 301 w 325"/>
                <a:gd name="T105" fmla="*/ 76 h 324"/>
                <a:gd name="T106" fmla="*/ 309 w 325"/>
                <a:gd name="T107" fmla="*/ 92 h 324"/>
                <a:gd name="T108" fmla="*/ 316 w 325"/>
                <a:gd name="T109" fmla="*/ 109 h 324"/>
                <a:gd name="T110" fmla="*/ 321 w 325"/>
                <a:gd name="T111" fmla="*/ 126 h 324"/>
                <a:gd name="T112" fmla="*/ 324 w 325"/>
                <a:gd name="T113" fmla="*/ 143 h 324"/>
                <a:gd name="T114" fmla="*/ 325 w 325"/>
                <a:gd name="T115" fmla="*/ 161 h 324"/>
                <a:gd name="T116" fmla="*/ 325 w 325"/>
                <a:gd name="T117" fmla="*/ 16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324">
                  <a:moveTo>
                    <a:pt x="325" y="161"/>
                  </a:moveTo>
                  <a:lnTo>
                    <a:pt x="324" y="179"/>
                  </a:lnTo>
                  <a:lnTo>
                    <a:pt x="321" y="198"/>
                  </a:lnTo>
                  <a:lnTo>
                    <a:pt x="316" y="215"/>
                  </a:lnTo>
                  <a:lnTo>
                    <a:pt x="309" y="231"/>
                  </a:lnTo>
                  <a:lnTo>
                    <a:pt x="301" y="247"/>
                  </a:lnTo>
                  <a:lnTo>
                    <a:pt x="291" y="262"/>
                  </a:lnTo>
                  <a:lnTo>
                    <a:pt x="279" y="275"/>
                  </a:lnTo>
                  <a:lnTo>
                    <a:pt x="266" y="287"/>
                  </a:lnTo>
                  <a:lnTo>
                    <a:pt x="251" y="298"/>
                  </a:lnTo>
                  <a:lnTo>
                    <a:pt x="236" y="307"/>
                  </a:lnTo>
                  <a:lnTo>
                    <a:pt x="220" y="314"/>
                  </a:lnTo>
                  <a:lnTo>
                    <a:pt x="203" y="319"/>
                  </a:lnTo>
                  <a:lnTo>
                    <a:pt x="185" y="323"/>
                  </a:lnTo>
                  <a:lnTo>
                    <a:pt x="167" y="324"/>
                  </a:lnTo>
                  <a:lnTo>
                    <a:pt x="150" y="324"/>
                  </a:lnTo>
                  <a:lnTo>
                    <a:pt x="132" y="321"/>
                  </a:lnTo>
                  <a:lnTo>
                    <a:pt x="115" y="317"/>
                  </a:lnTo>
                  <a:lnTo>
                    <a:pt x="97" y="311"/>
                  </a:lnTo>
                  <a:lnTo>
                    <a:pt x="81" y="303"/>
                  </a:lnTo>
                  <a:lnTo>
                    <a:pt x="66" y="293"/>
                  </a:lnTo>
                  <a:lnTo>
                    <a:pt x="52" y="282"/>
                  </a:lnTo>
                  <a:lnTo>
                    <a:pt x="40" y="269"/>
                  </a:lnTo>
                  <a:lnTo>
                    <a:pt x="29" y="255"/>
                  </a:lnTo>
                  <a:lnTo>
                    <a:pt x="19" y="240"/>
                  </a:lnTo>
                  <a:lnTo>
                    <a:pt x="12" y="224"/>
                  </a:lnTo>
                  <a:lnTo>
                    <a:pt x="6" y="207"/>
                  </a:lnTo>
                  <a:lnTo>
                    <a:pt x="2" y="188"/>
                  </a:lnTo>
                  <a:lnTo>
                    <a:pt x="0" y="171"/>
                  </a:lnTo>
                  <a:lnTo>
                    <a:pt x="0" y="153"/>
                  </a:lnTo>
                  <a:lnTo>
                    <a:pt x="2" y="135"/>
                  </a:lnTo>
                  <a:lnTo>
                    <a:pt x="6" y="118"/>
                  </a:lnTo>
                  <a:lnTo>
                    <a:pt x="12" y="101"/>
                  </a:lnTo>
                  <a:lnTo>
                    <a:pt x="19" y="85"/>
                  </a:lnTo>
                  <a:lnTo>
                    <a:pt x="29" y="69"/>
                  </a:lnTo>
                  <a:lnTo>
                    <a:pt x="39" y="55"/>
                  </a:lnTo>
                  <a:lnTo>
                    <a:pt x="52" y="42"/>
                  </a:lnTo>
                  <a:lnTo>
                    <a:pt x="66" y="31"/>
                  </a:lnTo>
                  <a:lnTo>
                    <a:pt x="81" y="21"/>
                  </a:lnTo>
                  <a:lnTo>
                    <a:pt x="96" y="13"/>
                  </a:lnTo>
                  <a:lnTo>
                    <a:pt x="114" y="7"/>
                  </a:lnTo>
                  <a:lnTo>
                    <a:pt x="131" y="3"/>
                  </a:lnTo>
                  <a:lnTo>
                    <a:pt x="149" y="0"/>
                  </a:lnTo>
                  <a:lnTo>
                    <a:pt x="167" y="0"/>
                  </a:lnTo>
                  <a:lnTo>
                    <a:pt x="185" y="1"/>
                  </a:lnTo>
                  <a:lnTo>
                    <a:pt x="202" y="4"/>
                  </a:lnTo>
                  <a:lnTo>
                    <a:pt x="219" y="10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6" y="36"/>
                  </a:lnTo>
                  <a:lnTo>
                    <a:pt x="279" y="48"/>
                  </a:lnTo>
                  <a:lnTo>
                    <a:pt x="290" y="62"/>
                  </a:lnTo>
                  <a:lnTo>
                    <a:pt x="301" y="76"/>
                  </a:lnTo>
                  <a:lnTo>
                    <a:pt x="309" y="92"/>
                  </a:lnTo>
                  <a:lnTo>
                    <a:pt x="316" y="109"/>
                  </a:lnTo>
                  <a:lnTo>
                    <a:pt x="321" y="126"/>
                  </a:lnTo>
                  <a:lnTo>
                    <a:pt x="324" y="143"/>
                  </a:lnTo>
                  <a:lnTo>
                    <a:pt x="325" y="161"/>
                  </a:lnTo>
                  <a:lnTo>
                    <a:pt x="325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1472" y="252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 b="1">
                  <a:solidFill>
                    <a:srgbClr val="000000"/>
                  </a:solidFill>
                </a:rPr>
                <a:t>D</a:t>
              </a:r>
              <a:endParaRPr lang="fr-FR" sz="2000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2595" y="2610"/>
              <a:ext cx="2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2861" y="2243"/>
              <a:ext cx="1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2678" y="1718"/>
              <a:ext cx="1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3035" y="1718"/>
              <a:ext cx="1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2678" y="2125"/>
              <a:ext cx="181" cy="115"/>
            </a:xfrm>
            <a:custGeom>
              <a:avLst/>
              <a:gdLst>
                <a:gd name="T0" fmla="*/ 0 w 181"/>
                <a:gd name="T1" fmla="*/ 0 h 115"/>
                <a:gd name="T2" fmla="*/ 1 w 181"/>
                <a:gd name="T3" fmla="*/ 12 h 115"/>
                <a:gd name="T4" fmla="*/ 4 w 181"/>
                <a:gd name="T5" fmla="*/ 24 h 115"/>
                <a:gd name="T6" fmla="*/ 9 w 181"/>
                <a:gd name="T7" fmla="*/ 35 h 115"/>
                <a:gd name="T8" fmla="*/ 16 w 181"/>
                <a:gd name="T9" fmla="*/ 47 h 115"/>
                <a:gd name="T10" fmla="*/ 24 w 181"/>
                <a:gd name="T11" fmla="*/ 57 h 115"/>
                <a:gd name="T12" fmla="*/ 35 w 181"/>
                <a:gd name="T13" fmla="*/ 67 h 115"/>
                <a:gd name="T14" fmla="*/ 46 w 181"/>
                <a:gd name="T15" fmla="*/ 77 h 115"/>
                <a:gd name="T16" fmla="*/ 60 w 181"/>
                <a:gd name="T17" fmla="*/ 85 h 115"/>
                <a:gd name="T18" fmla="*/ 75 w 181"/>
                <a:gd name="T19" fmla="*/ 93 h 115"/>
                <a:gd name="T20" fmla="*/ 91 w 181"/>
                <a:gd name="T21" fmla="*/ 99 h 115"/>
                <a:gd name="T22" fmla="*/ 108 w 181"/>
                <a:gd name="T23" fmla="*/ 105 h 115"/>
                <a:gd name="T24" fmla="*/ 125 w 181"/>
                <a:gd name="T25" fmla="*/ 109 h 115"/>
                <a:gd name="T26" fmla="*/ 144 w 181"/>
                <a:gd name="T27" fmla="*/ 112 h 115"/>
                <a:gd name="T28" fmla="*/ 162 w 181"/>
                <a:gd name="T29" fmla="*/ 114 h 115"/>
                <a:gd name="T30" fmla="*/ 181 w 181"/>
                <a:gd name="T3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5">
                  <a:moveTo>
                    <a:pt x="0" y="0"/>
                  </a:moveTo>
                  <a:lnTo>
                    <a:pt x="1" y="12"/>
                  </a:lnTo>
                  <a:lnTo>
                    <a:pt x="4" y="24"/>
                  </a:lnTo>
                  <a:lnTo>
                    <a:pt x="9" y="35"/>
                  </a:lnTo>
                  <a:lnTo>
                    <a:pt x="16" y="47"/>
                  </a:lnTo>
                  <a:lnTo>
                    <a:pt x="24" y="57"/>
                  </a:lnTo>
                  <a:lnTo>
                    <a:pt x="35" y="67"/>
                  </a:lnTo>
                  <a:lnTo>
                    <a:pt x="46" y="77"/>
                  </a:lnTo>
                  <a:lnTo>
                    <a:pt x="60" y="85"/>
                  </a:lnTo>
                  <a:lnTo>
                    <a:pt x="75" y="93"/>
                  </a:lnTo>
                  <a:lnTo>
                    <a:pt x="91" y="99"/>
                  </a:lnTo>
                  <a:lnTo>
                    <a:pt x="108" y="105"/>
                  </a:lnTo>
                  <a:lnTo>
                    <a:pt x="125" y="109"/>
                  </a:lnTo>
                  <a:lnTo>
                    <a:pt x="144" y="112"/>
                  </a:lnTo>
                  <a:lnTo>
                    <a:pt x="162" y="114"/>
                  </a:lnTo>
                  <a:lnTo>
                    <a:pt x="181" y="1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855" y="2125"/>
              <a:ext cx="179" cy="115"/>
            </a:xfrm>
            <a:custGeom>
              <a:avLst/>
              <a:gdLst>
                <a:gd name="T0" fmla="*/ 179 w 179"/>
                <a:gd name="T1" fmla="*/ 0 h 115"/>
                <a:gd name="T2" fmla="*/ 178 w 179"/>
                <a:gd name="T3" fmla="*/ 12 h 115"/>
                <a:gd name="T4" fmla="*/ 175 w 179"/>
                <a:gd name="T5" fmla="*/ 24 h 115"/>
                <a:gd name="T6" fmla="*/ 170 w 179"/>
                <a:gd name="T7" fmla="*/ 35 h 115"/>
                <a:gd name="T8" fmla="*/ 164 w 179"/>
                <a:gd name="T9" fmla="*/ 46 h 115"/>
                <a:gd name="T10" fmla="*/ 155 w 179"/>
                <a:gd name="T11" fmla="*/ 57 h 115"/>
                <a:gd name="T12" fmla="*/ 144 w 179"/>
                <a:gd name="T13" fmla="*/ 67 h 115"/>
                <a:gd name="T14" fmla="*/ 132 w 179"/>
                <a:gd name="T15" fmla="*/ 77 h 115"/>
                <a:gd name="T16" fmla="*/ 119 w 179"/>
                <a:gd name="T17" fmla="*/ 85 h 115"/>
                <a:gd name="T18" fmla="*/ 104 w 179"/>
                <a:gd name="T19" fmla="*/ 93 h 115"/>
                <a:gd name="T20" fmla="*/ 89 w 179"/>
                <a:gd name="T21" fmla="*/ 99 h 115"/>
                <a:gd name="T22" fmla="*/ 72 w 179"/>
                <a:gd name="T23" fmla="*/ 105 h 115"/>
                <a:gd name="T24" fmla="*/ 55 w 179"/>
                <a:gd name="T25" fmla="*/ 109 h 115"/>
                <a:gd name="T26" fmla="*/ 37 w 179"/>
                <a:gd name="T27" fmla="*/ 112 h 115"/>
                <a:gd name="T28" fmla="*/ 18 w 179"/>
                <a:gd name="T29" fmla="*/ 114 h 115"/>
                <a:gd name="T30" fmla="*/ 0 w 179"/>
                <a:gd name="T3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115">
                  <a:moveTo>
                    <a:pt x="179" y="0"/>
                  </a:moveTo>
                  <a:lnTo>
                    <a:pt x="178" y="12"/>
                  </a:lnTo>
                  <a:lnTo>
                    <a:pt x="175" y="24"/>
                  </a:lnTo>
                  <a:lnTo>
                    <a:pt x="170" y="35"/>
                  </a:lnTo>
                  <a:lnTo>
                    <a:pt x="164" y="46"/>
                  </a:lnTo>
                  <a:lnTo>
                    <a:pt x="155" y="57"/>
                  </a:lnTo>
                  <a:lnTo>
                    <a:pt x="144" y="67"/>
                  </a:lnTo>
                  <a:lnTo>
                    <a:pt x="132" y="77"/>
                  </a:lnTo>
                  <a:lnTo>
                    <a:pt x="119" y="85"/>
                  </a:lnTo>
                  <a:lnTo>
                    <a:pt x="104" y="93"/>
                  </a:lnTo>
                  <a:lnTo>
                    <a:pt x="89" y="99"/>
                  </a:lnTo>
                  <a:lnTo>
                    <a:pt x="72" y="105"/>
                  </a:lnTo>
                  <a:lnTo>
                    <a:pt x="55" y="109"/>
                  </a:lnTo>
                  <a:lnTo>
                    <a:pt x="37" y="112"/>
                  </a:lnTo>
                  <a:lnTo>
                    <a:pt x="18" y="114"/>
                  </a:lnTo>
                  <a:lnTo>
                    <a:pt x="0" y="1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649" y="1690"/>
              <a:ext cx="427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49" y="1662"/>
              <a:ext cx="427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2966" y="2141"/>
              <a:ext cx="12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50000"/>
                </a:lnSpc>
              </a:pPr>
              <a:endParaRPr lang="fr-FR" b="1">
                <a:solidFill>
                  <a:srgbClr val="000000"/>
                </a:solidFill>
              </a:endParaRPr>
            </a:p>
            <a:p>
              <a:pPr algn="ctr" eaLnBrk="0" hangingPunct="0">
                <a:lnSpc>
                  <a:spcPct val="50000"/>
                </a:lnSpc>
              </a:pPr>
              <a:r>
                <a:rPr lang="fr-FR" b="1">
                  <a:solidFill>
                    <a:srgbClr val="000000"/>
                  </a:solidFill>
                </a:rPr>
                <a:t>      Réacteur de 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fr-FR" b="1">
                  <a:solidFill>
                    <a:srgbClr val="000000"/>
                  </a:solidFill>
                </a:rPr>
                <a:t>prépolymérisation</a:t>
              </a:r>
            </a:p>
            <a:p>
              <a:pPr algn="ctr" eaLnBrk="0" hangingPunct="0">
                <a:lnSpc>
                  <a:spcPct val="50000"/>
                </a:lnSpc>
              </a:pPr>
              <a:endParaRPr lang="fr-FR" sz="160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2682" y="1983"/>
              <a:ext cx="356" cy="275"/>
            </a:xfrm>
            <a:custGeom>
              <a:avLst/>
              <a:gdLst>
                <a:gd name="T0" fmla="*/ 345 w 345"/>
                <a:gd name="T1" fmla="*/ 94 h 189"/>
                <a:gd name="T2" fmla="*/ 344 w 345"/>
                <a:gd name="T3" fmla="*/ 105 h 189"/>
                <a:gd name="T4" fmla="*/ 342 w 345"/>
                <a:gd name="T5" fmla="*/ 115 h 189"/>
                <a:gd name="T6" fmla="*/ 337 w 345"/>
                <a:gd name="T7" fmla="*/ 125 h 189"/>
                <a:gd name="T8" fmla="*/ 330 w 345"/>
                <a:gd name="T9" fmla="*/ 134 h 189"/>
                <a:gd name="T10" fmla="*/ 320 w 345"/>
                <a:gd name="T11" fmla="*/ 143 h 189"/>
                <a:gd name="T12" fmla="*/ 310 w 345"/>
                <a:gd name="T13" fmla="*/ 152 h 189"/>
                <a:gd name="T14" fmla="*/ 298 w 345"/>
                <a:gd name="T15" fmla="*/ 160 h 189"/>
                <a:gd name="T16" fmla="*/ 284 w 345"/>
                <a:gd name="T17" fmla="*/ 167 h 189"/>
                <a:gd name="T18" fmla="*/ 269 w 345"/>
                <a:gd name="T19" fmla="*/ 173 h 189"/>
                <a:gd name="T20" fmla="*/ 253 w 345"/>
                <a:gd name="T21" fmla="*/ 178 h 189"/>
                <a:gd name="T22" fmla="*/ 236 w 345"/>
                <a:gd name="T23" fmla="*/ 183 h 189"/>
                <a:gd name="T24" fmla="*/ 219 w 345"/>
                <a:gd name="T25" fmla="*/ 186 h 189"/>
                <a:gd name="T26" fmla="*/ 201 w 345"/>
                <a:gd name="T27" fmla="*/ 188 h 189"/>
                <a:gd name="T28" fmla="*/ 182 w 345"/>
                <a:gd name="T29" fmla="*/ 189 h 189"/>
                <a:gd name="T30" fmla="*/ 163 w 345"/>
                <a:gd name="T31" fmla="*/ 189 h 189"/>
                <a:gd name="T32" fmla="*/ 145 w 345"/>
                <a:gd name="T33" fmla="*/ 188 h 189"/>
                <a:gd name="T34" fmla="*/ 127 w 345"/>
                <a:gd name="T35" fmla="*/ 186 h 189"/>
                <a:gd name="T36" fmla="*/ 109 w 345"/>
                <a:gd name="T37" fmla="*/ 183 h 189"/>
                <a:gd name="T38" fmla="*/ 92 w 345"/>
                <a:gd name="T39" fmla="*/ 179 h 189"/>
                <a:gd name="T40" fmla="*/ 76 w 345"/>
                <a:gd name="T41" fmla="*/ 173 h 189"/>
                <a:gd name="T42" fmla="*/ 60 w 345"/>
                <a:gd name="T43" fmla="*/ 167 h 189"/>
                <a:gd name="T44" fmla="*/ 47 w 345"/>
                <a:gd name="T45" fmla="*/ 160 h 189"/>
                <a:gd name="T46" fmla="*/ 35 w 345"/>
                <a:gd name="T47" fmla="*/ 152 h 189"/>
                <a:gd name="T48" fmla="*/ 24 w 345"/>
                <a:gd name="T49" fmla="*/ 144 h 189"/>
                <a:gd name="T50" fmla="*/ 16 w 345"/>
                <a:gd name="T51" fmla="*/ 135 h 189"/>
                <a:gd name="T52" fmla="*/ 9 w 345"/>
                <a:gd name="T53" fmla="*/ 125 h 189"/>
                <a:gd name="T54" fmla="*/ 4 w 345"/>
                <a:gd name="T55" fmla="*/ 115 h 189"/>
                <a:gd name="T56" fmla="*/ 1 w 345"/>
                <a:gd name="T57" fmla="*/ 105 h 189"/>
                <a:gd name="T58" fmla="*/ 0 w 345"/>
                <a:gd name="T59" fmla="*/ 95 h 189"/>
                <a:gd name="T60" fmla="*/ 1 w 345"/>
                <a:gd name="T61" fmla="*/ 84 h 189"/>
                <a:gd name="T62" fmla="*/ 4 w 345"/>
                <a:gd name="T63" fmla="*/ 74 h 189"/>
                <a:gd name="T64" fmla="*/ 8 w 345"/>
                <a:gd name="T65" fmla="*/ 64 h 189"/>
                <a:gd name="T66" fmla="*/ 15 w 345"/>
                <a:gd name="T67" fmla="*/ 55 h 189"/>
                <a:gd name="T68" fmla="*/ 24 w 345"/>
                <a:gd name="T69" fmla="*/ 46 h 189"/>
                <a:gd name="T70" fmla="*/ 34 w 345"/>
                <a:gd name="T71" fmla="*/ 37 h 189"/>
                <a:gd name="T72" fmla="*/ 46 w 345"/>
                <a:gd name="T73" fmla="*/ 29 h 189"/>
                <a:gd name="T74" fmla="*/ 60 w 345"/>
                <a:gd name="T75" fmla="*/ 22 h 189"/>
                <a:gd name="T76" fmla="*/ 76 w 345"/>
                <a:gd name="T77" fmla="*/ 16 h 189"/>
                <a:gd name="T78" fmla="*/ 92 w 345"/>
                <a:gd name="T79" fmla="*/ 11 h 189"/>
                <a:gd name="T80" fmla="*/ 109 w 345"/>
                <a:gd name="T81" fmla="*/ 6 h 189"/>
                <a:gd name="T82" fmla="*/ 126 w 345"/>
                <a:gd name="T83" fmla="*/ 3 h 189"/>
                <a:gd name="T84" fmla="*/ 144 w 345"/>
                <a:gd name="T85" fmla="*/ 1 h 189"/>
                <a:gd name="T86" fmla="*/ 163 w 345"/>
                <a:gd name="T87" fmla="*/ 0 h 189"/>
                <a:gd name="T88" fmla="*/ 182 w 345"/>
                <a:gd name="T89" fmla="*/ 0 h 189"/>
                <a:gd name="T90" fmla="*/ 200 w 345"/>
                <a:gd name="T91" fmla="*/ 1 h 189"/>
                <a:gd name="T92" fmla="*/ 218 w 345"/>
                <a:gd name="T93" fmla="*/ 3 h 189"/>
                <a:gd name="T94" fmla="*/ 236 w 345"/>
                <a:gd name="T95" fmla="*/ 6 h 189"/>
                <a:gd name="T96" fmla="*/ 253 w 345"/>
                <a:gd name="T97" fmla="*/ 11 h 189"/>
                <a:gd name="T98" fmla="*/ 269 w 345"/>
                <a:gd name="T99" fmla="*/ 16 h 189"/>
                <a:gd name="T100" fmla="*/ 284 w 345"/>
                <a:gd name="T101" fmla="*/ 22 h 189"/>
                <a:gd name="T102" fmla="*/ 297 w 345"/>
                <a:gd name="T103" fmla="*/ 29 h 189"/>
                <a:gd name="T104" fmla="*/ 309 w 345"/>
                <a:gd name="T105" fmla="*/ 37 h 189"/>
                <a:gd name="T106" fmla="*/ 320 w 345"/>
                <a:gd name="T107" fmla="*/ 45 h 189"/>
                <a:gd name="T108" fmla="*/ 329 w 345"/>
                <a:gd name="T109" fmla="*/ 55 h 189"/>
                <a:gd name="T110" fmla="*/ 336 w 345"/>
                <a:gd name="T111" fmla="*/ 64 h 189"/>
                <a:gd name="T112" fmla="*/ 341 w 345"/>
                <a:gd name="T113" fmla="*/ 74 h 189"/>
                <a:gd name="T114" fmla="*/ 344 w 345"/>
                <a:gd name="T115" fmla="*/ 84 h 189"/>
                <a:gd name="T116" fmla="*/ 345 w 345"/>
                <a:gd name="T117" fmla="*/ 94 h 189"/>
                <a:gd name="T118" fmla="*/ 345 w 345"/>
                <a:gd name="T119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189">
                  <a:moveTo>
                    <a:pt x="345" y="94"/>
                  </a:moveTo>
                  <a:lnTo>
                    <a:pt x="344" y="105"/>
                  </a:lnTo>
                  <a:lnTo>
                    <a:pt x="342" y="115"/>
                  </a:lnTo>
                  <a:lnTo>
                    <a:pt x="337" y="125"/>
                  </a:lnTo>
                  <a:lnTo>
                    <a:pt x="330" y="134"/>
                  </a:lnTo>
                  <a:lnTo>
                    <a:pt x="320" y="143"/>
                  </a:lnTo>
                  <a:lnTo>
                    <a:pt x="310" y="152"/>
                  </a:lnTo>
                  <a:lnTo>
                    <a:pt x="298" y="160"/>
                  </a:lnTo>
                  <a:lnTo>
                    <a:pt x="284" y="167"/>
                  </a:lnTo>
                  <a:lnTo>
                    <a:pt x="269" y="173"/>
                  </a:lnTo>
                  <a:lnTo>
                    <a:pt x="253" y="178"/>
                  </a:lnTo>
                  <a:lnTo>
                    <a:pt x="236" y="183"/>
                  </a:lnTo>
                  <a:lnTo>
                    <a:pt x="219" y="186"/>
                  </a:lnTo>
                  <a:lnTo>
                    <a:pt x="201" y="188"/>
                  </a:lnTo>
                  <a:lnTo>
                    <a:pt x="182" y="189"/>
                  </a:lnTo>
                  <a:lnTo>
                    <a:pt x="163" y="189"/>
                  </a:lnTo>
                  <a:lnTo>
                    <a:pt x="145" y="188"/>
                  </a:lnTo>
                  <a:lnTo>
                    <a:pt x="127" y="186"/>
                  </a:lnTo>
                  <a:lnTo>
                    <a:pt x="109" y="183"/>
                  </a:lnTo>
                  <a:lnTo>
                    <a:pt x="92" y="179"/>
                  </a:lnTo>
                  <a:lnTo>
                    <a:pt x="76" y="173"/>
                  </a:lnTo>
                  <a:lnTo>
                    <a:pt x="60" y="167"/>
                  </a:lnTo>
                  <a:lnTo>
                    <a:pt x="47" y="160"/>
                  </a:lnTo>
                  <a:lnTo>
                    <a:pt x="35" y="152"/>
                  </a:lnTo>
                  <a:lnTo>
                    <a:pt x="24" y="144"/>
                  </a:lnTo>
                  <a:lnTo>
                    <a:pt x="16" y="135"/>
                  </a:lnTo>
                  <a:lnTo>
                    <a:pt x="9" y="125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5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8" y="64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7"/>
                  </a:lnTo>
                  <a:lnTo>
                    <a:pt x="46" y="29"/>
                  </a:lnTo>
                  <a:lnTo>
                    <a:pt x="60" y="22"/>
                  </a:lnTo>
                  <a:lnTo>
                    <a:pt x="76" y="16"/>
                  </a:lnTo>
                  <a:lnTo>
                    <a:pt x="92" y="11"/>
                  </a:lnTo>
                  <a:lnTo>
                    <a:pt x="109" y="6"/>
                  </a:lnTo>
                  <a:lnTo>
                    <a:pt x="126" y="3"/>
                  </a:lnTo>
                  <a:lnTo>
                    <a:pt x="144" y="1"/>
                  </a:lnTo>
                  <a:lnTo>
                    <a:pt x="163" y="0"/>
                  </a:lnTo>
                  <a:lnTo>
                    <a:pt x="182" y="0"/>
                  </a:lnTo>
                  <a:lnTo>
                    <a:pt x="200" y="1"/>
                  </a:lnTo>
                  <a:lnTo>
                    <a:pt x="218" y="3"/>
                  </a:lnTo>
                  <a:lnTo>
                    <a:pt x="236" y="6"/>
                  </a:lnTo>
                  <a:lnTo>
                    <a:pt x="253" y="11"/>
                  </a:lnTo>
                  <a:lnTo>
                    <a:pt x="269" y="16"/>
                  </a:lnTo>
                  <a:lnTo>
                    <a:pt x="284" y="22"/>
                  </a:lnTo>
                  <a:lnTo>
                    <a:pt x="297" y="29"/>
                  </a:lnTo>
                  <a:lnTo>
                    <a:pt x="309" y="37"/>
                  </a:lnTo>
                  <a:lnTo>
                    <a:pt x="320" y="45"/>
                  </a:lnTo>
                  <a:lnTo>
                    <a:pt x="329" y="55"/>
                  </a:lnTo>
                  <a:lnTo>
                    <a:pt x="336" y="64"/>
                  </a:lnTo>
                  <a:lnTo>
                    <a:pt x="341" y="74"/>
                  </a:lnTo>
                  <a:lnTo>
                    <a:pt x="344" y="84"/>
                  </a:lnTo>
                  <a:lnTo>
                    <a:pt x="345" y="94"/>
                  </a:lnTo>
                  <a:lnTo>
                    <a:pt x="345" y="9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2682" y="1756"/>
              <a:ext cx="351" cy="34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1584" y="2147"/>
              <a:ext cx="10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FF3300"/>
                  </a:solidFill>
                </a:rPr>
                <a:t>prépolymère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1788" y="719"/>
              <a:ext cx="30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Char char="Ø"/>
              </a:pPr>
              <a:r>
                <a:rPr lang="fr-FR" sz="2000" b="1">
                  <a:solidFill>
                    <a:srgbClr val="339933"/>
                  </a:solidFill>
                </a:rPr>
                <a:t> </a:t>
              </a:r>
              <a:r>
                <a:rPr lang="fr-FR" sz="2000" b="1">
                  <a:solidFill>
                    <a:srgbClr val="006600"/>
                  </a:solidFill>
                </a:rPr>
                <a:t>Prépolymérisation </a:t>
              </a:r>
              <a:r>
                <a:rPr lang="fr-FR" sz="2000" b="1" i="1">
                  <a:solidFill>
                    <a:srgbClr val="006600"/>
                  </a:solidFill>
                </a:rPr>
                <a:t>(dans le réacteur)</a:t>
              </a:r>
            </a:p>
          </p:txBody>
        </p: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666750" y="4746184"/>
            <a:ext cx="8428038" cy="2081213"/>
            <a:chOff x="206" y="2789"/>
            <a:chExt cx="5309" cy="1311"/>
          </a:xfrm>
        </p:grpSpPr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1239" y="3833"/>
              <a:ext cx="35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Char char="Ø"/>
              </a:pPr>
              <a:r>
                <a:rPr lang="fr-FR" sz="2000" b="1" dirty="0">
                  <a:solidFill>
                    <a:srgbClr val="339933"/>
                  </a:solidFill>
                </a:rPr>
                <a:t> </a:t>
              </a:r>
              <a:r>
                <a:rPr lang="fr-FR" sz="2000" b="1" dirty="0">
                  <a:solidFill>
                    <a:srgbClr val="006600"/>
                  </a:solidFill>
                </a:rPr>
                <a:t>Extension des chaînes </a:t>
              </a:r>
              <a:r>
                <a:rPr lang="fr-FR" sz="2000" b="1" i="1" dirty="0">
                  <a:solidFill>
                    <a:srgbClr val="006600"/>
                  </a:solidFill>
                </a:rPr>
                <a:t>(dans l’extrudeuse)</a:t>
              </a:r>
            </a:p>
          </p:txBody>
        </p:sp>
        <p:grpSp>
          <p:nvGrpSpPr>
            <p:cNvPr id="39" name="Group 44"/>
            <p:cNvGrpSpPr>
              <a:grpSpLocks/>
            </p:cNvGrpSpPr>
            <p:nvPr/>
          </p:nvGrpSpPr>
          <p:grpSpPr bwMode="auto">
            <a:xfrm>
              <a:off x="206" y="2789"/>
              <a:ext cx="5309" cy="1311"/>
              <a:chOff x="206" y="2789"/>
              <a:chExt cx="5309" cy="1311"/>
            </a:xfrm>
          </p:grpSpPr>
          <p:sp>
            <p:nvSpPr>
              <p:cNvPr id="40" name="Line 45"/>
              <p:cNvSpPr>
                <a:spLocks noChangeShapeType="1"/>
              </p:cNvSpPr>
              <p:nvPr/>
            </p:nvSpPr>
            <p:spPr bwMode="auto">
              <a:xfrm>
                <a:off x="5512" y="347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943" y="3004"/>
                <a:ext cx="63" cy="240"/>
              </a:xfrm>
              <a:custGeom>
                <a:avLst/>
                <a:gdLst>
                  <a:gd name="T0" fmla="*/ 12 w 63"/>
                  <a:gd name="T1" fmla="*/ 240 h 240"/>
                  <a:gd name="T2" fmla="*/ 12 w 63"/>
                  <a:gd name="T3" fmla="*/ 126 h 240"/>
                  <a:gd name="T4" fmla="*/ 63 w 63"/>
                  <a:gd name="T5" fmla="*/ 0 h 240"/>
                  <a:gd name="T6" fmla="*/ 53 w 63"/>
                  <a:gd name="T7" fmla="*/ 0 h 240"/>
                  <a:gd name="T8" fmla="*/ 0 w 63"/>
                  <a:gd name="T9" fmla="*/ 128 h 240"/>
                  <a:gd name="T10" fmla="*/ 0 w 63"/>
                  <a:gd name="T11" fmla="*/ 240 h 240"/>
                  <a:gd name="T12" fmla="*/ 12 w 63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40">
                    <a:moveTo>
                      <a:pt x="12" y="240"/>
                    </a:moveTo>
                    <a:lnTo>
                      <a:pt x="12" y="126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0" y="128"/>
                    </a:lnTo>
                    <a:lnTo>
                      <a:pt x="0" y="240"/>
                    </a:lnTo>
                    <a:lnTo>
                      <a:pt x="12" y="240"/>
                    </a:lnTo>
                    <a:close/>
                  </a:path>
                </a:pathLst>
              </a:custGeom>
              <a:solidFill>
                <a:srgbClr val="A0A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763" y="3004"/>
                <a:ext cx="62" cy="240"/>
              </a:xfrm>
              <a:custGeom>
                <a:avLst/>
                <a:gdLst>
                  <a:gd name="T0" fmla="*/ 50 w 62"/>
                  <a:gd name="T1" fmla="*/ 240 h 240"/>
                  <a:gd name="T2" fmla="*/ 50 w 62"/>
                  <a:gd name="T3" fmla="*/ 126 h 240"/>
                  <a:gd name="T4" fmla="*/ 0 w 62"/>
                  <a:gd name="T5" fmla="*/ 0 h 240"/>
                  <a:gd name="T6" fmla="*/ 9 w 62"/>
                  <a:gd name="T7" fmla="*/ 0 h 240"/>
                  <a:gd name="T8" fmla="*/ 62 w 62"/>
                  <a:gd name="T9" fmla="*/ 128 h 240"/>
                  <a:gd name="T10" fmla="*/ 62 w 62"/>
                  <a:gd name="T11" fmla="*/ 240 h 240"/>
                  <a:gd name="T12" fmla="*/ 50 w 62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40">
                    <a:moveTo>
                      <a:pt x="50" y="240"/>
                    </a:moveTo>
                    <a:lnTo>
                      <a:pt x="50" y="12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62" y="128"/>
                    </a:lnTo>
                    <a:lnTo>
                      <a:pt x="62" y="240"/>
                    </a:lnTo>
                    <a:lnTo>
                      <a:pt x="50" y="240"/>
                    </a:lnTo>
                    <a:close/>
                  </a:path>
                </a:pathLst>
              </a:custGeom>
              <a:solidFill>
                <a:srgbClr val="A0A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3" name="Rectangle 48"/>
              <p:cNvSpPr>
                <a:spLocks noChangeArrowheads="1"/>
              </p:cNvSpPr>
              <p:nvPr/>
            </p:nvSpPr>
            <p:spPr bwMode="auto">
              <a:xfrm>
                <a:off x="748" y="3240"/>
                <a:ext cx="75" cy="159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206" y="2789"/>
                <a:ext cx="540" cy="954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5" name="Rectangle 50"/>
              <p:cNvSpPr>
                <a:spLocks noChangeArrowheads="1"/>
              </p:cNvSpPr>
              <p:nvPr/>
            </p:nvSpPr>
            <p:spPr bwMode="auto">
              <a:xfrm>
                <a:off x="749" y="3532"/>
                <a:ext cx="509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944" y="3241"/>
                <a:ext cx="315" cy="155"/>
              </a:xfrm>
              <a:custGeom>
                <a:avLst/>
                <a:gdLst>
                  <a:gd name="T0" fmla="*/ 0 w 315"/>
                  <a:gd name="T1" fmla="*/ 0 h 155"/>
                  <a:gd name="T2" fmla="*/ 0 w 315"/>
                  <a:gd name="T3" fmla="*/ 79 h 155"/>
                  <a:gd name="T4" fmla="*/ 110 w 315"/>
                  <a:gd name="T5" fmla="*/ 155 h 155"/>
                  <a:gd name="T6" fmla="*/ 315 w 315"/>
                  <a:gd name="T7" fmla="*/ 155 h 155"/>
                  <a:gd name="T8" fmla="*/ 315 w 315"/>
                  <a:gd name="T9" fmla="*/ 0 h 155"/>
                  <a:gd name="T10" fmla="*/ 0 w 31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155">
                    <a:moveTo>
                      <a:pt x="0" y="0"/>
                    </a:moveTo>
                    <a:lnTo>
                      <a:pt x="0" y="79"/>
                    </a:lnTo>
                    <a:lnTo>
                      <a:pt x="110" y="155"/>
                    </a:lnTo>
                    <a:lnTo>
                      <a:pt x="315" y="155"/>
                    </a:ln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auto">
              <a:xfrm>
                <a:off x="5328" y="3240"/>
                <a:ext cx="113" cy="207"/>
              </a:xfrm>
              <a:custGeom>
                <a:avLst/>
                <a:gdLst>
                  <a:gd name="T0" fmla="*/ 0 w 113"/>
                  <a:gd name="T1" fmla="*/ 153 h 207"/>
                  <a:gd name="T2" fmla="*/ 0 w 113"/>
                  <a:gd name="T3" fmla="*/ 0 h 207"/>
                  <a:gd name="T4" fmla="*/ 113 w 113"/>
                  <a:gd name="T5" fmla="*/ 0 h 207"/>
                  <a:gd name="T6" fmla="*/ 113 w 113"/>
                  <a:gd name="T7" fmla="*/ 207 h 207"/>
                  <a:gd name="T8" fmla="*/ 0 w 113"/>
                  <a:gd name="T9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07">
                    <a:moveTo>
                      <a:pt x="0" y="153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20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A0A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8" name="Freeform 53"/>
              <p:cNvSpPr>
                <a:spLocks/>
              </p:cNvSpPr>
              <p:nvPr/>
            </p:nvSpPr>
            <p:spPr bwMode="auto">
              <a:xfrm>
                <a:off x="5329" y="3479"/>
                <a:ext cx="113" cy="207"/>
              </a:xfrm>
              <a:custGeom>
                <a:avLst/>
                <a:gdLst>
                  <a:gd name="T0" fmla="*/ 0 w 113"/>
                  <a:gd name="T1" fmla="*/ 48 h 207"/>
                  <a:gd name="T2" fmla="*/ 0 w 113"/>
                  <a:gd name="T3" fmla="*/ 207 h 207"/>
                  <a:gd name="T4" fmla="*/ 113 w 113"/>
                  <a:gd name="T5" fmla="*/ 207 h 207"/>
                  <a:gd name="T6" fmla="*/ 113 w 113"/>
                  <a:gd name="T7" fmla="*/ 0 h 207"/>
                  <a:gd name="T8" fmla="*/ 0 w 113"/>
                  <a:gd name="T9" fmla="*/ 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07">
                    <a:moveTo>
                      <a:pt x="0" y="48"/>
                    </a:moveTo>
                    <a:lnTo>
                      <a:pt x="0" y="207"/>
                    </a:lnTo>
                    <a:lnTo>
                      <a:pt x="113" y="207"/>
                    </a:lnTo>
                    <a:lnTo>
                      <a:pt x="1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0A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9" name="Rectangle 54"/>
              <p:cNvSpPr>
                <a:spLocks noChangeArrowheads="1"/>
              </p:cNvSpPr>
              <p:nvPr/>
            </p:nvSpPr>
            <p:spPr bwMode="auto">
              <a:xfrm>
                <a:off x="1259" y="3531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0" name="Rectangle 55"/>
              <p:cNvSpPr>
                <a:spLocks noChangeArrowheads="1"/>
              </p:cNvSpPr>
              <p:nvPr/>
            </p:nvSpPr>
            <p:spPr bwMode="auto">
              <a:xfrm>
                <a:off x="1768" y="3531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1" name="Rectangle 56"/>
              <p:cNvSpPr>
                <a:spLocks noChangeArrowheads="1"/>
              </p:cNvSpPr>
              <p:nvPr/>
            </p:nvSpPr>
            <p:spPr bwMode="auto">
              <a:xfrm>
                <a:off x="2277" y="3531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2" name="Rectangle 57"/>
              <p:cNvSpPr>
                <a:spLocks noChangeArrowheads="1"/>
              </p:cNvSpPr>
              <p:nvPr/>
            </p:nvSpPr>
            <p:spPr bwMode="auto">
              <a:xfrm>
                <a:off x="2786" y="3531"/>
                <a:ext cx="509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3" name="Rectangle 58"/>
              <p:cNvSpPr>
                <a:spLocks noChangeArrowheads="1"/>
              </p:cNvSpPr>
              <p:nvPr/>
            </p:nvSpPr>
            <p:spPr bwMode="auto">
              <a:xfrm>
                <a:off x="3296" y="3532"/>
                <a:ext cx="507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4" name="Rectangle 59"/>
              <p:cNvSpPr>
                <a:spLocks noChangeArrowheads="1"/>
              </p:cNvSpPr>
              <p:nvPr/>
            </p:nvSpPr>
            <p:spPr bwMode="auto">
              <a:xfrm>
                <a:off x="3804" y="3532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5" name="Rectangle 60"/>
              <p:cNvSpPr>
                <a:spLocks noChangeArrowheads="1"/>
              </p:cNvSpPr>
              <p:nvPr/>
            </p:nvSpPr>
            <p:spPr bwMode="auto">
              <a:xfrm>
                <a:off x="4821" y="3532"/>
                <a:ext cx="507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6" name="Rectangle 61"/>
              <p:cNvSpPr>
                <a:spLocks noChangeArrowheads="1"/>
              </p:cNvSpPr>
              <p:nvPr/>
            </p:nvSpPr>
            <p:spPr bwMode="auto">
              <a:xfrm>
                <a:off x="4313" y="3532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7" name="Rectangle 62"/>
              <p:cNvSpPr>
                <a:spLocks noChangeArrowheads="1"/>
              </p:cNvSpPr>
              <p:nvPr/>
            </p:nvSpPr>
            <p:spPr bwMode="auto">
              <a:xfrm>
                <a:off x="1260" y="3241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8" name="Rectangle 63"/>
              <p:cNvSpPr>
                <a:spLocks noChangeArrowheads="1"/>
              </p:cNvSpPr>
              <p:nvPr/>
            </p:nvSpPr>
            <p:spPr bwMode="auto">
              <a:xfrm>
                <a:off x="1769" y="3240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9" name="Rectangle 64"/>
              <p:cNvSpPr>
                <a:spLocks noChangeArrowheads="1"/>
              </p:cNvSpPr>
              <p:nvPr/>
            </p:nvSpPr>
            <p:spPr bwMode="auto">
              <a:xfrm>
                <a:off x="2278" y="3240"/>
                <a:ext cx="508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0" name="Rectangle 65"/>
              <p:cNvSpPr>
                <a:spLocks noChangeArrowheads="1"/>
              </p:cNvSpPr>
              <p:nvPr/>
            </p:nvSpPr>
            <p:spPr bwMode="auto">
              <a:xfrm>
                <a:off x="2786" y="3240"/>
                <a:ext cx="509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1" name="Rectangle 66"/>
              <p:cNvSpPr>
                <a:spLocks noChangeArrowheads="1"/>
              </p:cNvSpPr>
              <p:nvPr/>
            </p:nvSpPr>
            <p:spPr bwMode="auto">
              <a:xfrm>
                <a:off x="3296" y="3240"/>
                <a:ext cx="507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2" name="Rectangle 67"/>
              <p:cNvSpPr>
                <a:spLocks noChangeArrowheads="1"/>
              </p:cNvSpPr>
              <p:nvPr/>
            </p:nvSpPr>
            <p:spPr bwMode="auto">
              <a:xfrm>
                <a:off x="3803" y="3240"/>
                <a:ext cx="507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3" name="Rectangle 68"/>
              <p:cNvSpPr>
                <a:spLocks noChangeArrowheads="1"/>
              </p:cNvSpPr>
              <p:nvPr/>
            </p:nvSpPr>
            <p:spPr bwMode="auto">
              <a:xfrm>
                <a:off x="4311" y="3240"/>
                <a:ext cx="509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4" name="Rectangle 69"/>
              <p:cNvSpPr>
                <a:spLocks noChangeArrowheads="1"/>
              </p:cNvSpPr>
              <p:nvPr/>
            </p:nvSpPr>
            <p:spPr bwMode="auto">
              <a:xfrm>
                <a:off x="4820" y="3240"/>
                <a:ext cx="507" cy="155"/>
              </a:xfrm>
              <a:prstGeom prst="rect">
                <a:avLst/>
              </a:prstGeom>
              <a:solidFill>
                <a:srgbClr val="A0A0A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5" name="Line 70"/>
              <p:cNvSpPr>
                <a:spLocks noChangeShapeType="1"/>
              </p:cNvSpPr>
              <p:nvPr/>
            </p:nvSpPr>
            <p:spPr bwMode="auto">
              <a:xfrm>
                <a:off x="1011" y="3405"/>
                <a:ext cx="7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6" name="Line 71"/>
              <p:cNvSpPr>
                <a:spLocks noChangeShapeType="1"/>
              </p:cNvSpPr>
              <p:nvPr/>
            </p:nvSpPr>
            <p:spPr bwMode="auto">
              <a:xfrm>
                <a:off x="998" y="3405"/>
                <a:ext cx="69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7" name="Line 72"/>
              <p:cNvSpPr>
                <a:spLocks noChangeShapeType="1"/>
              </p:cNvSpPr>
              <p:nvPr/>
            </p:nvSpPr>
            <p:spPr bwMode="auto">
              <a:xfrm>
                <a:off x="998" y="340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8" name="Line 73"/>
              <p:cNvSpPr>
                <a:spLocks noChangeShapeType="1"/>
              </p:cNvSpPr>
              <p:nvPr/>
            </p:nvSpPr>
            <p:spPr bwMode="auto">
              <a:xfrm>
                <a:off x="1068" y="352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69" name="Line 74"/>
              <p:cNvSpPr>
                <a:spLocks noChangeShapeType="1"/>
              </p:cNvSpPr>
              <p:nvPr/>
            </p:nvSpPr>
            <p:spPr bwMode="auto">
              <a:xfrm>
                <a:off x="1096" y="3402"/>
                <a:ext cx="68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0" name="Line 75"/>
              <p:cNvSpPr>
                <a:spLocks noChangeShapeType="1"/>
              </p:cNvSpPr>
              <p:nvPr/>
            </p:nvSpPr>
            <p:spPr bwMode="auto">
              <a:xfrm>
                <a:off x="1085" y="3404"/>
                <a:ext cx="68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1" name="Line 76"/>
              <p:cNvSpPr>
                <a:spLocks noChangeShapeType="1"/>
              </p:cNvSpPr>
              <p:nvPr/>
            </p:nvSpPr>
            <p:spPr bwMode="auto">
              <a:xfrm>
                <a:off x="1085" y="340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2" name="Line 77"/>
              <p:cNvSpPr>
                <a:spLocks noChangeShapeType="1"/>
              </p:cNvSpPr>
              <p:nvPr/>
            </p:nvSpPr>
            <p:spPr bwMode="auto">
              <a:xfrm>
                <a:off x="1153" y="352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3" name="Freeform 78"/>
              <p:cNvSpPr>
                <a:spLocks/>
              </p:cNvSpPr>
              <p:nvPr/>
            </p:nvSpPr>
            <p:spPr bwMode="auto">
              <a:xfrm>
                <a:off x="1010" y="3405"/>
                <a:ext cx="41" cy="18"/>
              </a:xfrm>
              <a:custGeom>
                <a:avLst/>
                <a:gdLst>
                  <a:gd name="T0" fmla="*/ 0 w 41"/>
                  <a:gd name="T1" fmla="*/ 0 h 18"/>
                  <a:gd name="T2" fmla="*/ 3 w 41"/>
                  <a:gd name="T3" fmla="*/ 3 h 18"/>
                  <a:gd name="T4" fmla="*/ 6 w 41"/>
                  <a:gd name="T5" fmla="*/ 5 h 18"/>
                  <a:gd name="T6" fmla="*/ 9 w 41"/>
                  <a:gd name="T7" fmla="*/ 8 h 18"/>
                  <a:gd name="T8" fmla="*/ 12 w 41"/>
                  <a:gd name="T9" fmla="*/ 10 h 18"/>
                  <a:gd name="T10" fmla="*/ 15 w 41"/>
                  <a:gd name="T11" fmla="*/ 12 h 18"/>
                  <a:gd name="T12" fmla="*/ 17 w 41"/>
                  <a:gd name="T13" fmla="*/ 13 h 18"/>
                  <a:gd name="T14" fmla="*/ 20 w 41"/>
                  <a:gd name="T15" fmla="*/ 14 h 18"/>
                  <a:gd name="T16" fmla="*/ 22 w 41"/>
                  <a:gd name="T17" fmla="*/ 15 h 18"/>
                  <a:gd name="T18" fmla="*/ 25 w 41"/>
                  <a:gd name="T19" fmla="*/ 16 h 18"/>
                  <a:gd name="T20" fmla="*/ 27 w 41"/>
                  <a:gd name="T21" fmla="*/ 17 h 18"/>
                  <a:gd name="T22" fmla="*/ 29 w 41"/>
                  <a:gd name="T23" fmla="*/ 17 h 18"/>
                  <a:gd name="T24" fmla="*/ 31 w 41"/>
                  <a:gd name="T25" fmla="*/ 17 h 18"/>
                  <a:gd name="T26" fmla="*/ 34 w 41"/>
                  <a:gd name="T27" fmla="*/ 17 h 18"/>
                  <a:gd name="T28" fmla="*/ 36 w 41"/>
                  <a:gd name="T29" fmla="*/ 17 h 18"/>
                  <a:gd name="T30" fmla="*/ 38 w 41"/>
                  <a:gd name="T31" fmla="*/ 17 h 18"/>
                  <a:gd name="T32" fmla="*/ 41 w 41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lnTo>
                      <a:pt x="3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2" y="10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1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4" name="Freeform 79"/>
              <p:cNvSpPr>
                <a:spLocks/>
              </p:cNvSpPr>
              <p:nvPr/>
            </p:nvSpPr>
            <p:spPr bwMode="auto">
              <a:xfrm>
                <a:off x="1051" y="3405"/>
                <a:ext cx="34" cy="18"/>
              </a:xfrm>
              <a:custGeom>
                <a:avLst/>
                <a:gdLst>
                  <a:gd name="T0" fmla="*/ 0 w 34"/>
                  <a:gd name="T1" fmla="*/ 18 h 18"/>
                  <a:gd name="T2" fmla="*/ 2 w 34"/>
                  <a:gd name="T3" fmla="*/ 17 h 18"/>
                  <a:gd name="T4" fmla="*/ 4 w 34"/>
                  <a:gd name="T5" fmla="*/ 17 h 18"/>
                  <a:gd name="T6" fmla="*/ 7 w 34"/>
                  <a:gd name="T7" fmla="*/ 17 h 18"/>
                  <a:gd name="T8" fmla="*/ 9 w 34"/>
                  <a:gd name="T9" fmla="*/ 17 h 18"/>
                  <a:gd name="T10" fmla="*/ 12 w 34"/>
                  <a:gd name="T11" fmla="*/ 17 h 18"/>
                  <a:gd name="T12" fmla="*/ 14 w 34"/>
                  <a:gd name="T13" fmla="*/ 17 h 18"/>
                  <a:gd name="T14" fmla="*/ 17 w 34"/>
                  <a:gd name="T15" fmla="*/ 16 h 18"/>
                  <a:gd name="T16" fmla="*/ 19 w 34"/>
                  <a:gd name="T17" fmla="*/ 15 h 18"/>
                  <a:gd name="T18" fmla="*/ 21 w 34"/>
                  <a:gd name="T19" fmla="*/ 14 h 18"/>
                  <a:gd name="T20" fmla="*/ 24 w 34"/>
                  <a:gd name="T21" fmla="*/ 13 h 18"/>
                  <a:gd name="T22" fmla="*/ 26 w 34"/>
                  <a:gd name="T23" fmla="*/ 12 h 18"/>
                  <a:gd name="T24" fmla="*/ 27 w 34"/>
                  <a:gd name="T25" fmla="*/ 10 h 18"/>
                  <a:gd name="T26" fmla="*/ 29 w 34"/>
                  <a:gd name="T27" fmla="*/ 8 h 18"/>
                  <a:gd name="T28" fmla="*/ 31 w 34"/>
                  <a:gd name="T29" fmla="*/ 5 h 18"/>
                  <a:gd name="T30" fmla="*/ 32 w 34"/>
                  <a:gd name="T31" fmla="*/ 3 h 18"/>
                  <a:gd name="T32" fmla="*/ 34 w 34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0" y="18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1097" y="3406"/>
                <a:ext cx="41" cy="17"/>
              </a:xfrm>
              <a:custGeom>
                <a:avLst/>
                <a:gdLst>
                  <a:gd name="T0" fmla="*/ 0 w 41"/>
                  <a:gd name="T1" fmla="*/ 0 h 17"/>
                  <a:gd name="T2" fmla="*/ 3 w 41"/>
                  <a:gd name="T3" fmla="*/ 2 h 17"/>
                  <a:gd name="T4" fmla="*/ 6 w 41"/>
                  <a:gd name="T5" fmla="*/ 5 h 17"/>
                  <a:gd name="T6" fmla="*/ 9 w 41"/>
                  <a:gd name="T7" fmla="*/ 7 h 17"/>
                  <a:gd name="T8" fmla="*/ 12 w 41"/>
                  <a:gd name="T9" fmla="*/ 9 h 17"/>
                  <a:gd name="T10" fmla="*/ 15 w 41"/>
                  <a:gd name="T11" fmla="*/ 11 h 17"/>
                  <a:gd name="T12" fmla="*/ 17 w 41"/>
                  <a:gd name="T13" fmla="*/ 12 h 17"/>
                  <a:gd name="T14" fmla="*/ 20 w 41"/>
                  <a:gd name="T15" fmla="*/ 13 h 17"/>
                  <a:gd name="T16" fmla="*/ 22 w 41"/>
                  <a:gd name="T17" fmla="*/ 14 h 17"/>
                  <a:gd name="T18" fmla="*/ 25 w 41"/>
                  <a:gd name="T19" fmla="*/ 15 h 17"/>
                  <a:gd name="T20" fmla="*/ 27 w 41"/>
                  <a:gd name="T21" fmla="*/ 16 h 17"/>
                  <a:gd name="T22" fmla="*/ 29 w 41"/>
                  <a:gd name="T23" fmla="*/ 16 h 17"/>
                  <a:gd name="T24" fmla="*/ 31 w 41"/>
                  <a:gd name="T25" fmla="*/ 16 h 17"/>
                  <a:gd name="T26" fmla="*/ 34 w 41"/>
                  <a:gd name="T27" fmla="*/ 16 h 17"/>
                  <a:gd name="T28" fmla="*/ 36 w 41"/>
                  <a:gd name="T29" fmla="*/ 16 h 17"/>
                  <a:gd name="T30" fmla="*/ 38 w 41"/>
                  <a:gd name="T31" fmla="*/ 16 h 17"/>
                  <a:gd name="T32" fmla="*/ 41 w 41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2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0" y="13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1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1138" y="3406"/>
                <a:ext cx="33" cy="17"/>
              </a:xfrm>
              <a:custGeom>
                <a:avLst/>
                <a:gdLst>
                  <a:gd name="T0" fmla="*/ 0 w 33"/>
                  <a:gd name="T1" fmla="*/ 17 h 17"/>
                  <a:gd name="T2" fmla="*/ 2 w 33"/>
                  <a:gd name="T3" fmla="*/ 16 h 17"/>
                  <a:gd name="T4" fmla="*/ 4 w 33"/>
                  <a:gd name="T5" fmla="*/ 16 h 17"/>
                  <a:gd name="T6" fmla="*/ 7 w 33"/>
                  <a:gd name="T7" fmla="*/ 16 h 17"/>
                  <a:gd name="T8" fmla="*/ 9 w 33"/>
                  <a:gd name="T9" fmla="*/ 16 h 17"/>
                  <a:gd name="T10" fmla="*/ 11 w 33"/>
                  <a:gd name="T11" fmla="*/ 16 h 17"/>
                  <a:gd name="T12" fmla="*/ 14 w 33"/>
                  <a:gd name="T13" fmla="*/ 16 h 17"/>
                  <a:gd name="T14" fmla="*/ 16 w 33"/>
                  <a:gd name="T15" fmla="*/ 15 h 17"/>
                  <a:gd name="T16" fmla="*/ 19 w 33"/>
                  <a:gd name="T17" fmla="*/ 14 h 17"/>
                  <a:gd name="T18" fmla="*/ 21 w 33"/>
                  <a:gd name="T19" fmla="*/ 13 h 17"/>
                  <a:gd name="T20" fmla="*/ 23 w 33"/>
                  <a:gd name="T21" fmla="*/ 12 h 17"/>
                  <a:gd name="T22" fmla="*/ 25 w 33"/>
                  <a:gd name="T23" fmla="*/ 11 h 17"/>
                  <a:gd name="T24" fmla="*/ 27 w 33"/>
                  <a:gd name="T25" fmla="*/ 9 h 17"/>
                  <a:gd name="T26" fmla="*/ 29 w 33"/>
                  <a:gd name="T27" fmla="*/ 7 h 17"/>
                  <a:gd name="T28" fmla="*/ 30 w 33"/>
                  <a:gd name="T29" fmla="*/ 5 h 17"/>
                  <a:gd name="T30" fmla="*/ 31 w 33"/>
                  <a:gd name="T31" fmla="*/ 2 h 17"/>
                  <a:gd name="T32" fmla="*/ 33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0" y="17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3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30" y="5"/>
                    </a:lnTo>
                    <a:lnTo>
                      <a:pt x="31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1113" y="3509"/>
                <a:ext cx="40" cy="18"/>
              </a:xfrm>
              <a:custGeom>
                <a:avLst/>
                <a:gdLst>
                  <a:gd name="T0" fmla="*/ 40 w 40"/>
                  <a:gd name="T1" fmla="*/ 18 h 18"/>
                  <a:gd name="T2" fmla="*/ 36 w 40"/>
                  <a:gd name="T3" fmla="*/ 14 h 18"/>
                  <a:gd name="T4" fmla="*/ 33 w 40"/>
                  <a:gd name="T5" fmla="*/ 12 h 18"/>
                  <a:gd name="T6" fmla="*/ 30 w 40"/>
                  <a:gd name="T7" fmla="*/ 9 h 18"/>
                  <a:gd name="T8" fmla="*/ 27 w 40"/>
                  <a:gd name="T9" fmla="*/ 7 h 18"/>
                  <a:gd name="T10" fmla="*/ 24 w 40"/>
                  <a:gd name="T11" fmla="*/ 5 h 18"/>
                  <a:gd name="T12" fmla="*/ 22 w 40"/>
                  <a:gd name="T13" fmla="*/ 4 h 18"/>
                  <a:gd name="T14" fmla="*/ 19 w 40"/>
                  <a:gd name="T15" fmla="*/ 3 h 18"/>
                  <a:gd name="T16" fmla="*/ 17 w 40"/>
                  <a:gd name="T17" fmla="*/ 2 h 18"/>
                  <a:gd name="T18" fmla="*/ 15 w 40"/>
                  <a:gd name="T19" fmla="*/ 1 h 18"/>
                  <a:gd name="T20" fmla="*/ 12 w 40"/>
                  <a:gd name="T21" fmla="*/ 0 h 18"/>
                  <a:gd name="T22" fmla="*/ 10 w 40"/>
                  <a:gd name="T23" fmla="*/ 0 h 18"/>
                  <a:gd name="T24" fmla="*/ 8 w 40"/>
                  <a:gd name="T25" fmla="*/ 0 h 18"/>
                  <a:gd name="T26" fmla="*/ 6 w 40"/>
                  <a:gd name="T27" fmla="*/ 0 h 18"/>
                  <a:gd name="T28" fmla="*/ 4 w 40"/>
                  <a:gd name="T29" fmla="*/ 0 h 18"/>
                  <a:gd name="T30" fmla="*/ 2 w 40"/>
                  <a:gd name="T31" fmla="*/ 0 h 18"/>
                  <a:gd name="T32" fmla="*/ 0 w 40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18">
                    <a:moveTo>
                      <a:pt x="40" y="18"/>
                    </a:moveTo>
                    <a:lnTo>
                      <a:pt x="36" y="14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1081" y="3509"/>
                <a:ext cx="32" cy="20"/>
              </a:xfrm>
              <a:custGeom>
                <a:avLst/>
                <a:gdLst>
                  <a:gd name="T0" fmla="*/ 32 w 32"/>
                  <a:gd name="T1" fmla="*/ 0 h 20"/>
                  <a:gd name="T2" fmla="*/ 29 w 32"/>
                  <a:gd name="T3" fmla="*/ 0 h 20"/>
                  <a:gd name="T4" fmla="*/ 27 w 32"/>
                  <a:gd name="T5" fmla="*/ 0 h 20"/>
                  <a:gd name="T6" fmla="*/ 25 w 32"/>
                  <a:gd name="T7" fmla="*/ 0 h 20"/>
                  <a:gd name="T8" fmla="*/ 22 w 32"/>
                  <a:gd name="T9" fmla="*/ 1 h 20"/>
                  <a:gd name="T10" fmla="*/ 20 w 32"/>
                  <a:gd name="T11" fmla="*/ 1 h 20"/>
                  <a:gd name="T12" fmla="*/ 18 w 32"/>
                  <a:gd name="T13" fmla="*/ 2 h 20"/>
                  <a:gd name="T14" fmla="*/ 15 w 32"/>
                  <a:gd name="T15" fmla="*/ 2 h 20"/>
                  <a:gd name="T16" fmla="*/ 13 w 32"/>
                  <a:gd name="T17" fmla="*/ 3 h 20"/>
                  <a:gd name="T18" fmla="*/ 11 w 32"/>
                  <a:gd name="T19" fmla="*/ 4 h 20"/>
                  <a:gd name="T20" fmla="*/ 9 w 32"/>
                  <a:gd name="T21" fmla="*/ 6 h 20"/>
                  <a:gd name="T22" fmla="*/ 7 w 32"/>
                  <a:gd name="T23" fmla="*/ 7 h 20"/>
                  <a:gd name="T24" fmla="*/ 5 w 32"/>
                  <a:gd name="T25" fmla="*/ 9 h 20"/>
                  <a:gd name="T26" fmla="*/ 4 w 32"/>
                  <a:gd name="T27" fmla="*/ 11 h 20"/>
                  <a:gd name="T28" fmla="*/ 2 w 32"/>
                  <a:gd name="T29" fmla="*/ 14 h 20"/>
                  <a:gd name="T30" fmla="*/ 1 w 32"/>
                  <a:gd name="T31" fmla="*/ 16 h 20"/>
                  <a:gd name="T32" fmla="*/ 0 w 32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0">
                    <a:moveTo>
                      <a:pt x="32" y="0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79" name="Line 84"/>
              <p:cNvSpPr>
                <a:spLocks noChangeShapeType="1"/>
              </p:cNvSpPr>
              <p:nvPr/>
            </p:nvSpPr>
            <p:spPr bwMode="auto">
              <a:xfrm>
                <a:off x="998" y="3405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1028" y="3507"/>
                <a:ext cx="37" cy="20"/>
              </a:xfrm>
              <a:custGeom>
                <a:avLst/>
                <a:gdLst>
                  <a:gd name="T0" fmla="*/ 37 w 37"/>
                  <a:gd name="T1" fmla="*/ 20 h 20"/>
                  <a:gd name="T2" fmla="*/ 33 w 37"/>
                  <a:gd name="T3" fmla="*/ 16 h 20"/>
                  <a:gd name="T4" fmla="*/ 30 w 37"/>
                  <a:gd name="T5" fmla="*/ 13 h 20"/>
                  <a:gd name="T6" fmla="*/ 27 w 37"/>
                  <a:gd name="T7" fmla="*/ 10 h 20"/>
                  <a:gd name="T8" fmla="*/ 25 w 37"/>
                  <a:gd name="T9" fmla="*/ 8 h 20"/>
                  <a:gd name="T10" fmla="*/ 22 w 37"/>
                  <a:gd name="T11" fmla="*/ 6 h 20"/>
                  <a:gd name="T12" fmla="*/ 20 w 37"/>
                  <a:gd name="T13" fmla="*/ 4 h 20"/>
                  <a:gd name="T14" fmla="*/ 18 w 37"/>
                  <a:gd name="T15" fmla="*/ 3 h 20"/>
                  <a:gd name="T16" fmla="*/ 15 w 37"/>
                  <a:gd name="T17" fmla="*/ 2 h 20"/>
                  <a:gd name="T18" fmla="*/ 13 w 37"/>
                  <a:gd name="T19" fmla="*/ 1 h 20"/>
                  <a:gd name="T20" fmla="*/ 11 w 37"/>
                  <a:gd name="T21" fmla="*/ 1 h 20"/>
                  <a:gd name="T22" fmla="*/ 9 w 37"/>
                  <a:gd name="T23" fmla="*/ 0 h 20"/>
                  <a:gd name="T24" fmla="*/ 7 w 37"/>
                  <a:gd name="T25" fmla="*/ 0 h 20"/>
                  <a:gd name="T26" fmla="*/ 5 w 37"/>
                  <a:gd name="T27" fmla="*/ 0 h 20"/>
                  <a:gd name="T28" fmla="*/ 4 w 37"/>
                  <a:gd name="T29" fmla="*/ 0 h 20"/>
                  <a:gd name="T30" fmla="*/ 2 w 37"/>
                  <a:gd name="T31" fmla="*/ 0 h 20"/>
                  <a:gd name="T32" fmla="*/ 0 w 37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0">
                    <a:moveTo>
                      <a:pt x="37" y="20"/>
                    </a:moveTo>
                    <a:lnTo>
                      <a:pt x="33" y="16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997" y="3507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28 w 31"/>
                  <a:gd name="T3" fmla="*/ 0 h 22"/>
                  <a:gd name="T4" fmla="*/ 26 w 31"/>
                  <a:gd name="T5" fmla="*/ 0 h 22"/>
                  <a:gd name="T6" fmla="*/ 24 w 31"/>
                  <a:gd name="T7" fmla="*/ 0 h 22"/>
                  <a:gd name="T8" fmla="*/ 21 w 31"/>
                  <a:gd name="T9" fmla="*/ 1 h 22"/>
                  <a:gd name="T10" fmla="*/ 19 w 31"/>
                  <a:gd name="T11" fmla="*/ 1 h 22"/>
                  <a:gd name="T12" fmla="*/ 17 w 31"/>
                  <a:gd name="T13" fmla="*/ 2 h 22"/>
                  <a:gd name="T14" fmla="*/ 15 w 31"/>
                  <a:gd name="T15" fmla="*/ 2 h 22"/>
                  <a:gd name="T16" fmla="*/ 12 w 31"/>
                  <a:gd name="T17" fmla="*/ 3 h 22"/>
                  <a:gd name="T18" fmla="*/ 10 w 31"/>
                  <a:gd name="T19" fmla="*/ 5 h 22"/>
                  <a:gd name="T20" fmla="*/ 8 w 31"/>
                  <a:gd name="T21" fmla="*/ 6 h 22"/>
                  <a:gd name="T22" fmla="*/ 6 w 31"/>
                  <a:gd name="T23" fmla="*/ 8 h 22"/>
                  <a:gd name="T24" fmla="*/ 5 w 31"/>
                  <a:gd name="T25" fmla="*/ 10 h 22"/>
                  <a:gd name="T26" fmla="*/ 3 w 31"/>
                  <a:gd name="T27" fmla="*/ 12 h 22"/>
                  <a:gd name="T28" fmla="*/ 2 w 31"/>
                  <a:gd name="T29" fmla="*/ 15 h 22"/>
                  <a:gd name="T30" fmla="*/ 1 w 31"/>
                  <a:gd name="T31" fmla="*/ 18 h 22"/>
                  <a:gd name="T32" fmla="*/ 0 w 31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1182" y="3404"/>
                <a:ext cx="7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1169" y="3405"/>
                <a:ext cx="7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>
                <a:off x="1169" y="340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1239" y="352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6" name="Freeform 91"/>
              <p:cNvSpPr>
                <a:spLocks/>
              </p:cNvSpPr>
              <p:nvPr/>
            </p:nvSpPr>
            <p:spPr bwMode="auto">
              <a:xfrm>
                <a:off x="1196" y="3509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38 w 42"/>
                  <a:gd name="T3" fmla="*/ 14 h 18"/>
                  <a:gd name="T4" fmla="*/ 35 w 42"/>
                  <a:gd name="T5" fmla="*/ 12 h 18"/>
                  <a:gd name="T6" fmla="*/ 32 w 42"/>
                  <a:gd name="T7" fmla="*/ 9 h 18"/>
                  <a:gd name="T8" fmla="*/ 29 w 42"/>
                  <a:gd name="T9" fmla="*/ 7 h 18"/>
                  <a:gd name="T10" fmla="*/ 26 w 42"/>
                  <a:gd name="T11" fmla="*/ 5 h 18"/>
                  <a:gd name="T12" fmla="*/ 23 w 42"/>
                  <a:gd name="T13" fmla="*/ 4 h 18"/>
                  <a:gd name="T14" fmla="*/ 21 w 42"/>
                  <a:gd name="T15" fmla="*/ 3 h 18"/>
                  <a:gd name="T16" fmla="*/ 18 w 42"/>
                  <a:gd name="T17" fmla="*/ 2 h 18"/>
                  <a:gd name="T18" fmla="*/ 15 w 42"/>
                  <a:gd name="T19" fmla="*/ 1 h 18"/>
                  <a:gd name="T20" fmla="*/ 13 w 42"/>
                  <a:gd name="T21" fmla="*/ 0 h 18"/>
                  <a:gd name="T22" fmla="*/ 10 w 42"/>
                  <a:gd name="T23" fmla="*/ 0 h 18"/>
                  <a:gd name="T24" fmla="*/ 8 w 42"/>
                  <a:gd name="T25" fmla="*/ 0 h 18"/>
                  <a:gd name="T26" fmla="*/ 6 w 42"/>
                  <a:gd name="T27" fmla="*/ 0 h 18"/>
                  <a:gd name="T28" fmla="*/ 4 w 42"/>
                  <a:gd name="T29" fmla="*/ 0 h 18"/>
                  <a:gd name="T30" fmla="*/ 2 w 42"/>
                  <a:gd name="T31" fmla="*/ 0 h 18"/>
                  <a:gd name="T32" fmla="*/ 0 w 4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38" y="14"/>
                    </a:lnTo>
                    <a:lnTo>
                      <a:pt x="35" y="12"/>
                    </a:lnTo>
                    <a:lnTo>
                      <a:pt x="32" y="9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7" name="Freeform 92"/>
              <p:cNvSpPr>
                <a:spLocks/>
              </p:cNvSpPr>
              <p:nvPr/>
            </p:nvSpPr>
            <p:spPr bwMode="auto">
              <a:xfrm>
                <a:off x="1163" y="3509"/>
                <a:ext cx="33" cy="20"/>
              </a:xfrm>
              <a:custGeom>
                <a:avLst/>
                <a:gdLst>
                  <a:gd name="T0" fmla="*/ 33 w 33"/>
                  <a:gd name="T1" fmla="*/ 0 h 20"/>
                  <a:gd name="T2" fmla="*/ 30 w 33"/>
                  <a:gd name="T3" fmla="*/ 0 h 20"/>
                  <a:gd name="T4" fmla="*/ 28 w 33"/>
                  <a:gd name="T5" fmla="*/ 0 h 20"/>
                  <a:gd name="T6" fmla="*/ 26 w 33"/>
                  <a:gd name="T7" fmla="*/ 0 h 20"/>
                  <a:gd name="T8" fmla="*/ 23 w 33"/>
                  <a:gd name="T9" fmla="*/ 1 h 20"/>
                  <a:gd name="T10" fmla="*/ 21 w 33"/>
                  <a:gd name="T11" fmla="*/ 1 h 20"/>
                  <a:gd name="T12" fmla="*/ 18 w 33"/>
                  <a:gd name="T13" fmla="*/ 2 h 20"/>
                  <a:gd name="T14" fmla="*/ 16 w 33"/>
                  <a:gd name="T15" fmla="*/ 2 h 20"/>
                  <a:gd name="T16" fmla="*/ 14 w 33"/>
                  <a:gd name="T17" fmla="*/ 3 h 20"/>
                  <a:gd name="T18" fmla="*/ 12 w 33"/>
                  <a:gd name="T19" fmla="*/ 4 h 20"/>
                  <a:gd name="T20" fmla="*/ 9 w 33"/>
                  <a:gd name="T21" fmla="*/ 6 h 20"/>
                  <a:gd name="T22" fmla="*/ 7 w 33"/>
                  <a:gd name="T23" fmla="*/ 7 h 20"/>
                  <a:gd name="T24" fmla="*/ 6 w 33"/>
                  <a:gd name="T25" fmla="*/ 9 h 20"/>
                  <a:gd name="T26" fmla="*/ 4 w 33"/>
                  <a:gd name="T27" fmla="*/ 11 h 20"/>
                  <a:gd name="T28" fmla="*/ 2 w 33"/>
                  <a:gd name="T29" fmla="*/ 14 h 20"/>
                  <a:gd name="T30" fmla="*/ 1 w 33"/>
                  <a:gd name="T31" fmla="*/ 16 h 20"/>
                  <a:gd name="T32" fmla="*/ 0 w 33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0">
                    <a:moveTo>
                      <a:pt x="33" y="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1182" y="3404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3 w 38"/>
                  <a:gd name="T3" fmla="*/ 2 h 17"/>
                  <a:gd name="T4" fmla="*/ 6 w 38"/>
                  <a:gd name="T5" fmla="*/ 5 h 17"/>
                  <a:gd name="T6" fmla="*/ 8 w 38"/>
                  <a:gd name="T7" fmla="*/ 7 h 17"/>
                  <a:gd name="T8" fmla="*/ 11 w 38"/>
                  <a:gd name="T9" fmla="*/ 9 h 17"/>
                  <a:gd name="T10" fmla="*/ 13 w 38"/>
                  <a:gd name="T11" fmla="*/ 11 h 17"/>
                  <a:gd name="T12" fmla="*/ 16 w 38"/>
                  <a:gd name="T13" fmla="*/ 12 h 17"/>
                  <a:gd name="T14" fmla="*/ 18 w 38"/>
                  <a:gd name="T15" fmla="*/ 13 h 17"/>
                  <a:gd name="T16" fmla="*/ 20 w 38"/>
                  <a:gd name="T17" fmla="*/ 14 h 17"/>
                  <a:gd name="T18" fmla="*/ 22 w 38"/>
                  <a:gd name="T19" fmla="*/ 15 h 17"/>
                  <a:gd name="T20" fmla="*/ 24 w 38"/>
                  <a:gd name="T21" fmla="*/ 16 h 17"/>
                  <a:gd name="T22" fmla="*/ 26 w 38"/>
                  <a:gd name="T23" fmla="*/ 16 h 17"/>
                  <a:gd name="T24" fmla="*/ 28 w 38"/>
                  <a:gd name="T25" fmla="*/ 16 h 17"/>
                  <a:gd name="T26" fmla="*/ 31 w 38"/>
                  <a:gd name="T27" fmla="*/ 16 h 17"/>
                  <a:gd name="T28" fmla="*/ 33 w 38"/>
                  <a:gd name="T29" fmla="*/ 16 h 17"/>
                  <a:gd name="T30" fmla="*/ 35 w 38"/>
                  <a:gd name="T31" fmla="*/ 16 h 17"/>
                  <a:gd name="T32" fmla="*/ 38 w 38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8" y="7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6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89" name="Freeform 94"/>
              <p:cNvSpPr>
                <a:spLocks/>
              </p:cNvSpPr>
              <p:nvPr/>
            </p:nvSpPr>
            <p:spPr bwMode="auto">
              <a:xfrm>
                <a:off x="1220" y="3404"/>
                <a:ext cx="31" cy="17"/>
              </a:xfrm>
              <a:custGeom>
                <a:avLst/>
                <a:gdLst>
                  <a:gd name="T0" fmla="*/ 0 w 31"/>
                  <a:gd name="T1" fmla="*/ 17 h 17"/>
                  <a:gd name="T2" fmla="*/ 2 w 31"/>
                  <a:gd name="T3" fmla="*/ 16 h 17"/>
                  <a:gd name="T4" fmla="*/ 4 w 31"/>
                  <a:gd name="T5" fmla="*/ 16 h 17"/>
                  <a:gd name="T6" fmla="*/ 6 w 31"/>
                  <a:gd name="T7" fmla="*/ 16 h 17"/>
                  <a:gd name="T8" fmla="*/ 9 w 31"/>
                  <a:gd name="T9" fmla="*/ 16 h 17"/>
                  <a:gd name="T10" fmla="*/ 11 w 31"/>
                  <a:gd name="T11" fmla="*/ 16 h 17"/>
                  <a:gd name="T12" fmla="*/ 13 w 31"/>
                  <a:gd name="T13" fmla="*/ 16 h 17"/>
                  <a:gd name="T14" fmla="*/ 15 w 31"/>
                  <a:gd name="T15" fmla="*/ 15 h 17"/>
                  <a:gd name="T16" fmla="*/ 18 w 31"/>
                  <a:gd name="T17" fmla="*/ 14 h 17"/>
                  <a:gd name="T18" fmla="*/ 20 w 31"/>
                  <a:gd name="T19" fmla="*/ 13 h 17"/>
                  <a:gd name="T20" fmla="*/ 22 w 31"/>
                  <a:gd name="T21" fmla="*/ 12 h 17"/>
                  <a:gd name="T22" fmla="*/ 24 w 31"/>
                  <a:gd name="T23" fmla="*/ 11 h 17"/>
                  <a:gd name="T24" fmla="*/ 25 w 31"/>
                  <a:gd name="T25" fmla="*/ 9 h 17"/>
                  <a:gd name="T26" fmla="*/ 27 w 31"/>
                  <a:gd name="T27" fmla="*/ 7 h 17"/>
                  <a:gd name="T28" fmla="*/ 28 w 31"/>
                  <a:gd name="T29" fmla="*/ 5 h 17"/>
                  <a:gd name="T30" fmla="*/ 29 w 31"/>
                  <a:gd name="T31" fmla="*/ 2 h 17"/>
                  <a:gd name="T32" fmla="*/ 31 w 31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8" y="14"/>
                    </a:lnTo>
                    <a:lnTo>
                      <a:pt x="20" y="13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1251" y="3405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1264" y="3403"/>
                <a:ext cx="7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1251" y="3403"/>
                <a:ext cx="69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1251" y="340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1321" y="352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1349" y="3401"/>
                <a:ext cx="69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1337" y="3402"/>
                <a:ext cx="69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1337" y="340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1406" y="352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99" name="Freeform 104"/>
              <p:cNvSpPr>
                <a:spLocks/>
              </p:cNvSpPr>
              <p:nvPr/>
            </p:nvSpPr>
            <p:spPr bwMode="auto">
              <a:xfrm>
                <a:off x="1263" y="3403"/>
                <a:ext cx="41" cy="19"/>
              </a:xfrm>
              <a:custGeom>
                <a:avLst/>
                <a:gdLst>
                  <a:gd name="T0" fmla="*/ 0 w 41"/>
                  <a:gd name="T1" fmla="*/ 0 h 19"/>
                  <a:gd name="T2" fmla="*/ 3 w 41"/>
                  <a:gd name="T3" fmla="*/ 3 h 19"/>
                  <a:gd name="T4" fmla="*/ 6 w 41"/>
                  <a:gd name="T5" fmla="*/ 6 h 19"/>
                  <a:gd name="T6" fmla="*/ 9 w 41"/>
                  <a:gd name="T7" fmla="*/ 8 h 19"/>
                  <a:gd name="T8" fmla="*/ 12 w 41"/>
                  <a:gd name="T9" fmla="*/ 10 h 19"/>
                  <a:gd name="T10" fmla="*/ 15 w 41"/>
                  <a:gd name="T11" fmla="*/ 12 h 19"/>
                  <a:gd name="T12" fmla="*/ 17 w 41"/>
                  <a:gd name="T13" fmla="*/ 14 h 19"/>
                  <a:gd name="T14" fmla="*/ 20 w 41"/>
                  <a:gd name="T15" fmla="*/ 15 h 19"/>
                  <a:gd name="T16" fmla="*/ 22 w 41"/>
                  <a:gd name="T17" fmla="*/ 16 h 19"/>
                  <a:gd name="T18" fmla="*/ 25 w 41"/>
                  <a:gd name="T19" fmla="*/ 17 h 19"/>
                  <a:gd name="T20" fmla="*/ 27 w 41"/>
                  <a:gd name="T21" fmla="*/ 17 h 19"/>
                  <a:gd name="T22" fmla="*/ 29 w 41"/>
                  <a:gd name="T23" fmla="*/ 18 h 19"/>
                  <a:gd name="T24" fmla="*/ 31 w 41"/>
                  <a:gd name="T25" fmla="*/ 18 h 19"/>
                  <a:gd name="T26" fmla="*/ 34 w 41"/>
                  <a:gd name="T27" fmla="*/ 18 h 19"/>
                  <a:gd name="T28" fmla="*/ 36 w 41"/>
                  <a:gd name="T29" fmla="*/ 18 h 19"/>
                  <a:gd name="T30" fmla="*/ 38 w 41"/>
                  <a:gd name="T31" fmla="*/ 18 h 19"/>
                  <a:gd name="T32" fmla="*/ 41 w 41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9">
                    <a:moveTo>
                      <a:pt x="0" y="0"/>
                    </a:moveTo>
                    <a:lnTo>
                      <a:pt x="3" y="3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10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20" y="15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1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1304" y="3403"/>
                <a:ext cx="33" cy="19"/>
              </a:xfrm>
              <a:custGeom>
                <a:avLst/>
                <a:gdLst>
                  <a:gd name="T0" fmla="*/ 0 w 33"/>
                  <a:gd name="T1" fmla="*/ 19 h 19"/>
                  <a:gd name="T2" fmla="*/ 2 w 33"/>
                  <a:gd name="T3" fmla="*/ 18 h 19"/>
                  <a:gd name="T4" fmla="*/ 4 w 33"/>
                  <a:gd name="T5" fmla="*/ 18 h 19"/>
                  <a:gd name="T6" fmla="*/ 7 w 33"/>
                  <a:gd name="T7" fmla="*/ 18 h 19"/>
                  <a:gd name="T8" fmla="*/ 9 w 33"/>
                  <a:gd name="T9" fmla="*/ 18 h 19"/>
                  <a:gd name="T10" fmla="*/ 11 w 33"/>
                  <a:gd name="T11" fmla="*/ 18 h 19"/>
                  <a:gd name="T12" fmla="*/ 14 w 33"/>
                  <a:gd name="T13" fmla="*/ 17 h 19"/>
                  <a:gd name="T14" fmla="*/ 16 w 33"/>
                  <a:gd name="T15" fmla="*/ 17 h 19"/>
                  <a:gd name="T16" fmla="*/ 19 w 33"/>
                  <a:gd name="T17" fmla="*/ 16 h 19"/>
                  <a:gd name="T18" fmla="*/ 21 w 33"/>
                  <a:gd name="T19" fmla="*/ 15 h 19"/>
                  <a:gd name="T20" fmla="*/ 23 w 33"/>
                  <a:gd name="T21" fmla="*/ 14 h 19"/>
                  <a:gd name="T22" fmla="*/ 25 w 33"/>
                  <a:gd name="T23" fmla="*/ 12 h 19"/>
                  <a:gd name="T24" fmla="*/ 27 w 33"/>
                  <a:gd name="T25" fmla="*/ 10 h 19"/>
                  <a:gd name="T26" fmla="*/ 29 w 33"/>
                  <a:gd name="T27" fmla="*/ 8 h 19"/>
                  <a:gd name="T28" fmla="*/ 30 w 33"/>
                  <a:gd name="T29" fmla="*/ 6 h 19"/>
                  <a:gd name="T30" fmla="*/ 31 w 33"/>
                  <a:gd name="T31" fmla="*/ 3 h 19"/>
                  <a:gd name="T32" fmla="*/ 33 w 33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9">
                    <a:moveTo>
                      <a:pt x="0" y="19"/>
                    </a:moveTo>
                    <a:lnTo>
                      <a:pt x="2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9" y="16"/>
                    </a:lnTo>
                    <a:lnTo>
                      <a:pt x="21" y="15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30" y="6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1" name="Freeform 106"/>
              <p:cNvSpPr>
                <a:spLocks/>
              </p:cNvSpPr>
              <p:nvPr/>
            </p:nvSpPr>
            <p:spPr bwMode="auto">
              <a:xfrm>
                <a:off x="1350" y="3404"/>
                <a:ext cx="41" cy="18"/>
              </a:xfrm>
              <a:custGeom>
                <a:avLst/>
                <a:gdLst>
                  <a:gd name="T0" fmla="*/ 0 w 41"/>
                  <a:gd name="T1" fmla="*/ 0 h 18"/>
                  <a:gd name="T2" fmla="*/ 3 w 41"/>
                  <a:gd name="T3" fmla="*/ 3 h 18"/>
                  <a:gd name="T4" fmla="*/ 6 w 41"/>
                  <a:gd name="T5" fmla="*/ 5 h 18"/>
                  <a:gd name="T6" fmla="*/ 9 w 41"/>
                  <a:gd name="T7" fmla="*/ 8 h 18"/>
                  <a:gd name="T8" fmla="*/ 12 w 41"/>
                  <a:gd name="T9" fmla="*/ 10 h 18"/>
                  <a:gd name="T10" fmla="*/ 15 w 41"/>
                  <a:gd name="T11" fmla="*/ 12 h 18"/>
                  <a:gd name="T12" fmla="*/ 17 w 41"/>
                  <a:gd name="T13" fmla="*/ 13 h 18"/>
                  <a:gd name="T14" fmla="*/ 20 w 41"/>
                  <a:gd name="T15" fmla="*/ 14 h 18"/>
                  <a:gd name="T16" fmla="*/ 22 w 41"/>
                  <a:gd name="T17" fmla="*/ 15 h 18"/>
                  <a:gd name="T18" fmla="*/ 25 w 41"/>
                  <a:gd name="T19" fmla="*/ 16 h 18"/>
                  <a:gd name="T20" fmla="*/ 27 w 41"/>
                  <a:gd name="T21" fmla="*/ 17 h 18"/>
                  <a:gd name="T22" fmla="*/ 29 w 41"/>
                  <a:gd name="T23" fmla="*/ 17 h 18"/>
                  <a:gd name="T24" fmla="*/ 31 w 41"/>
                  <a:gd name="T25" fmla="*/ 17 h 18"/>
                  <a:gd name="T26" fmla="*/ 34 w 41"/>
                  <a:gd name="T27" fmla="*/ 17 h 18"/>
                  <a:gd name="T28" fmla="*/ 36 w 41"/>
                  <a:gd name="T29" fmla="*/ 17 h 18"/>
                  <a:gd name="T30" fmla="*/ 38 w 41"/>
                  <a:gd name="T31" fmla="*/ 17 h 18"/>
                  <a:gd name="T32" fmla="*/ 41 w 41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lnTo>
                      <a:pt x="3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2" y="10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1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>
                <a:off x="1391" y="3404"/>
                <a:ext cx="34" cy="18"/>
              </a:xfrm>
              <a:custGeom>
                <a:avLst/>
                <a:gdLst>
                  <a:gd name="T0" fmla="*/ 0 w 34"/>
                  <a:gd name="T1" fmla="*/ 18 h 18"/>
                  <a:gd name="T2" fmla="*/ 2 w 34"/>
                  <a:gd name="T3" fmla="*/ 17 h 18"/>
                  <a:gd name="T4" fmla="*/ 4 w 34"/>
                  <a:gd name="T5" fmla="*/ 17 h 18"/>
                  <a:gd name="T6" fmla="*/ 7 w 34"/>
                  <a:gd name="T7" fmla="*/ 17 h 18"/>
                  <a:gd name="T8" fmla="*/ 9 w 34"/>
                  <a:gd name="T9" fmla="*/ 17 h 18"/>
                  <a:gd name="T10" fmla="*/ 12 w 34"/>
                  <a:gd name="T11" fmla="*/ 17 h 18"/>
                  <a:gd name="T12" fmla="*/ 14 w 34"/>
                  <a:gd name="T13" fmla="*/ 17 h 18"/>
                  <a:gd name="T14" fmla="*/ 17 w 34"/>
                  <a:gd name="T15" fmla="*/ 16 h 18"/>
                  <a:gd name="T16" fmla="*/ 19 w 34"/>
                  <a:gd name="T17" fmla="*/ 15 h 18"/>
                  <a:gd name="T18" fmla="*/ 21 w 34"/>
                  <a:gd name="T19" fmla="*/ 14 h 18"/>
                  <a:gd name="T20" fmla="*/ 24 w 34"/>
                  <a:gd name="T21" fmla="*/ 13 h 18"/>
                  <a:gd name="T22" fmla="*/ 26 w 34"/>
                  <a:gd name="T23" fmla="*/ 12 h 18"/>
                  <a:gd name="T24" fmla="*/ 27 w 34"/>
                  <a:gd name="T25" fmla="*/ 10 h 18"/>
                  <a:gd name="T26" fmla="*/ 29 w 34"/>
                  <a:gd name="T27" fmla="*/ 8 h 18"/>
                  <a:gd name="T28" fmla="*/ 31 w 34"/>
                  <a:gd name="T29" fmla="*/ 5 h 18"/>
                  <a:gd name="T30" fmla="*/ 32 w 34"/>
                  <a:gd name="T31" fmla="*/ 3 h 18"/>
                  <a:gd name="T32" fmla="*/ 34 w 34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0" y="18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3" name="Freeform 108"/>
              <p:cNvSpPr>
                <a:spLocks/>
              </p:cNvSpPr>
              <p:nvPr/>
            </p:nvSpPr>
            <p:spPr bwMode="auto">
              <a:xfrm>
                <a:off x="1366" y="3508"/>
                <a:ext cx="40" cy="17"/>
              </a:xfrm>
              <a:custGeom>
                <a:avLst/>
                <a:gdLst>
                  <a:gd name="T0" fmla="*/ 40 w 40"/>
                  <a:gd name="T1" fmla="*/ 17 h 17"/>
                  <a:gd name="T2" fmla="*/ 36 w 40"/>
                  <a:gd name="T3" fmla="*/ 14 h 17"/>
                  <a:gd name="T4" fmla="*/ 33 w 40"/>
                  <a:gd name="T5" fmla="*/ 11 h 17"/>
                  <a:gd name="T6" fmla="*/ 30 w 40"/>
                  <a:gd name="T7" fmla="*/ 9 h 17"/>
                  <a:gd name="T8" fmla="*/ 27 w 40"/>
                  <a:gd name="T9" fmla="*/ 7 h 17"/>
                  <a:gd name="T10" fmla="*/ 24 w 40"/>
                  <a:gd name="T11" fmla="*/ 5 h 17"/>
                  <a:gd name="T12" fmla="*/ 22 w 40"/>
                  <a:gd name="T13" fmla="*/ 4 h 17"/>
                  <a:gd name="T14" fmla="*/ 19 w 40"/>
                  <a:gd name="T15" fmla="*/ 3 h 17"/>
                  <a:gd name="T16" fmla="*/ 17 w 40"/>
                  <a:gd name="T17" fmla="*/ 2 h 17"/>
                  <a:gd name="T18" fmla="*/ 15 w 40"/>
                  <a:gd name="T19" fmla="*/ 1 h 17"/>
                  <a:gd name="T20" fmla="*/ 12 w 40"/>
                  <a:gd name="T21" fmla="*/ 0 h 17"/>
                  <a:gd name="T22" fmla="*/ 10 w 40"/>
                  <a:gd name="T23" fmla="*/ 0 h 17"/>
                  <a:gd name="T24" fmla="*/ 8 w 40"/>
                  <a:gd name="T25" fmla="*/ 0 h 17"/>
                  <a:gd name="T26" fmla="*/ 6 w 40"/>
                  <a:gd name="T27" fmla="*/ 0 h 17"/>
                  <a:gd name="T28" fmla="*/ 4 w 40"/>
                  <a:gd name="T29" fmla="*/ 0 h 17"/>
                  <a:gd name="T30" fmla="*/ 2 w 40"/>
                  <a:gd name="T31" fmla="*/ 0 h 17"/>
                  <a:gd name="T32" fmla="*/ 0 w 40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17">
                    <a:moveTo>
                      <a:pt x="40" y="17"/>
                    </a:moveTo>
                    <a:lnTo>
                      <a:pt x="36" y="14"/>
                    </a:lnTo>
                    <a:lnTo>
                      <a:pt x="33" y="1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4" name="Freeform 109"/>
              <p:cNvSpPr>
                <a:spLocks/>
              </p:cNvSpPr>
              <p:nvPr/>
            </p:nvSpPr>
            <p:spPr bwMode="auto">
              <a:xfrm>
                <a:off x="1333" y="3508"/>
                <a:ext cx="33" cy="19"/>
              </a:xfrm>
              <a:custGeom>
                <a:avLst/>
                <a:gdLst>
                  <a:gd name="T0" fmla="*/ 33 w 33"/>
                  <a:gd name="T1" fmla="*/ 0 h 19"/>
                  <a:gd name="T2" fmla="*/ 30 w 33"/>
                  <a:gd name="T3" fmla="*/ 0 h 19"/>
                  <a:gd name="T4" fmla="*/ 28 w 33"/>
                  <a:gd name="T5" fmla="*/ 0 h 19"/>
                  <a:gd name="T6" fmla="*/ 26 w 33"/>
                  <a:gd name="T7" fmla="*/ 0 h 19"/>
                  <a:gd name="T8" fmla="*/ 23 w 33"/>
                  <a:gd name="T9" fmla="*/ 1 h 19"/>
                  <a:gd name="T10" fmla="*/ 21 w 33"/>
                  <a:gd name="T11" fmla="*/ 1 h 19"/>
                  <a:gd name="T12" fmla="*/ 18 w 33"/>
                  <a:gd name="T13" fmla="*/ 1 h 19"/>
                  <a:gd name="T14" fmla="*/ 16 w 33"/>
                  <a:gd name="T15" fmla="*/ 2 h 19"/>
                  <a:gd name="T16" fmla="*/ 14 w 33"/>
                  <a:gd name="T17" fmla="*/ 3 h 19"/>
                  <a:gd name="T18" fmla="*/ 12 w 33"/>
                  <a:gd name="T19" fmla="*/ 4 h 19"/>
                  <a:gd name="T20" fmla="*/ 9 w 33"/>
                  <a:gd name="T21" fmla="*/ 5 h 19"/>
                  <a:gd name="T22" fmla="*/ 7 w 33"/>
                  <a:gd name="T23" fmla="*/ 7 h 19"/>
                  <a:gd name="T24" fmla="*/ 6 w 33"/>
                  <a:gd name="T25" fmla="*/ 9 h 19"/>
                  <a:gd name="T26" fmla="*/ 4 w 33"/>
                  <a:gd name="T27" fmla="*/ 11 h 19"/>
                  <a:gd name="T28" fmla="*/ 2 w 33"/>
                  <a:gd name="T29" fmla="*/ 13 h 19"/>
                  <a:gd name="T30" fmla="*/ 1 w 33"/>
                  <a:gd name="T31" fmla="*/ 15 h 19"/>
                  <a:gd name="T32" fmla="*/ 0 w 33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5" name="Line 110"/>
              <p:cNvSpPr>
                <a:spLocks noChangeShapeType="1"/>
              </p:cNvSpPr>
              <p:nvPr/>
            </p:nvSpPr>
            <p:spPr bwMode="auto">
              <a:xfrm>
                <a:off x="1251" y="3403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6" name="Freeform 111"/>
              <p:cNvSpPr>
                <a:spLocks/>
              </p:cNvSpPr>
              <p:nvPr/>
            </p:nvSpPr>
            <p:spPr bwMode="auto">
              <a:xfrm>
                <a:off x="1281" y="3506"/>
                <a:ext cx="38" cy="19"/>
              </a:xfrm>
              <a:custGeom>
                <a:avLst/>
                <a:gdLst>
                  <a:gd name="T0" fmla="*/ 38 w 38"/>
                  <a:gd name="T1" fmla="*/ 19 h 19"/>
                  <a:gd name="T2" fmla="*/ 34 w 38"/>
                  <a:gd name="T3" fmla="*/ 15 h 19"/>
                  <a:gd name="T4" fmla="*/ 31 w 38"/>
                  <a:gd name="T5" fmla="*/ 12 h 19"/>
                  <a:gd name="T6" fmla="*/ 28 w 38"/>
                  <a:gd name="T7" fmla="*/ 10 h 19"/>
                  <a:gd name="T8" fmla="*/ 26 w 38"/>
                  <a:gd name="T9" fmla="*/ 8 h 19"/>
                  <a:gd name="T10" fmla="*/ 23 w 38"/>
                  <a:gd name="T11" fmla="*/ 6 h 19"/>
                  <a:gd name="T12" fmla="*/ 20 w 38"/>
                  <a:gd name="T13" fmla="*/ 4 h 19"/>
                  <a:gd name="T14" fmla="*/ 18 w 38"/>
                  <a:gd name="T15" fmla="*/ 3 h 19"/>
                  <a:gd name="T16" fmla="*/ 16 w 38"/>
                  <a:gd name="T17" fmla="*/ 2 h 19"/>
                  <a:gd name="T18" fmla="*/ 14 w 38"/>
                  <a:gd name="T19" fmla="*/ 1 h 19"/>
                  <a:gd name="T20" fmla="*/ 12 w 38"/>
                  <a:gd name="T21" fmla="*/ 1 h 19"/>
                  <a:gd name="T22" fmla="*/ 10 w 38"/>
                  <a:gd name="T23" fmla="*/ 0 h 19"/>
                  <a:gd name="T24" fmla="*/ 8 w 38"/>
                  <a:gd name="T25" fmla="*/ 0 h 19"/>
                  <a:gd name="T26" fmla="*/ 6 w 38"/>
                  <a:gd name="T27" fmla="*/ 0 h 19"/>
                  <a:gd name="T28" fmla="*/ 4 w 38"/>
                  <a:gd name="T29" fmla="*/ 0 h 19"/>
                  <a:gd name="T30" fmla="*/ 2 w 38"/>
                  <a:gd name="T31" fmla="*/ 0 h 19"/>
                  <a:gd name="T32" fmla="*/ 0 w 38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9">
                    <a:moveTo>
                      <a:pt x="38" y="19"/>
                    </a:moveTo>
                    <a:lnTo>
                      <a:pt x="34" y="15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7" name="Freeform 112"/>
              <p:cNvSpPr>
                <a:spLocks/>
              </p:cNvSpPr>
              <p:nvPr/>
            </p:nvSpPr>
            <p:spPr bwMode="auto">
              <a:xfrm>
                <a:off x="1250" y="3506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28 w 31"/>
                  <a:gd name="T3" fmla="*/ 0 h 21"/>
                  <a:gd name="T4" fmla="*/ 26 w 31"/>
                  <a:gd name="T5" fmla="*/ 0 h 21"/>
                  <a:gd name="T6" fmla="*/ 24 w 31"/>
                  <a:gd name="T7" fmla="*/ 0 h 21"/>
                  <a:gd name="T8" fmla="*/ 21 w 31"/>
                  <a:gd name="T9" fmla="*/ 1 h 21"/>
                  <a:gd name="T10" fmla="*/ 19 w 31"/>
                  <a:gd name="T11" fmla="*/ 1 h 21"/>
                  <a:gd name="T12" fmla="*/ 17 w 31"/>
                  <a:gd name="T13" fmla="*/ 2 h 21"/>
                  <a:gd name="T14" fmla="*/ 15 w 31"/>
                  <a:gd name="T15" fmla="*/ 2 h 21"/>
                  <a:gd name="T16" fmla="*/ 12 w 31"/>
                  <a:gd name="T17" fmla="*/ 3 h 21"/>
                  <a:gd name="T18" fmla="*/ 10 w 31"/>
                  <a:gd name="T19" fmla="*/ 4 h 21"/>
                  <a:gd name="T20" fmla="*/ 8 w 31"/>
                  <a:gd name="T21" fmla="*/ 6 h 21"/>
                  <a:gd name="T22" fmla="*/ 6 w 31"/>
                  <a:gd name="T23" fmla="*/ 7 h 21"/>
                  <a:gd name="T24" fmla="*/ 5 w 31"/>
                  <a:gd name="T25" fmla="*/ 9 h 21"/>
                  <a:gd name="T26" fmla="*/ 3 w 31"/>
                  <a:gd name="T27" fmla="*/ 12 h 21"/>
                  <a:gd name="T28" fmla="*/ 2 w 31"/>
                  <a:gd name="T29" fmla="*/ 14 h 21"/>
                  <a:gd name="T30" fmla="*/ 1 w 31"/>
                  <a:gd name="T31" fmla="*/ 17 h 21"/>
                  <a:gd name="T32" fmla="*/ 0 w 31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8" name="Line 113"/>
              <p:cNvSpPr>
                <a:spLocks noChangeShapeType="1"/>
              </p:cNvSpPr>
              <p:nvPr/>
            </p:nvSpPr>
            <p:spPr bwMode="auto">
              <a:xfrm>
                <a:off x="1434" y="3402"/>
                <a:ext cx="72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09" name="Line 114"/>
              <p:cNvSpPr>
                <a:spLocks noChangeShapeType="1"/>
              </p:cNvSpPr>
              <p:nvPr/>
            </p:nvSpPr>
            <p:spPr bwMode="auto">
              <a:xfrm>
                <a:off x="1422" y="3403"/>
                <a:ext cx="70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0" name="Line 115"/>
              <p:cNvSpPr>
                <a:spLocks noChangeShapeType="1"/>
              </p:cNvSpPr>
              <p:nvPr/>
            </p:nvSpPr>
            <p:spPr bwMode="auto">
              <a:xfrm>
                <a:off x="1422" y="340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1" name="Line 116"/>
              <p:cNvSpPr>
                <a:spLocks noChangeShapeType="1"/>
              </p:cNvSpPr>
              <p:nvPr/>
            </p:nvSpPr>
            <p:spPr bwMode="auto">
              <a:xfrm>
                <a:off x="1492" y="352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1450" y="3508"/>
                <a:ext cx="41" cy="17"/>
              </a:xfrm>
              <a:custGeom>
                <a:avLst/>
                <a:gdLst>
                  <a:gd name="T0" fmla="*/ 41 w 41"/>
                  <a:gd name="T1" fmla="*/ 17 h 17"/>
                  <a:gd name="T2" fmla="*/ 37 w 41"/>
                  <a:gd name="T3" fmla="*/ 14 h 17"/>
                  <a:gd name="T4" fmla="*/ 34 w 41"/>
                  <a:gd name="T5" fmla="*/ 11 h 17"/>
                  <a:gd name="T6" fmla="*/ 31 w 41"/>
                  <a:gd name="T7" fmla="*/ 9 h 17"/>
                  <a:gd name="T8" fmla="*/ 28 w 41"/>
                  <a:gd name="T9" fmla="*/ 7 h 17"/>
                  <a:gd name="T10" fmla="*/ 25 w 41"/>
                  <a:gd name="T11" fmla="*/ 5 h 17"/>
                  <a:gd name="T12" fmla="*/ 23 w 41"/>
                  <a:gd name="T13" fmla="*/ 4 h 17"/>
                  <a:gd name="T14" fmla="*/ 20 w 41"/>
                  <a:gd name="T15" fmla="*/ 3 h 17"/>
                  <a:gd name="T16" fmla="*/ 17 w 41"/>
                  <a:gd name="T17" fmla="*/ 2 h 17"/>
                  <a:gd name="T18" fmla="*/ 15 w 41"/>
                  <a:gd name="T19" fmla="*/ 1 h 17"/>
                  <a:gd name="T20" fmla="*/ 12 w 41"/>
                  <a:gd name="T21" fmla="*/ 0 h 17"/>
                  <a:gd name="T22" fmla="*/ 10 w 41"/>
                  <a:gd name="T23" fmla="*/ 0 h 17"/>
                  <a:gd name="T24" fmla="*/ 8 w 41"/>
                  <a:gd name="T25" fmla="*/ 0 h 17"/>
                  <a:gd name="T26" fmla="*/ 6 w 41"/>
                  <a:gd name="T27" fmla="*/ 0 h 17"/>
                  <a:gd name="T28" fmla="*/ 4 w 41"/>
                  <a:gd name="T29" fmla="*/ 0 h 17"/>
                  <a:gd name="T30" fmla="*/ 2 w 41"/>
                  <a:gd name="T31" fmla="*/ 0 h 17"/>
                  <a:gd name="T32" fmla="*/ 0 w 41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lnTo>
                      <a:pt x="37" y="14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1417" y="3508"/>
                <a:ext cx="33" cy="19"/>
              </a:xfrm>
              <a:custGeom>
                <a:avLst/>
                <a:gdLst>
                  <a:gd name="T0" fmla="*/ 33 w 33"/>
                  <a:gd name="T1" fmla="*/ 0 h 19"/>
                  <a:gd name="T2" fmla="*/ 30 w 33"/>
                  <a:gd name="T3" fmla="*/ 0 h 19"/>
                  <a:gd name="T4" fmla="*/ 28 w 33"/>
                  <a:gd name="T5" fmla="*/ 0 h 19"/>
                  <a:gd name="T6" fmla="*/ 26 w 33"/>
                  <a:gd name="T7" fmla="*/ 0 h 19"/>
                  <a:gd name="T8" fmla="*/ 23 w 33"/>
                  <a:gd name="T9" fmla="*/ 1 h 19"/>
                  <a:gd name="T10" fmla="*/ 21 w 33"/>
                  <a:gd name="T11" fmla="*/ 1 h 19"/>
                  <a:gd name="T12" fmla="*/ 18 w 33"/>
                  <a:gd name="T13" fmla="*/ 1 h 19"/>
                  <a:gd name="T14" fmla="*/ 16 w 33"/>
                  <a:gd name="T15" fmla="*/ 2 h 19"/>
                  <a:gd name="T16" fmla="*/ 14 w 33"/>
                  <a:gd name="T17" fmla="*/ 3 h 19"/>
                  <a:gd name="T18" fmla="*/ 12 w 33"/>
                  <a:gd name="T19" fmla="*/ 4 h 19"/>
                  <a:gd name="T20" fmla="*/ 9 w 33"/>
                  <a:gd name="T21" fmla="*/ 5 h 19"/>
                  <a:gd name="T22" fmla="*/ 7 w 33"/>
                  <a:gd name="T23" fmla="*/ 7 h 19"/>
                  <a:gd name="T24" fmla="*/ 6 w 33"/>
                  <a:gd name="T25" fmla="*/ 9 h 19"/>
                  <a:gd name="T26" fmla="*/ 4 w 33"/>
                  <a:gd name="T27" fmla="*/ 11 h 19"/>
                  <a:gd name="T28" fmla="*/ 2 w 33"/>
                  <a:gd name="T29" fmla="*/ 13 h 19"/>
                  <a:gd name="T30" fmla="*/ 1 w 33"/>
                  <a:gd name="T31" fmla="*/ 15 h 19"/>
                  <a:gd name="T32" fmla="*/ 0 w 33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4" name="Freeform 119"/>
              <p:cNvSpPr>
                <a:spLocks/>
              </p:cNvSpPr>
              <p:nvPr/>
            </p:nvSpPr>
            <p:spPr bwMode="auto">
              <a:xfrm>
                <a:off x="1434" y="3402"/>
                <a:ext cx="39" cy="18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3 h 18"/>
                  <a:gd name="T4" fmla="*/ 6 w 39"/>
                  <a:gd name="T5" fmla="*/ 5 h 18"/>
                  <a:gd name="T6" fmla="*/ 9 w 39"/>
                  <a:gd name="T7" fmla="*/ 8 h 18"/>
                  <a:gd name="T8" fmla="*/ 11 w 39"/>
                  <a:gd name="T9" fmla="*/ 10 h 18"/>
                  <a:gd name="T10" fmla="*/ 14 w 39"/>
                  <a:gd name="T11" fmla="*/ 12 h 18"/>
                  <a:gd name="T12" fmla="*/ 17 w 39"/>
                  <a:gd name="T13" fmla="*/ 13 h 18"/>
                  <a:gd name="T14" fmla="*/ 19 w 39"/>
                  <a:gd name="T15" fmla="*/ 14 h 18"/>
                  <a:gd name="T16" fmla="*/ 21 w 39"/>
                  <a:gd name="T17" fmla="*/ 15 h 18"/>
                  <a:gd name="T18" fmla="*/ 23 w 39"/>
                  <a:gd name="T19" fmla="*/ 16 h 18"/>
                  <a:gd name="T20" fmla="*/ 25 w 39"/>
                  <a:gd name="T21" fmla="*/ 17 h 18"/>
                  <a:gd name="T22" fmla="*/ 27 w 39"/>
                  <a:gd name="T23" fmla="*/ 17 h 18"/>
                  <a:gd name="T24" fmla="*/ 29 w 39"/>
                  <a:gd name="T25" fmla="*/ 17 h 18"/>
                  <a:gd name="T26" fmla="*/ 31 w 39"/>
                  <a:gd name="T27" fmla="*/ 17 h 18"/>
                  <a:gd name="T28" fmla="*/ 33 w 39"/>
                  <a:gd name="T29" fmla="*/ 17 h 18"/>
                  <a:gd name="T30" fmla="*/ 36 w 39"/>
                  <a:gd name="T31" fmla="*/ 17 h 18"/>
                  <a:gd name="T32" fmla="*/ 39 w 39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1" y="10"/>
                    </a:lnTo>
                    <a:lnTo>
                      <a:pt x="14" y="12"/>
                    </a:lnTo>
                    <a:lnTo>
                      <a:pt x="17" y="13"/>
                    </a:lnTo>
                    <a:lnTo>
                      <a:pt x="19" y="14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9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5" name="Freeform 120"/>
              <p:cNvSpPr>
                <a:spLocks/>
              </p:cNvSpPr>
              <p:nvPr/>
            </p:nvSpPr>
            <p:spPr bwMode="auto">
              <a:xfrm>
                <a:off x="1473" y="3402"/>
                <a:ext cx="32" cy="18"/>
              </a:xfrm>
              <a:custGeom>
                <a:avLst/>
                <a:gdLst>
                  <a:gd name="T0" fmla="*/ 0 w 32"/>
                  <a:gd name="T1" fmla="*/ 18 h 18"/>
                  <a:gd name="T2" fmla="*/ 2 w 32"/>
                  <a:gd name="T3" fmla="*/ 17 h 18"/>
                  <a:gd name="T4" fmla="*/ 4 w 32"/>
                  <a:gd name="T5" fmla="*/ 17 h 18"/>
                  <a:gd name="T6" fmla="*/ 6 w 32"/>
                  <a:gd name="T7" fmla="*/ 17 h 18"/>
                  <a:gd name="T8" fmla="*/ 9 w 32"/>
                  <a:gd name="T9" fmla="*/ 17 h 18"/>
                  <a:gd name="T10" fmla="*/ 11 w 32"/>
                  <a:gd name="T11" fmla="*/ 17 h 18"/>
                  <a:gd name="T12" fmla="*/ 14 w 32"/>
                  <a:gd name="T13" fmla="*/ 17 h 18"/>
                  <a:gd name="T14" fmla="*/ 16 w 32"/>
                  <a:gd name="T15" fmla="*/ 16 h 18"/>
                  <a:gd name="T16" fmla="*/ 18 w 32"/>
                  <a:gd name="T17" fmla="*/ 15 h 18"/>
                  <a:gd name="T18" fmla="*/ 20 w 32"/>
                  <a:gd name="T19" fmla="*/ 14 h 18"/>
                  <a:gd name="T20" fmla="*/ 22 w 32"/>
                  <a:gd name="T21" fmla="*/ 13 h 18"/>
                  <a:gd name="T22" fmla="*/ 24 w 32"/>
                  <a:gd name="T23" fmla="*/ 12 h 18"/>
                  <a:gd name="T24" fmla="*/ 26 w 32"/>
                  <a:gd name="T25" fmla="*/ 10 h 18"/>
                  <a:gd name="T26" fmla="*/ 28 w 32"/>
                  <a:gd name="T27" fmla="*/ 8 h 18"/>
                  <a:gd name="T28" fmla="*/ 29 w 32"/>
                  <a:gd name="T29" fmla="*/ 5 h 18"/>
                  <a:gd name="T30" fmla="*/ 30 w 32"/>
                  <a:gd name="T31" fmla="*/ 3 h 18"/>
                  <a:gd name="T32" fmla="*/ 32 w 3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8">
                    <a:moveTo>
                      <a:pt x="0" y="18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6" name="Line 121"/>
              <p:cNvSpPr>
                <a:spLocks noChangeShapeType="1"/>
              </p:cNvSpPr>
              <p:nvPr/>
            </p:nvSpPr>
            <p:spPr bwMode="auto">
              <a:xfrm>
                <a:off x="1505" y="3403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7" name="Line 122"/>
              <p:cNvSpPr>
                <a:spLocks noChangeShapeType="1"/>
              </p:cNvSpPr>
              <p:nvPr/>
            </p:nvSpPr>
            <p:spPr bwMode="auto">
              <a:xfrm>
                <a:off x="757" y="3406"/>
                <a:ext cx="7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8" name="Line 123"/>
              <p:cNvSpPr>
                <a:spLocks noChangeShapeType="1"/>
              </p:cNvSpPr>
              <p:nvPr/>
            </p:nvSpPr>
            <p:spPr bwMode="auto">
              <a:xfrm>
                <a:off x="745" y="3406"/>
                <a:ext cx="68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19" name="Line 124"/>
              <p:cNvSpPr>
                <a:spLocks noChangeShapeType="1"/>
              </p:cNvSpPr>
              <p:nvPr/>
            </p:nvSpPr>
            <p:spPr bwMode="auto">
              <a:xfrm>
                <a:off x="745" y="34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0" name="Line 125"/>
              <p:cNvSpPr>
                <a:spLocks noChangeShapeType="1"/>
              </p:cNvSpPr>
              <p:nvPr/>
            </p:nvSpPr>
            <p:spPr bwMode="auto">
              <a:xfrm>
                <a:off x="814" y="353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1" name="Line 126"/>
              <p:cNvSpPr>
                <a:spLocks noChangeShapeType="1"/>
              </p:cNvSpPr>
              <p:nvPr/>
            </p:nvSpPr>
            <p:spPr bwMode="auto">
              <a:xfrm>
                <a:off x="842" y="3403"/>
                <a:ext cx="69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2" name="Line 127"/>
              <p:cNvSpPr>
                <a:spLocks noChangeShapeType="1"/>
              </p:cNvSpPr>
              <p:nvPr/>
            </p:nvSpPr>
            <p:spPr bwMode="auto">
              <a:xfrm>
                <a:off x="832" y="3405"/>
                <a:ext cx="67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3" name="Line 128"/>
              <p:cNvSpPr>
                <a:spLocks noChangeShapeType="1"/>
              </p:cNvSpPr>
              <p:nvPr/>
            </p:nvSpPr>
            <p:spPr bwMode="auto">
              <a:xfrm>
                <a:off x="832" y="340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4" name="Line 129"/>
              <p:cNvSpPr>
                <a:spLocks noChangeShapeType="1"/>
              </p:cNvSpPr>
              <p:nvPr/>
            </p:nvSpPr>
            <p:spPr bwMode="auto">
              <a:xfrm>
                <a:off x="899" y="352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5" name="Freeform 130"/>
              <p:cNvSpPr>
                <a:spLocks/>
              </p:cNvSpPr>
              <p:nvPr/>
            </p:nvSpPr>
            <p:spPr bwMode="auto">
              <a:xfrm>
                <a:off x="756" y="3406"/>
                <a:ext cx="42" cy="18"/>
              </a:xfrm>
              <a:custGeom>
                <a:avLst/>
                <a:gdLst>
                  <a:gd name="T0" fmla="*/ 0 w 42"/>
                  <a:gd name="T1" fmla="*/ 0 h 18"/>
                  <a:gd name="T2" fmla="*/ 3 w 42"/>
                  <a:gd name="T3" fmla="*/ 3 h 18"/>
                  <a:gd name="T4" fmla="*/ 6 w 42"/>
                  <a:gd name="T5" fmla="*/ 5 h 18"/>
                  <a:gd name="T6" fmla="*/ 9 w 42"/>
                  <a:gd name="T7" fmla="*/ 8 h 18"/>
                  <a:gd name="T8" fmla="*/ 12 w 42"/>
                  <a:gd name="T9" fmla="*/ 10 h 18"/>
                  <a:gd name="T10" fmla="*/ 15 w 42"/>
                  <a:gd name="T11" fmla="*/ 12 h 18"/>
                  <a:gd name="T12" fmla="*/ 18 w 42"/>
                  <a:gd name="T13" fmla="*/ 13 h 18"/>
                  <a:gd name="T14" fmla="*/ 20 w 42"/>
                  <a:gd name="T15" fmla="*/ 14 h 18"/>
                  <a:gd name="T16" fmla="*/ 23 w 42"/>
                  <a:gd name="T17" fmla="*/ 15 h 18"/>
                  <a:gd name="T18" fmla="*/ 25 w 42"/>
                  <a:gd name="T19" fmla="*/ 16 h 18"/>
                  <a:gd name="T20" fmla="*/ 28 w 42"/>
                  <a:gd name="T21" fmla="*/ 17 h 18"/>
                  <a:gd name="T22" fmla="*/ 30 w 42"/>
                  <a:gd name="T23" fmla="*/ 17 h 18"/>
                  <a:gd name="T24" fmla="*/ 32 w 42"/>
                  <a:gd name="T25" fmla="*/ 17 h 18"/>
                  <a:gd name="T26" fmla="*/ 34 w 42"/>
                  <a:gd name="T27" fmla="*/ 17 h 18"/>
                  <a:gd name="T28" fmla="*/ 37 w 42"/>
                  <a:gd name="T29" fmla="*/ 17 h 18"/>
                  <a:gd name="T30" fmla="*/ 39 w 42"/>
                  <a:gd name="T31" fmla="*/ 17 h 18"/>
                  <a:gd name="T32" fmla="*/ 42 w 42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8">
                    <a:moveTo>
                      <a:pt x="0" y="0"/>
                    </a:moveTo>
                    <a:lnTo>
                      <a:pt x="3" y="3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12" y="10"/>
                    </a:lnTo>
                    <a:lnTo>
                      <a:pt x="15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42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6" name="Freeform 131"/>
              <p:cNvSpPr>
                <a:spLocks/>
              </p:cNvSpPr>
              <p:nvPr/>
            </p:nvSpPr>
            <p:spPr bwMode="auto">
              <a:xfrm>
                <a:off x="798" y="3406"/>
                <a:ext cx="34" cy="18"/>
              </a:xfrm>
              <a:custGeom>
                <a:avLst/>
                <a:gdLst>
                  <a:gd name="T0" fmla="*/ 0 w 34"/>
                  <a:gd name="T1" fmla="*/ 18 h 18"/>
                  <a:gd name="T2" fmla="*/ 2 w 34"/>
                  <a:gd name="T3" fmla="*/ 17 h 18"/>
                  <a:gd name="T4" fmla="*/ 4 w 34"/>
                  <a:gd name="T5" fmla="*/ 17 h 18"/>
                  <a:gd name="T6" fmla="*/ 7 w 34"/>
                  <a:gd name="T7" fmla="*/ 17 h 18"/>
                  <a:gd name="T8" fmla="*/ 9 w 34"/>
                  <a:gd name="T9" fmla="*/ 17 h 18"/>
                  <a:gd name="T10" fmla="*/ 11 w 34"/>
                  <a:gd name="T11" fmla="*/ 17 h 18"/>
                  <a:gd name="T12" fmla="*/ 14 w 34"/>
                  <a:gd name="T13" fmla="*/ 17 h 18"/>
                  <a:gd name="T14" fmla="*/ 16 w 34"/>
                  <a:gd name="T15" fmla="*/ 16 h 18"/>
                  <a:gd name="T16" fmla="*/ 19 w 34"/>
                  <a:gd name="T17" fmla="*/ 15 h 18"/>
                  <a:gd name="T18" fmla="*/ 21 w 34"/>
                  <a:gd name="T19" fmla="*/ 14 h 18"/>
                  <a:gd name="T20" fmla="*/ 23 w 34"/>
                  <a:gd name="T21" fmla="*/ 13 h 18"/>
                  <a:gd name="T22" fmla="*/ 25 w 34"/>
                  <a:gd name="T23" fmla="*/ 12 h 18"/>
                  <a:gd name="T24" fmla="*/ 27 w 34"/>
                  <a:gd name="T25" fmla="*/ 10 h 18"/>
                  <a:gd name="T26" fmla="*/ 29 w 34"/>
                  <a:gd name="T27" fmla="*/ 8 h 18"/>
                  <a:gd name="T28" fmla="*/ 31 w 34"/>
                  <a:gd name="T29" fmla="*/ 5 h 18"/>
                  <a:gd name="T30" fmla="*/ 32 w 34"/>
                  <a:gd name="T31" fmla="*/ 3 h 18"/>
                  <a:gd name="T32" fmla="*/ 34 w 34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0" y="18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7" name="Freeform 132"/>
              <p:cNvSpPr>
                <a:spLocks/>
              </p:cNvSpPr>
              <p:nvPr/>
            </p:nvSpPr>
            <p:spPr bwMode="auto">
              <a:xfrm>
                <a:off x="844" y="3407"/>
                <a:ext cx="41" cy="17"/>
              </a:xfrm>
              <a:custGeom>
                <a:avLst/>
                <a:gdLst>
                  <a:gd name="T0" fmla="*/ 0 w 41"/>
                  <a:gd name="T1" fmla="*/ 0 h 17"/>
                  <a:gd name="T2" fmla="*/ 3 w 41"/>
                  <a:gd name="T3" fmla="*/ 2 h 17"/>
                  <a:gd name="T4" fmla="*/ 6 w 41"/>
                  <a:gd name="T5" fmla="*/ 5 h 17"/>
                  <a:gd name="T6" fmla="*/ 9 w 41"/>
                  <a:gd name="T7" fmla="*/ 7 h 17"/>
                  <a:gd name="T8" fmla="*/ 12 w 41"/>
                  <a:gd name="T9" fmla="*/ 9 h 17"/>
                  <a:gd name="T10" fmla="*/ 15 w 41"/>
                  <a:gd name="T11" fmla="*/ 11 h 17"/>
                  <a:gd name="T12" fmla="*/ 17 w 41"/>
                  <a:gd name="T13" fmla="*/ 12 h 17"/>
                  <a:gd name="T14" fmla="*/ 20 w 41"/>
                  <a:gd name="T15" fmla="*/ 13 h 17"/>
                  <a:gd name="T16" fmla="*/ 22 w 41"/>
                  <a:gd name="T17" fmla="*/ 14 h 17"/>
                  <a:gd name="T18" fmla="*/ 25 w 41"/>
                  <a:gd name="T19" fmla="*/ 15 h 17"/>
                  <a:gd name="T20" fmla="*/ 27 w 41"/>
                  <a:gd name="T21" fmla="*/ 16 h 17"/>
                  <a:gd name="T22" fmla="*/ 29 w 41"/>
                  <a:gd name="T23" fmla="*/ 16 h 17"/>
                  <a:gd name="T24" fmla="*/ 31 w 41"/>
                  <a:gd name="T25" fmla="*/ 16 h 17"/>
                  <a:gd name="T26" fmla="*/ 34 w 41"/>
                  <a:gd name="T27" fmla="*/ 16 h 17"/>
                  <a:gd name="T28" fmla="*/ 36 w 41"/>
                  <a:gd name="T29" fmla="*/ 16 h 17"/>
                  <a:gd name="T30" fmla="*/ 38 w 41"/>
                  <a:gd name="T31" fmla="*/ 16 h 17"/>
                  <a:gd name="T32" fmla="*/ 41 w 41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2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0" y="13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1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8" name="Freeform 133"/>
              <p:cNvSpPr>
                <a:spLocks/>
              </p:cNvSpPr>
              <p:nvPr/>
            </p:nvSpPr>
            <p:spPr bwMode="auto">
              <a:xfrm>
                <a:off x="885" y="3407"/>
                <a:ext cx="33" cy="17"/>
              </a:xfrm>
              <a:custGeom>
                <a:avLst/>
                <a:gdLst>
                  <a:gd name="T0" fmla="*/ 0 w 33"/>
                  <a:gd name="T1" fmla="*/ 17 h 17"/>
                  <a:gd name="T2" fmla="*/ 2 w 33"/>
                  <a:gd name="T3" fmla="*/ 16 h 17"/>
                  <a:gd name="T4" fmla="*/ 4 w 33"/>
                  <a:gd name="T5" fmla="*/ 16 h 17"/>
                  <a:gd name="T6" fmla="*/ 7 w 33"/>
                  <a:gd name="T7" fmla="*/ 16 h 17"/>
                  <a:gd name="T8" fmla="*/ 9 w 33"/>
                  <a:gd name="T9" fmla="*/ 16 h 17"/>
                  <a:gd name="T10" fmla="*/ 11 w 33"/>
                  <a:gd name="T11" fmla="*/ 16 h 17"/>
                  <a:gd name="T12" fmla="*/ 14 w 33"/>
                  <a:gd name="T13" fmla="*/ 16 h 17"/>
                  <a:gd name="T14" fmla="*/ 16 w 33"/>
                  <a:gd name="T15" fmla="*/ 15 h 17"/>
                  <a:gd name="T16" fmla="*/ 19 w 33"/>
                  <a:gd name="T17" fmla="*/ 14 h 17"/>
                  <a:gd name="T18" fmla="*/ 21 w 33"/>
                  <a:gd name="T19" fmla="*/ 13 h 17"/>
                  <a:gd name="T20" fmla="*/ 23 w 33"/>
                  <a:gd name="T21" fmla="*/ 12 h 17"/>
                  <a:gd name="T22" fmla="*/ 25 w 33"/>
                  <a:gd name="T23" fmla="*/ 11 h 17"/>
                  <a:gd name="T24" fmla="*/ 27 w 33"/>
                  <a:gd name="T25" fmla="*/ 9 h 17"/>
                  <a:gd name="T26" fmla="*/ 29 w 33"/>
                  <a:gd name="T27" fmla="*/ 7 h 17"/>
                  <a:gd name="T28" fmla="*/ 30 w 33"/>
                  <a:gd name="T29" fmla="*/ 5 h 17"/>
                  <a:gd name="T30" fmla="*/ 31 w 33"/>
                  <a:gd name="T31" fmla="*/ 2 h 17"/>
                  <a:gd name="T32" fmla="*/ 33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0" y="17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3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30" y="5"/>
                    </a:lnTo>
                    <a:lnTo>
                      <a:pt x="31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29" name="Freeform 134"/>
              <p:cNvSpPr>
                <a:spLocks/>
              </p:cNvSpPr>
              <p:nvPr/>
            </p:nvSpPr>
            <p:spPr bwMode="auto">
              <a:xfrm>
                <a:off x="859" y="3510"/>
                <a:ext cx="40" cy="18"/>
              </a:xfrm>
              <a:custGeom>
                <a:avLst/>
                <a:gdLst>
                  <a:gd name="T0" fmla="*/ 40 w 40"/>
                  <a:gd name="T1" fmla="*/ 18 h 18"/>
                  <a:gd name="T2" fmla="*/ 36 w 40"/>
                  <a:gd name="T3" fmla="*/ 14 h 18"/>
                  <a:gd name="T4" fmla="*/ 33 w 40"/>
                  <a:gd name="T5" fmla="*/ 12 h 18"/>
                  <a:gd name="T6" fmla="*/ 30 w 40"/>
                  <a:gd name="T7" fmla="*/ 9 h 18"/>
                  <a:gd name="T8" fmla="*/ 27 w 40"/>
                  <a:gd name="T9" fmla="*/ 7 h 18"/>
                  <a:gd name="T10" fmla="*/ 24 w 40"/>
                  <a:gd name="T11" fmla="*/ 5 h 18"/>
                  <a:gd name="T12" fmla="*/ 22 w 40"/>
                  <a:gd name="T13" fmla="*/ 4 h 18"/>
                  <a:gd name="T14" fmla="*/ 19 w 40"/>
                  <a:gd name="T15" fmla="*/ 3 h 18"/>
                  <a:gd name="T16" fmla="*/ 17 w 40"/>
                  <a:gd name="T17" fmla="*/ 2 h 18"/>
                  <a:gd name="T18" fmla="*/ 15 w 40"/>
                  <a:gd name="T19" fmla="*/ 1 h 18"/>
                  <a:gd name="T20" fmla="*/ 12 w 40"/>
                  <a:gd name="T21" fmla="*/ 0 h 18"/>
                  <a:gd name="T22" fmla="*/ 10 w 40"/>
                  <a:gd name="T23" fmla="*/ 0 h 18"/>
                  <a:gd name="T24" fmla="*/ 8 w 40"/>
                  <a:gd name="T25" fmla="*/ 0 h 18"/>
                  <a:gd name="T26" fmla="*/ 6 w 40"/>
                  <a:gd name="T27" fmla="*/ 0 h 18"/>
                  <a:gd name="T28" fmla="*/ 4 w 40"/>
                  <a:gd name="T29" fmla="*/ 0 h 18"/>
                  <a:gd name="T30" fmla="*/ 2 w 40"/>
                  <a:gd name="T31" fmla="*/ 0 h 18"/>
                  <a:gd name="T32" fmla="*/ 0 w 40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18">
                    <a:moveTo>
                      <a:pt x="40" y="18"/>
                    </a:moveTo>
                    <a:lnTo>
                      <a:pt x="36" y="14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0" name="Freeform 135"/>
              <p:cNvSpPr>
                <a:spLocks/>
              </p:cNvSpPr>
              <p:nvPr/>
            </p:nvSpPr>
            <p:spPr bwMode="auto">
              <a:xfrm>
                <a:off x="827" y="3510"/>
                <a:ext cx="32" cy="20"/>
              </a:xfrm>
              <a:custGeom>
                <a:avLst/>
                <a:gdLst>
                  <a:gd name="T0" fmla="*/ 32 w 32"/>
                  <a:gd name="T1" fmla="*/ 0 h 20"/>
                  <a:gd name="T2" fmla="*/ 29 w 32"/>
                  <a:gd name="T3" fmla="*/ 0 h 20"/>
                  <a:gd name="T4" fmla="*/ 27 w 32"/>
                  <a:gd name="T5" fmla="*/ 0 h 20"/>
                  <a:gd name="T6" fmla="*/ 25 w 32"/>
                  <a:gd name="T7" fmla="*/ 0 h 20"/>
                  <a:gd name="T8" fmla="*/ 22 w 32"/>
                  <a:gd name="T9" fmla="*/ 1 h 20"/>
                  <a:gd name="T10" fmla="*/ 20 w 32"/>
                  <a:gd name="T11" fmla="*/ 1 h 20"/>
                  <a:gd name="T12" fmla="*/ 18 w 32"/>
                  <a:gd name="T13" fmla="*/ 2 h 20"/>
                  <a:gd name="T14" fmla="*/ 15 w 32"/>
                  <a:gd name="T15" fmla="*/ 2 h 20"/>
                  <a:gd name="T16" fmla="*/ 13 w 32"/>
                  <a:gd name="T17" fmla="*/ 3 h 20"/>
                  <a:gd name="T18" fmla="*/ 11 w 32"/>
                  <a:gd name="T19" fmla="*/ 4 h 20"/>
                  <a:gd name="T20" fmla="*/ 9 w 32"/>
                  <a:gd name="T21" fmla="*/ 6 h 20"/>
                  <a:gd name="T22" fmla="*/ 7 w 32"/>
                  <a:gd name="T23" fmla="*/ 7 h 20"/>
                  <a:gd name="T24" fmla="*/ 5 w 32"/>
                  <a:gd name="T25" fmla="*/ 9 h 20"/>
                  <a:gd name="T26" fmla="*/ 4 w 32"/>
                  <a:gd name="T27" fmla="*/ 11 h 20"/>
                  <a:gd name="T28" fmla="*/ 2 w 32"/>
                  <a:gd name="T29" fmla="*/ 14 h 20"/>
                  <a:gd name="T30" fmla="*/ 1 w 32"/>
                  <a:gd name="T31" fmla="*/ 16 h 20"/>
                  <a:gd name="T32" fmla="*/ 0 w 32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0">
                    <a:moveTo>
                      <a:pt x="32" y="0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1" name="Line 136"/>
              <p:cNvSpPr>
                <a:spLocks noChangeShapeType="1"/>
              </p:cNvSpPr>
              <p:nvPr/>
            </p:nvSpPr>
            <p:spPr bwMode="auto">
              <a:xfrm>
                <a:off x="745" y="3406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2" name="Freeform 137"/>
              <p:cNvSpPr>
                <a:spLocks/>
              </p:cNvSpPr>
              <p:nvPr/>
            </p:nvSpPr>
            <p:spPr bwMode="auto">
              <a:xfrm>
                <a:off x="775" y="3508"/>
                <a:ext cx="37" cy="20"/>
              </a:xfrm>
              <a:custGeom>
                <a:avLst/>
                <a:gdLst>
                  <a:gd name="T0" fmla="*/ 37 w 37"/>
                  <a:gd name="T1" fmla="*/ 20 h 20"/>
                  <a:gd name="T2" fmla="*/ 33 w 37"/>
                  <a:gd name="T3" fmla="*/ 16 h 20"/>
                  <a:gd name="T4" fmla="*/ 30 w 37"/>
                  <a:gd name="T5" fmla="*/ 13 h 20"/>
                  <a:gd name="T6" fmla="*/ 27 w 37"/>
                  <a:gd name="T7" fmla="*/ 10 h 20"/>
                  <a:gd name="T8" fmla="*/ 25 w 37"/>
                  <a:gd name="T9" fmla="*/ 8 h 20"/>
                  <a:gd name="T10" fmla="*/ 22 w 37"/>
                  <a:gd name="T11" fmla="*/ 6 h 20"/>
                  <a:gd name="T12" fmla="*/ 20 w 37"/>
                  <a:gd name="T13" fmla="*/ 4 h 20"/>
                  <a:gd name="T14" fmla="*/ 18 w 37"/>
                  <a:gd name="T15" fmla="*/ 3 h 20"/>
                  <a:gd name="T16" fmla="*/ 15 w 37"/>
                  <a:gd name="T17" fmla="*/ 2 h 20"/>
                  <a:gd name="T18" fmla="*/ 13 w 37"/>
                  <a:gd name="T19" fmla="*/ 1 h 20"/>
                  <a:gd name="T20" fmla="*/ 11 w 37"/>
                  <a:gd name="T21" fmla="*/ 1 h 20"/>
                  <a:gd name="T22" fmla="*/ 9 w 37"/>
                  <a:gd name="T23" fmla="*/ 0 h 20"/>
                  <a:gd name="T24" fmla="*/ 7 w 37"/>
                  <a:gd name="T25" fmla="*/ 0 h 20"/>
                  <a:gd name="T26" fmla="*/ 5 w 37"/>
                  <a:gd name="T27" fmla="*/ 0 h 20"/>
                  <a:gd name="T28" fmla="*/ 4 w 37"/>
                  <a:gd name="T29" fmla="*/ 0 h 20"/>
                  <a:gd name="T30" fmla="*/ 2 w 37"/>
                  <a:gd name="T31" fmla="*/ 0 h 20"/>
                  <a:gd name="T32" fmla="*/ 0 w 37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0">
                    <a:moveTo>
                      <a:pt x="37" y="20"/>
                    </a:moveTo>
                    <a:lnTo>
                      <a:pt x="33" y="16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3" name="Freeform 138"/>
              <p:cNvSpPr>
                <a:spLocks/>
              </p:cNvSpPr>
              <p:nvPr/>
            </p:nvSpPr>
            <p:spPr bwMode="auto">
              <a:xfrm>
                <a:off x="744" y="3508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28 w 31"/>
                  <a:gd name="T3" fmla="*/ 0 h 22"/>
                  <a:gd name="T4" fmla="*/ 26 w 31"/>
                  <a:gd name="T5" fmla="*/ 0 h 22"/>
                  <a:gd name="T6" fmla="*/ 24 w 31"/>
                  <a:gd name="T7" fmla="*/ 0 h 22"/>
                  <a:gd name="T8" fmla="*/ 21 w 31"/>
                  <a:gd name="T9" fmla="*/ 1 h 22"/>
                  <a:gd name="T10" fmla="*/ 19 w 31"/>
                  <a:gd name="T11" fmla="*/ 1 h 22"/>
                  <a:gd name="T12" fmla="*/ 17 w 31"/>
                  <a:gd name="T13" fmla="*/ 2 h 22"/>
                  <a:gd name="T14" fmla="*/ 15 w 31"/>
                  <a:gd name="T15" fmla="*/ 2 h 22"/>
                  <a:gd name="T16" fmla="*/ 12 w 31"/>
                  <a:gd name="T17" fmla="*/ 3 h 22"/>
                  <a:gd name="T18" fmla="*/ 10 w 31"/>
                  <a:gd name="T19" fmla="*/ 5 h 22"/>
                  <a:gd name="T20" fmla="*/ 8 w 31"/>
                  <a:gd name="T21" fmla="*/ 6 h 22"/>
                  <a:gd name="T22" fmla="*/ 6 w 31"/>
                  <a:gd name="T23" fmla="*/ 8 h 22"/>
                  <a:gd name="T24" fmla="*/ 5 w 31"/>
                  <a:gd name="T25" fmla="*/ 10 h 22"/>
                  <a:gd name="T26" fmla="*/ 3 w 31"/>
                  <a:gd name="T27" fmla="*/ 12 h 22"/>
                  <a:gd name="T28" fmla="*/ 2 w 31"/>
                  <a:gd name="T29" fmla="*/ 15 h 22"/>
                  <a:gd name="T30" fmla="*/ 1 w 31"/>
                  <a:gd name="T31" fmla="*/ 18 h 22"/>
                  <a:gd name="T32" fmla="*/ 0 w 31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4" name="Line 139"/>
              <p:cNvSpPr>
                <a:spLocks noChangeShapeType="1"/>
              </p:cNvSpPr>
              <p:nvPr/>
            </p:nvSpPr>
            <p:spPr bwMode="auto">
              <a:xfrm>
                <a:off x="928" y="3405"/>
                <a:ext cx="7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5" name="Line 140"/>
              <p:cNvSpPr>
                <a:spLocks noChangeShapeType="1"/>
              </p:cNvSpPr>
              <p:nvPr/>
            </p:nvSpPr>
            <p:spPr bwMode="auto">
              <a:xfrm>
                <a:off x="916" y="3406"/>
                <a:ext cx="69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6" name="Line 141"/>
              <p:cNvSpPr>
                <a:spLocks noChangeShapeType="1"/>
              </p:cNvSpPr>
              <p:nvPr/>
            </p:nvSpPr>
            <p:spPr bwMode="auto">
              <a:xfrm>
                <a:off x="916" y="34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7" name="Line 142"/>
              <p:cNvSpPr>
                <a:spLocks noChangeShapeType="1"/>
              </p:cNvSpPr>
              <p:nvPr/>
            </p:nvSpPr>
            <p:spPr bwMode="auto">
              <a:xfrm>
                <a:off x="985" y="353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8" name="Freeform 143"/>
              <p:cNvSpPr>
                <a:spLocks/>
              </p:cNvSpPr>
              <p:nvPr/>
            </p:nvSpPr>
            <p:spPr bwMode="auto">
              <a:xfrm>
                <a:off x="943" y="3510"/>
                <a:ext cx="41" cy="18"/>
              </a:xfrm>
              <a:custGeom>
                <a:avLst/>
                <a:gdLst>
                  <a:gd name="T0" fmla="*/ 41 w 41"/>
                  <a:gd name="T1" fmla="*/ 18 h 18"/>
                  <a:gd name="T2" fmla="*/ 37 w 41"/>
                  <a:gd name="T3" fmla="*/ 14 h 18"/>
                  <a:gd name="T4" fmla="*/ 34 w 41"/>
                  <a:gd name="T5" fmla="*/ 12 h 18"/>
                  <a:gd name="T6" fmla="*/ 31 w 41"/>
                  <a:gd name="T7" fmla="*/ 9 h 18"/>
                  <a:gd name="T8" fmla="*/ 28 w 41"/>
                  <a:gd name="T9" fmla="*/ 7 h 18"/>
                  <a:gd name="T10" fmla="*/ 25 w 41"/>
                  <a:gd name="T11" fmla="*/ 5 h 18"/>
                  <a:gd name="T12" fmla="*/ 23 w 41"/>
                  <a:gd name="T13" fmla="*/ 4 h 18"/>
                  <a:gd name="T14" fmla="*/ 20 w 41"/>
                  <a:gd name="T15" fmla="*/ 3 h 18"/>
                  <a:gd name="T16" fmla="*/ 18 w 41"/>
                  <a:gd name="T17" fmla="*/ 2 h 18"/>
                  <a:gd name="T18" fmla="*/ 16 w 41"/>
                  <a:gd name="T19" fmla="*/ 1 h 18"/>
                  <a:gd name="T20" fmla="*/ 12 w 41"/>
                  <a:gd name="T21" fmla="*/ 0 h 18"/>
                  <a:gd name="T22" fmla="*/ 10 w 41"/>
                  <a:gd name="T23" fmla="*/ 0 h 18"/>
                  <a:gd name="T24" fmla="*/ 8 w 41"/>
                  <a:gd name="T25" fmla="*/ 0 h 18"/>
                  <a:gd name="T26" fmla="*/ 6 w 41"/>
                  <a:gd name="T27" fmla="*/ 0 h 18"/>
                  <a:gd name="T28" fmla="*/ 4 w 41"/>
                  <a:gd name="T29" fmla="*/ 0 h 18"/>
                  <a:gd name="T30" fmla="*/ 2 w 41"/>
                  <a:gd name="T31" fmla="*/ 0 h 18"/>
                  <a:gd name="T32" fmla="*/ 0 w 41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8">
                    <a:moveTo>
                      <a:pt x="41" y="18"/>
                    </a:moveTo>
                    <a:lnTo>
                      <a:pt x="37" y="14"/>
                    </a:lnTo>
                    <a:lnTo>
                      <a:pt x="34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9" name="Freeform 144"/>
              <p:cNvSpPr>
                <a:spLocks/>
              </p:cNvSpPr>
              <p:nvPr/>
            </p:nvSpPr>
            <p:spPr bwMode="auto">
              <a:xfrm>
                <a:off x="910" y="3510"/>
                <a:ext cx="33" cy="20"/>
              </a:xfrm>
              <a:custGeom>
                <a:avLst/>
                <a:gdLst>
                  <a:gd name="T0" fmla="*/ 33 w 33"/>
                  <a:gd name="T1" fmla="*/ 0 h 20"/>
                  <a:gd name="T2" fmla="*/ 30 w 33"/>
                  <a:gd name="T3" fmla="*/ 0 h 20"/>
                  <a:gd name="T4" fmla="*/ 28 w 33"/>
                  <a:gd name="T5" fmla="*/ 0 h 20"/>
                  <a:gd name="T6" fmla="*/ 26 w 33"/>
                  <a:gd name="T7" fmla="*/ 0 h 20"/>
                  <a:gd name="T8" fmla="*/ 23 w 33"/>
                  <a:gd name="T9" fmla="*/ 1 h 20"/>
                  <a:gd name="T10" fmla="*/ 21 w 33"/>
                  <a:gd name="T11" fmla="*/ 1 h 20"/>
                  <a:gd name="T12" fmla="*/ 18 w 33"/>
                  <a:gd name="T13" fmla="*/ 2 h 20"/>
                  <a:gd name="T14" fmla="*/ 16 w 33"/>
                  <a:gd name="T15" fmla="*/ 2 h 20"/>
                  <a:gd name="T16" fmla="*/ 14 w 33"/>
                  <a:gd name="T17" fmla="*/ 3 h 20"/>
                  <a:gd name="T18" fmla="*/ 12 w 33"/>
                  <a:gd name="T19" fmla="*/ 4 h 20"/>
                  <a:gd name="T20" fmla="*/ 9 w 33"/>
                  <a:gd name="T21" fmla="*/ 6 h 20"/>
                  <a:gd name="T22" fmla="*/ 7 w 33"/>
                  <a:gd name="T23" fmla="*/ 7 h 20"/>
                  <a:gd name="T24" fmla="*/ 6 w 33"/>
                  <a:gd name="T25" fmla="*/ 9 h 20"/>
                  <a:gd name="T26" fmla="*/ 4 w 33"/>
                  <a:gd name="T27" fmla="*/ 11 h 20"/>
                  <a:gd name="T28" fmla="*/ 2 w 33"/>
                  <a:gd name="T29" fmla="*/ 14 h 20"/>
                  <a:gd name="T30" fmla="*/ 1 w 33"/>
                  <a:gd name="T31" fmla="*/ 16 h 20"/>
                  <a:gd name="T32" fmla="*/ 0 w 33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0">
                    <a:moveTo>
                      <a:pt x="33" y="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0" name="Freeform 145"/>
              <p:cNvSpPr>
                <a:spLocks/>
              </p:cNvSpPr>
              <p:nvPr/>
            </p:nvSpPr>
            <p:spPr bwMode="auto">
              <a:xfrm>
                <a:off x="928" y="3405"/>
                <a:ext cx="39" cy="17"/>
              </a:xfrm>
              <a:custGeom>
                <a:avLst/>
                <a:gdLst>
                  <a:gd name="T0" fmla="*/ 0 w 39"/>
                  <a:gd name="T1" fmla="*/ 0 h 17"/>
                  <a:gd name="T2" fmla="*/ 3 w 39"/>
                  <a:gd name="T3" fmla="*/ 2 h 17"/>
                  <a:gd name="T4" fmla="*/ 6 w 39"/>
                  <a:gd name="T5" fmla="*/ 5 h 17"/>
                  <a:gd name="T6" fmla="*/ 8 w 39"/>
                  <a:gd name="T7" fmla="*/ 7 h 17"/>
                  <a:gd name="T8" fmla="*/ 11 w 39"/>
                  <a:gd name="T9" fmla="*/ 9 h 17"/>
                  <a:gd name="T10" fmla="*/ 13 w 39"/>
                  <a:gd name="T11" fmla="*/ 11 h 17"/>
                  <a:gd name="T12" fmla="*/ 16 w 39"/>
                  <a:gd name="T13" fmla="*/ 12 h 17"/>
                  <a:gd name="T14" fmla="*/ 18 w 39"/>
                  <a:gd name="T15" fmla="*/ 13 h 17"/>
                  <a:gd name="T16" fmla="*/ 20 w 39"/>
                  <a:gd name="T17" fmla="*/ 14 h 17"/>
                  <a:gd name="T18" fmla="*/ 23 w 39"/>
                  <a:gd name="T19" fmla="*/ 15 h 17"/>
                  <a:gd name="T20" fmla="*/ 25 w 39"/>
                  <a:gd name="T21" fmla="*/ 16 h 17"/>
                  <a:gd name="T22" fmla="*/ 27 w 39"/>
                  <a:gd name="T23" fmla="*/ 16 h 17"/>
                  <a:gd name="T24" fmla="*/ 30 w 39"/>
                  <a:gd name="T25" fmla="*/ 16 h 17"/>
                  <a:gd name="T26" fmla="*/ 32 w 39"/>
                  <a:gd name="T27" fmla="*/ 16 h 17"/>
                  <a:gd name="T28" fmla="*/ 34 w 39"/>
                  <a:gd name="T29" fmla="*/ 16 h 17"/>
                  <a:gd name="T30" fmla="*/ 36 w 39"/>
                  <a:gd name="T31" fmla="*/ 16 h 17"/>
                  <a:gd name="T32" fmla="*/ 39 w 39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7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8" y="7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6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9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1" name="Freeform 146"/>
              <p:cNvSpPr>
                <a:spLocks/>
              </p:cNvSpPr>
              <p:nvPr/>
            </p:nvSpPr>
            <p:spPr bwMode="auto">
              <a:xfrm>
                <a:off x="967" y="3405"/>
                <a:ext cx="31" cy="17"/>
              </a:xfrm>
              <a:custGeom>
                <a:avLst/>
                <a:gdLst>
                  <a:gd name="T0" fmla="*/ 0 w 31"/>
                  <a:gd name="T1" fmla="*/ 17 h 17"/>
                  <a:gd name="T2" fmla="*/ 2 w 31"/>
                  <a:gd name="T3" fmla="*/ 16 h 17"/>
                  <a:gd name="T4" fmla="*/ 4 w 31"/>
                  <a:gd name="T5" fmla="*/ 16 h 17"/>
                  <a:gd name="T6" fmla="*/ 6 w 31"/>
                  <a:gd name="T7" fmla="*/ 16 h 17"/>
                  <a:gd name="T8" fmla="*/ 8 w 31"/>
                  <a:gd name="T9" fmla="*/ 16 h 17"/>
                  <a:gd name="T10" fmla="*/ 11 w 31"/>
                  <a:gd name="T11" fmla="*/ 16 h 17"/>
                  <a:gd name="T12" fmla="*/ 13 w 31"/>
                  <a:gd name="T13" fmla="*/ 16 h 17"/>
                  <a:gd name="T14" fmla="*/ 15 w 31"/>
                  <a:gd name="T15" fmla="*/ 15 h 17"/>
                  <a:gd name="T16" fmla="*/ 17 w 31"/>
                  <a:gd name="T17" fmla="*/ 14 h 17"/>
                  <a:gd name="T18" fmla="*/ 19 w 31"/>
                  <a:gd name="T19" fmla="*/ 13 h 17"/>
                  <a:gd name="T20" fmla="*/ 21 w 31"/>
                  <a:gd name="T21" fmla="*/ 12 h 17"/>
                  <a:gd name="T22" fmla="*/ 23 w 31"/>
                  <a:gd name="T23" fmla="*/ 11 h 17"/>
                  <a:gd name="T24" fmla="*/ 25 w 31"/>
                  <a:gd name="T25" fmla="*/ 9 h 17"/>
                  <a:gd name="T26" fmla="*/ 27 w 31"/>
                  <a:gd name="T27" fmla="*/ 7 h 17"/>
                  <a:gd name="T28" fmla="*/ 28 w 31"/>
                  <a:gd name="T29" fmla="*/ 5 h 17"/>
                  <a:gd name="T30" fmla="*/ 29 w 31"/>
                  <a:gd name="T31" fmla="*/ 2 h 17"/>
                  <a:gd name="T32" fmla="*/ 31 w 31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9" y="13"/>
                    </a:lnTo>
                    <a:lnTo>
                      <a:pt x="21" y="12"/>
                    </a:lnTo>
                    <a:lnTo>
                      <a:pt x="23" y="11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2" name="Line 147"/>
              <p:cNvSpPr>
                <a:spLocks noChangeShapeType="1"/>
              </p:cNvSpPr>
              <p:nvPr/>
            </p:nvSpPr>
            <p:spPr bwMode="auto">
              <a:xfrm>
                <a:off x="998" y="3406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3" name="Line 148"/>
              <p:cNvSpPr>
                <a:spLocks noChangeShapeType="1"/>
              </p:cNvSpPr>
              <p:nvPr/>
            </p:nvSpPr>
            <p:spPr bwMode="auto">
              <a:xfrm>
                <a:off x="1895" y="3402"/>
                <a:ext cx="5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4" name="Line 149"/>
              <p:cNvSpPr>
                <a:spLocks noChangeShapeType="1"/>
              </p:cNvSpPr>
              <p:nvPr/>
            </p:nvSpPr>
            <p:spPr bwMode="auto">
              <a:xfrm>
                <a:off x="1884" y="3401"/>
                <a:ext cx="5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5" name="Line 150"/>
              <p:cNvSpPr>
                <a:spLocks noChangeShapeType="1"/>
              </p:cNvSpPr>
              <p:nvPr/>
            </p:nvSpPr>
            <p:spPr bwMode="auto">
              <a:xfrm>
                <a:off x="1884" y="340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6" name="Line 151"/>
              <p:cNvSpPr>
                <a:spLocks noChangeShapeType="1"/>
              </p:cNvSpPr>
              <p:nvPr/>
            </p:nvSpPr>
            <p:spPr bwMode="auto">
              <a:xfrm>
                <a:off x="1936" y="352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7" name="Freeform 152"/>
              <p:cNvSpPr>
                <a:spLocks/>
              </p:cNvSpPr>
              <p:nvPr/>
            </p:nvSpPr>
            <p:spPr bwMode="auto">
              <a:xfrm>
                <a:off x="1895" y="3401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2 w 28"/>
                  <a:gd name="T3" fmla="*/ 2 h 17"/>
                  <a:gd name="T4" fmla="*/ 4 w 28"/>
                  <a:gd name="T5" fmla="*/ 5 h 17"/>
                  <a:gd name="T6" fmla="*/ 6 w 28"/>
                  <a:gd name="T7" fmla="*/ 7 h 17"/>
                  <a:gd name="T8" fmla="*/ 8 w 28"/>
                  <a:gd name="T9" fmla="*/ 9 h 17"/>
                  <a:gd name="T10" fmla="*/ 10 w 28"/>
                  <a:gd name="T11" fmla="*/ 11 h 17"/>
                  <a:gd name="T12" fmla="*/ 12 w 28"/>
                  <a:gd name="T13" fmla="*/ 12 h 17"/>
                  <a:gd name="T14" fmla="*/ 14 w 28"/>
                  <a:gd name="T15" fmla="*/ 13 h 17"/>
                  <a:gd name="T16" fmla="*/ 15 w 28"/>
                  <a:gd name="T17" fmla="*/ 14 h 17"/>
                  <a:gd name="T18" fmla="*/ 17 w 28"/>
                  <a:gd name="T19" fmla="*/ 15 h 17"/>
                  <a:gd name="T20" fmla="*/ 19 w 28"/>
                  <a:gd name="T21" fmla="*/ 16 h 17"/>
                  <a:gd name="T22" fmla="*/ 20 w 28"/>
                  <a:gd name="T23" fmla="*/ 16 h 17"/>
                  <a:gd name="T24" fmla="*/ 22 w 28"/>
                  <a:gd name="T25" fmla="*/ 16 h 17"/>
                  <a:gd name="T26" fmla="*/ 23 w 28"/>
                  <a:gd name="T27" fmla="*/ 16 h 17"/>
                  <a:gd name="T28" fmla="*/ 25 w 28"/>
                  <a:gd name="T29" fmla="*/ 16 h 17"/>
                  <a:gd name="T30" fmla="*/ 26 w 28"/>
                  <a:gd name="T31" fmla="*/ 16 h 17"/>
                  <a:gd name="T32" fmla="*/ 28 w 28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8" name="Freeform 153"/>
              <p:cNvSpPr>
                <a:spLocks/>
              </p:cNvSpPr>
              <p:nvPr/>
            </p:nvSpPr>
            <p:spPr bwMode="auto">
              <a:xfrm>
                <a:off x="1923" y="3401"/>
                <a:ext cx="24" cy="17"/>
              </a:xfrm>
              <a:custGeom>
                <a:avLst/>
                <a:gdLst>
                  <a:gd name="T0" fmla="*/ 0 w 24"/>
                  <a:gd name="T1" fmla="*/ 17 h 17"/>
                  <a:gd name="T2" fmla="*/ 1 w 24"/>
                  <a:gd name="T3" fmla="*/ 16 h 17"/>
                  <a:gd name="T4" fmla="*/ 3 w 24"/>
                  <a:gd name="T5" fmla="*/ 16 h 17"/>
                  <a:gd name="T6" fmla="*/ 5 w 24"/>
                  <a:gd name="T7" fmla="*/ 16 h 17"/>
                  <a:gd name="T8" fmla="*/ 6 w 24"/>
                  <a:gd name="T9" fmla="*/ 16 h 17"/>
                  <a:gd name="T10" fmla="*/ 8 w 24"/>
                  <a:gd name="T11" fmla="*/ 16 h 17"/>
                  <a:gd name="T12" fmla="*/ 10 w 24"/>
                  <a:gd name="T13" fmla="*/ 16 h 17"/>
                  <a:gd name="T14" fmla="*/ 12 w 24"/>
                  <a:gd name="T15" fmla="*/ 15 h 17"/>
                  <a:gd name="T16" fmla="*/ 13 w 24"/>
                  <a:gd name="T17" fmla="*/ 14 h 17"/>
                  <a:gd name="T18" fmla="*/ 15 w 24"/>
                  <a:gd name="T19" fmla="*/ 13 h 17"/>
                  <a:gd name="T20" fmla="*/ 17 w 24"/>
                  <a:gd name="T21" fmla="*/ 12 h 17"/>
                  <a:gd name="T22" fmla="*/ 18 w 24"/>
                  <a:gd name="T23" fmla="*/ 11 h 17"/>
                  <a:gd name="T24" fmla="*/ 19 w 24"/>
                  <a:gd name="T25" fmla="*/ 9 h 17"/>
                  <a:gd name="T26" fmla="*/ 21 w 24"/>
                  <a:gd name="T27" fmla="*/ 7 h 17"/>
                  <a:gd name="T28" fmla="*/ 22 w 24"/>
                  <a:gd name="T29" fmla="*/ 5 h 17"/>
                  <a:gd name="T30" fmla="*/ 23 w 24"/>
                  <a:gd name="T31" fmla="*/ 2 h 17"/>
                  <a:gd name="T32" fmla="*/ 24 w 24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49" name="Line 154"/>
              <p:cNvSpPr>
                <a:spLocks noChangeShapeType="1"/>
              </p:cNvSpPr>
              <p:nvPr/>
            </p:nvSpPr>
            <p:spPr bwMode="auto">
              <a:xfrm>
                <a:off x="1884" y="3403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0" name="Line 155"/>
              <p:cNvSpPr>
                <a:spLocks noChangeShapeType="1"/>
              </p:cNvSpPr>
              <p:nvPr/>
            </p:nvSpPr>
            <p:spPr bwMode="auto">
              <a:xfrm>
                <a:off x="1957" y="3402"/>
                <a:ext cx="57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1" name="Line 156"/>
              <p:cNvSpPr>
                <a:spLocks noChangeShapeType="1"/>
              </p:cNvSpPr>
              <p:nvPr/>
            </p:nvSpPr>
            <p:spPr bwMode="auto">
              <a:xfrm>
                <a:off x="1947" y="3401"/>
                <a:ext cx="57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2" name="Line 157"/>
              <p:cNvSpPr>
                <a:spLocks noChangeShapeType="1"/>
              </p:cNvSpPr>
              <p:nvPr/>
            </p:nvSpPr>
            <p:spPr bwMode="auto">
              <a:xfrm>
                <a:off x="1948" y="340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3" name="Line 158"/>
              <p:cNvSpPr>
                <a:spLocks noChangeShapeType="1"/>
              </p:cNvSpPr>
              <p:nvPr/>
            </p:nvSpPr>
            <p:spPr bwMode="auto">
              <a:xfrm>
                <a:off x="2004" y="352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4" name="Freeform 159"/>
              <p:cNvSpPr>
                <a:spLocks/>
              </p:cNvSpPr>
              <p:nvPr/>
            </p:nvSpPr>
            <p:spPr bwMode="auto">
              <a:xfrm>
                <a:off x="1957" y="3403"/>
                <a:ext cx="30" cy="17"/>
              </a:xfrm>
              <a:custGeom>
                <a:avLst/>
                <a:gdLst>
                  <a:gd name="T0" fmla="*/ 0 w 30"/>
                  <a:gd name="T1" fmla="*/ 0 h 17"/>
                  <a:gd name="T2" fmla="*/ 2 w 30"/>
                  <a:gd name="T3" fmla="*/ 2 h 17"/>
                  <a:gd name="T4" fmla="*/ 4 w 30"/>
                  <a:gd name="T5" fmla="*/ 5 h 17"/>
                  <a:gd name="T6" fmla="*/ 6 w 30"/>
                  <a:gd name="T7" fmla="*/ 7 h 17"/>
                  <a:gd name="T8" fmla="*/ 8 w 30"/>
                  <a:gd name="T9" fmla="*/ 9 h 17"/>
                  <a:gd name="T10" fmla="*/ 10 w 30"/>
                  <a:gd name="T11" fmla="*/ 11 h 17"/>
                  <a:gd name="T12" fmla="*/ 12 w 30"/>
                  <a:gd name="T13" fmla="*/ 12 h 17"/>
                  <a:gd name="T14" fmla="*/ 14 w 30"/>
                  <a:gd name="T15" fmla="*/ 13 h 17"/>
                  <a:gd name="T16" fmla="*/ 16 w 30"/>
                  <a:gd name="T17" fmla="*/ 14 h 17"/>
                  <a:gd name="T18" fmla="*/ 17 w 30"/>
                  <a:gd name="T19" fmla="*/ 15 h 17"/>
                  <a:gd name="T20" fmla="*/ 19 w 30"/>
                  <a:gd name="T21" fmla="*/ 16 h 17"/>
                  <a:gd name="T22" fmla="*/ 20 w 30"/>
                  <a:gd name="T23" fmla="*/ 16 h 17"/>
                  <a:gd name="T24" fmla="*/ 22 w 30"/>
                  <a:gd name="T25" fmla="*/ 16 h 17"/>
                  <a:gd name="T26" fmla="*/ 24 w 30"/>
                  <a:gd name="T27" fmla="*/ 16 h 17"/>
                  <a:gd name="T28" fmla="*/ 26 w 30"/>
                  <a:gd name="T29" fmla="*/ 16 h 17"/>
                  <a:gd name="T30" fmla="*/ 28 w 30"/>
                  <a:gd name="T31" fmla="*/ 16 h 17"/>
                  <a:gd name="T32" fmla="*/ 30 w 30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5" name="Freeform 160"/>
              <p:cNvSpPr>
                <a:spLocks/>
              </p:cNvSpPr>
              <p:nvPr/>
            </p:nvSpPr>
            <p:spPr bwMode="auto">
              <a:xfrm>
                <a:off x="1987" y="3403"/>
                <a:ext cx="24" cy="17"/>
              </a:xfrm>
              <a:custGeom>
                <a:avLst/>
                <a:gdLst>
                  <a:gd name="T0" fmla="*/ 0 w 24"/>
                  <a:gd name="T1" fmla="*/ 17 h 17"/>
                  <a:gd name="T2" fmla="*/ 1 w 24"/>
                  <a:gd name="T3" fmla="*/ 16 h 17"/>
                  <a:gd name="T4" fmla="*/ 3 w 24"/>
                  <a:gd name="T5" fmla="*/ 16 h 17"/>
                  <a:gd name="T6" fmla="*/ 5 w 24"/>
                  <a:gd name="T7" fmla="*/ 16 h 17"/>
                  <a:gd name="T8" fmla="*/ 6 w 24"/>
                  <a:gd name="T9" fmla="*/ 16 h 17"/>
                  <a:gd name="T10" fmla="*/ 8 w 24"/>
                  <a:gd name="T11" fmla="*/ 16 h 17"/>
                  <a:gd name="T12" fmla="*/ 10 w 24"/>
                  <a:gd name="T13" fmla="*/ 16 h 17"/>
                  <a:gd name="T14" fmla="*/ 12 w 24"/>
                  <a:gd name="T15" fmla="*/ 15 h 17"/>
                  <a:gd name="T16" fmla="*/ 13 w 24"/>
                  <a:gd name="T17" fmla="*/ 14 h 17"/>
                  <a:gd name="T18" fmla="*/ 15 w 24"/>
                  <a:gd name="T19" fmla="*/ 13 h 17"/>
                  <a:gd name="T20" fmla="*/ 17 w 24"/>
                  <a:gd name="T21" fmla="*/ 12 h 17"/>
                  <a:gd name="T22" fmla="*/ 18 w 24"/>
                  <a:gd name="T23" fmla="*/ 11 h 17"/>
                  <a:gd name="T24" fmla="*/ 19 w 24"/>
                  <a:gd name="T25" fmla="*/ 9 h 17"/>
                  <a:gd name="T26" fmla="*/ 21 w 24"/>
                  <a:gd name="T27" fmla="*/ 7 h 17"/>
                  <a:gd name="T28" fmla="*/ 22 w 24"/>
                  <a:gd name="T29" fmla="*/ 5 h 17"/>
                  <a:gd name="T30" fmla="*/ 23 w 24"/>
                  <a:gd name="T31" fmla="*/ 2 h 17"/>
                  <a:gd name="T32" fmla="*/ 24 w 24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6" name="Line 161"/>
              <p:cNvSpPr>
                <a:spLocks noChangeShapeType="1"/>
              </p:cNvSpPr>
              <p:nvPr/>
            </p:nvSpPr>
            <p:spPr bwMode="auto">
              <a:xfrm>
                <a:off x="2020" y="3402"/>
                <a:ext cx="54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7" name="Line 162"/>
              <p:cNvSpPr>
                <a:spLocks noChangeShapeType="1"/>
              </p:cNvSpPr>
              <p:nvPr/>
            </p:nvSpPr>
            <p:spPr bwMode="auto">
              <a:xfrm>
                <a:off x="2011" y="3401"/>
                <a:ext cx="52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8" name="Line 163"/>
              <p:cNvSpPr>
                <a:spLocks noChangeShapeType="1"/>
              </p:cNvSpPr>
              <p:nvPr/>
            </p:nvSpPr>
            <p:spPr bwMode="auto">
              <a:xfrm>
                <a:off x="2011" y="340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59" name="Line 164"/>
              <p:cNvSpPr>
                <a:spLocks noChangeShapeType="1"/>
              </p:cNvSpPr>
              <p:nvPr/>
            </p:nvSpPr>
            <p:spPr bwMode="auto">
              <a:xfrm>
                <a:off x="2064" y="352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0" name="Line 165"/>
              <p:cNvSpPr>
                <a:spLocks noChangeShapeType="1"/>
              </p:cNvSpPr>
              <p:nvPr/>
            </p:nvSpPr>
            <p:spPr bwMode="auto">
              <a:xfrm>
                <a:off x="2083" y="3402"/>
                <a:ext cx="53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1" name="Line 166"/>
              <p:cNvSpPr>
                <a:spLocks noChangeShapeType="1"/>
              </p:cNvSpPr>
              <p:nvPr/>
            </p:nvSpPr>
            <p:spPr bwMode="auto">
              <a:xfrm>
                <a:off x="2072" y="3401"/>
                <a:ext cx="55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2" name="Line 167"/>
              <p:cNvSpPr>
                <a:spLocks noChangeShapeType="1"/>
              </p:cNvSpPr>
              <p:nvPr/>
            </p:nvSpPr>
            <p:spPr bwMode="auto">
              <a:xfrm>
                <a:off x="2072" y="340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3" name="Line 168"/>
              <p:cNvSpPr>
                <a:spLocks noChangeShapeType="1"/>
              </p:cNvSpPr>
              <p:nvPr/>
            </p:nvSpPr>
            <p:spPr bwMode="auto">
              <a:xfrm>
                <a:off x="2126" y="352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4" name="Freeform 169"/>
              <p:cNvSpPr>
                <a:spLocks/>
              </p:cNvSpPr>
              <p:nvPr/>
            </p:nvSpPr>
            <p:spPr bwMode="auto">
              <a:xfrm>
                <a:off x="2021" y="3403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2 w 29"/>
                  <a:gd name="T3" fmla="*/ 3 h 19"/>
                  <a:gd name="T4" fmla="*/ 4 w 29"/>
                  <a:gd name="T5" fmla="*/ 6 h 19"/>
                  <a:gd name="T6" fmla="*/ 6 w 29"/>
                  <a:gd name="T7" fmla="*/ 8 h 19"/>
                  <a:gd name="T8" fmla="*/ 8 w 29"/>
                  <a:gd name="T9" fmla="*/ 10 h 19"/>
                  <a:gd name="T10" fmla="*/ 10 w 29"/>
                  <a:gd name="T11" fmla="*/ 12 h 19"/>
                  <a:gd name="T12" fmla="*/ 12 w 29"/>
                  <a:gd name="T13" fmla="*/ 14 h 19"/>
                  <a:gd name="T14" fmla="*/ 14 w 29"/>
                  <a:gd name="T15" fmla="*/ 15 h 19"/>
                  <a:gd name="T16" fmla="*/ 16 w 29"/>
                  <a:gd name="T17" fmla="*/ 16 h 19"/>
                  <a:gd name="T18" fmla="*/ 17 w 29"/>
                  <a:gd name="T19" fmla="*/ 17 h 19"/>
                  <a:gd name="T20" fmla="*/ 19 w 29"/>
                  <a:gd name="T21" fmla="*/ 17 h 19"/>
                  <a:gd name="T22" fmla="*/ 20 w 29"/>
                  <a:gd name="T23" fmla="*/ 18 h 19"/>
                  <a:gd name="T24" fmla="*/ 22 w 29"/>
                  <a:gd name="T25" fmla="*/ 18 h 19"/>
                  <a:gd name="T26" fmla="*/ 24 w 29"/>
                  <a:gd name="T27" fmla="*/ 18 h 19"/>
                  <a:gd name="T28" fmla="*/ 25 w 29"/>
                  <a:gd name="T29" fmla="*/ 18 h 19"/>
                  <a:gd name="T30" fmla="*/ 27 w 29"/>
                  <a:gd name="T31" fmla="*/ 18 h 19"/>
                  <a:gd name="T32" fmla="*/ 29 w 29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5" name="Freeform 170"/>
              <p:cNvSpPr>
                <a:spLocks/>
              </p:cNvSpPr>
              <p:nvPr/>
            </p:nvSpPr>
            <p:spPr bwMode="auto">
              <a:xfrm>
                <a:off x="2050" y="3403"/>
                <a:ext cx="24" cy="19"/>
              </a:xfrm>
              <a:custGeom>
                <a:avLst/>
                <a:gdLst>
                  <a:gd name="T0" fmla="*/ 0 w 24"/>
                  <a:gd name="T1" fmla="*/ 19 h 19"/>
                  <a:gd name="T2" fmla="*/ 1 w 24"/>
                  <a:gd name="T3" fmla="*/ 18 h 19"/>
                  <a:gd name="T4" fmla="*/ 3 w 24"/>
                  <a:gd name="T5" fmla="*/ 18 h 19"/>
                  <a:gd name="T6" fmla="*/ 5 w 24"/>
                  <a:gd name="T7" fmla="*/ 18 h 19"/>
                  <a:gd name="T8" fmla="*/ 6 w 24"/>
                  <a:gd name="T9" fmla="*/ 18 h 19"/>
                  <a:gd name="T10" fmla="*/ 8 w 24"/>
                  <a:gd name="T11" fmla="*/ 18 h 19"/>
                  <a:gd name="T12" fmla="*/ 10 w 24"/>
                  <a:gd name="T13" fmla="*/ 17 h 19"/>
                  <a:gd name="T14" fmla="*/ 12 w 24"/>
                  <a:gd name="T15" fmla="*/ 17 h 19"/>
                  <a:gd name="T16" fmla="*/ 13 w 24"/>
                  <a:gd name="T17" fmla="*/ 16 h 19"/>
                  <a:gd name="T18" fmla="*/ 15 w 24"/>
                  <a:gd name="T19" fmla="*/ 15 h 19"/>
                  <a:gd name="T20" fmla="*/ 17 w 24"/>
                  <a:gd name="T21" fmla="*/ 14 h 19"/>
                  <a:gd name="T22" fmla="*/ 18 w 24"/>
                  <a:gd name="T23" fmla="*/ 12 h 19"/>
                  <a:gd name="T24" fmla="*/ 19 w 24"/>
                  <a:gd name="T25" fmla="*/ 10 h 19"/>
                  <a:gd name="T26" fmla="*/ 21 w 24"/>
                  <a:gd name="T27" fmla="*/ 8 h 19"/>
                  <a:gd name="T28" fmla="*/ 22 w 24"/>
                  <a:gd name="T29" fmla="*/ 6 h 19"/>
                  <a:gd name="T30" fmla="*/ 23 w 24"/>
                  <a:gd name="T31" fmla="*/ 3 h 19"/>
                  <a:gd name="T32" fmla="*/ 24 w 24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6" name="Freeform 171"/>
              <p:cNvSpPr>
                <a:spLocks/>
              </p:cNvSpPr>
              <p:nvPr/>
            </p:nvSpPr>
            <p:spPr bwMode="auto">
              <a:xfrm>
                <a:off x="2084" y="3403"/>
                <a:ext cx="28" cy="19"/>
              </a:xfrm>
              <a:custGeom>
                <a:avLst/>
                <a:gdLst>
                  <a:gd name="T0" fmla="*/ 0 w 28"/>
                  <a:gd name="T1" fmla="*/ 0 h 19"/>
                  <a:gd name="T2" fmla="*/ 2 w 28"/>
                  <a:gd name="T3" fmla="*/ 3 h 19"/>
                  <a:gd name="T4" fmla="*/ 4 w 28"/>
                  <a:gd name="T5" fmla="*/ 6 h 19"/>
                  <a:gd name="T6" fmla="*/ 6 w 28"/>
                  <a:gd name="T7" fmla="*/ 8 h 19"/>
                  <a:gd name="T8" fmla="*/ 8 w 28"/>
                  <a:gd name="T9" fmla="*/ 10 h 19"/>
                  <a:gd name="T10" fmla="*/ 10 w 28"/>
                  <a:gd name="T11" fmla="*/ 12 h 19"/>
                  <a:gd name="T12" fmla="*/ 12 w 28"/>
                  <a:gd name="T13" fmla="*/ 14 h 19"/>
                  <a:gd name="T14" fmla="*/ 14 w 28"/>
                  <a:gd name="T15" fmla="*/ 15 h 19"/>
                  <a:gd name="T16" fmla="*/ 15 w 28"/>
                  <a:gd name="T17" fmla="*/ 16 h 19"/>
                  <a:gd name="T18" fmla="*/ 17 w 28"/>
                  <a:gd name="T19" fmla="*/ 17 h 19"/>
                  <a:gd name="T20" fmla="*/ 19 w 28"/>
                  <a:gd name="T21" fmla="*/ 17 h 19"/>
                  <a:gd name="T22" fmla="*/ 20 w 28"/>
                  <a:gd name="T23" fmla="*/ 18 h 19"/>
                  <a:gd name="T24" fmla="*/ 22 w 28"/>
                  <a:gd name="T25" fmla="*/ 18 h 19"/>
                  <a:gd name="T26" fmla="*/ 23 w 28"/>
                  <a:gd name="T27" fmla="*/ 18 h 19"/>
                  <a:gd name="T28" fmla="*/ 25 w 28"/>
                  <a:gd name="T29" fmla="*/ 18 h 19"/>
                  <a:gd name="T30" fmla="*/ 26 w 28"/>
                  <a:gd name="T31" fmla="*/ 18 h 19"/>
                  <a:gd name="T32" fmla="*/ 28 w 28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7" name="Freeform 172"/>
              <p:cNvSpPr>
                <a:spLocks/>
              </p:cNvSpPr>
              <p:nvPr/>
            </p:nvSpPr>
            <p:spPr bwMode="auto">
              <a:xfrm>
                <a:off x="2112" y="3403"/>
                <a:ext cx="24" cy="19"/>
              </a:xfrm>
              <a:custGeom>
                <a:avLst/>
                <a:gdLst>
                  <a:gd name="T0" fmla="*/ 0 w 24"/>
                  <a:gd name="T1" fmla="*/ 19 h 19"/>
                  <a:gd name="T2" fmla="*/ 1 w 24"/>
                  <a:gd name="T3" fmla="*/ 18 h 19"/>
                  <a:gd name="T4" fmla="*/ 3 w 24"/>
                  <a:gd name="T5" fmla="*/ 18 h 19"/>
                  <a:gd name="T6" fmla="*/ 5 w 24"/>
                  <a:gd name="T7" fmla="*/ 18 h 19"/>
                  <a:gd name="T8" fmla="*/ 6 w 24"/>
                  <a:gd name="T9" fmla="*/ 18 h 19"/>
                  <a:gd name="T10" fmla="*/ 8 w 24"/>
                  <a:gd name="T11" fmla="*/ 18 h 19"/>
                  <a:gd name="T12" fmla="*/ 10 w 24"/>
                  <a:gd name="T13" fmla="*/ 17 h 19"/>
                  <a:gd name="T14" fmla="*/ 12 w 24"/>
                  <a:gd name="T15" fmla="*/ 17 h 19"/>
                  <a:gd name="T16" fmla="*/ 13 w 24"/>
                  <a:gd name="T17" fmla="*/ 16 h 19"/>
                  <a:gd name="T18" fmla="*/ 15 w 24"/>
                  <a:gd name="T19" fmla="*/ 15 h 19"/>
                  <a:gd name="T20" fmla="*/ 17 w 24"/>
                  <a:gd name="T21" fmla="*/ 14 h 19"/>
                  <a:gd name="T22" fmla="*/ 18 w 24"/>
                  <a:gd name="T23" fmla="*/ 12 h 19"/>
                  <a:gd name="T24" fmla="*/ 19 w 24"/>
                  <a:gd name="T25" fmla="*/ 10 h 19"/>
                  <a:gd name="T26" fmla="*/ 21 w 24"/>
                  <a:gd name="T27" fmla="*/ 8 h 19"/>
                  <a:gd name="T28" fmla="*/ 22 w 24"/>
                  <a:gd name="T29" fmla="*/ 6 h 19"/>
                  <a:gd name="T30" fmla="*/ 23 w 24"/>
                  <a:gd name="T31" fmla="*/ 3 h 19"/>
                  <a:gd name="T32" fmla="*/ 24 w 24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8" name="Freeform 173"/>
              <p:cNvSpPr>
                <a:spLocks/>
              </p:cNvSpPr>
              <p:nvPr/>
            </p:nvSpPr>
            <p:spPr bwMode="auto">
              <a:xfrm>
                <a:off x="1906" y="3506"/>
                <a:ext cx="29" cy="21"/>
              </a:xfrm>
              <a:custGeom>
                <a:avLst/>
                <a:gdLst>
                  <a:gd name="T0" fmla="*/ 29 w 29"/>
                  <a:gd name="T1" fmla="*/ 21 h 21"/>
                  <a:gd name="T2" fmla="*/ 26 w 29"/>
                  <a:gd name="T3" fmla="*/ 17 h 21"/>
                  <a:gd name="T4" fmla="*/ 24 w 29"/>
                  <a:gd name="T5" fmla="*/ 14 h 21"/>
                  <a:gd name="T6" fmla="*/ 21 w 29"/>
                  <a:gd name="T7" fmla="*/ 11 h 21"/>
                  <a:gd name="T8" fmla="*/ 19 w 29"/>
                  <a:gd name="T9" fmla="*/ 9 h 21"/>
                  <a:gd name="T10" fmla="*/ 17 w 29"/>
                  <a:gd name="T11" fmla="*/ 7 h 21"/>
                  <a:gd name="T12" fmla="*/ 16 w 29"/>
                  <a:gd name="T13" fmla="*/ 5 h 21"/>
                  <a:gd name="T14" fmla="*/ 14 w 29"/>
                  <a:gd name="T15" fmla="*/ 4 h 21"/>
                  <a:gd name="T16" fmla="*/ 12 w 29"/>
                  <a:gd name="T17" fmla="*/ 3 h 21"/>
                  <a:gd name="T18" fmla="*/ 11 w 29"/>
                  <a:gd name="T19" fmla="*/ 2 h 21"/>
                  <a:gd name="T20" fmla="*/ 9 w 29"/>
                  <a:gd name="T21" fmla="*/ 1 h 21"/>
                  <a:gd name="T22" fmla="*/ 7 w 29"/>
                  <a:gd name="T23" fmla="*/ 1 h 21"/>
                  <a:gd name="T24" fmla="*/ 6 w 29"/>
                  <a:gd name="T25" fmla="*/ 0 h 21"/>
                  <a:gd name="T26" fmla="*/ 4 w 29"/>
                  <a:gd name="T27" fmla="*/ 0 h 21"/>
                  <a:gd name="T28" fmla="*/ 3 w 29"/>
                  <a:gd name="T29" fmla="*/ 0 h 21"/>
                  <a:gd name="T30" fmla="*/ 1 w 29"/>
                  <a:gd name="T31" fmla="*/ 0 h 21"/>
                  <a:gd name="T32" fmla="*/ 0 w 2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6" y="17"/>
                    </a:lnTo>
                    <a:lnTo>
                      <a:pt x="24" y="14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9" name="Freeform 174"/>
              <p:cNvSpPr>
                <a:spLocks/>
              </p:cNvSpPr>
              <p:nvPr/>
            </p:nvSpPr>
            <p:spPr bwMode="auto">
              <a:xfrm>
                <a:off x="1882" y="3506"/>
                <a:ext cx="24" cy="21"/>
              </a:xfrm>
              <a:custGeom>
                <a:avLst/>
                <a:gdLst>
                  <a:gd name="T0" fmla="*/ 24 w 24"/>
                  <a:gd name="T1" fmla="*/ 0 h 21"/>
                  <a:gd name="T2" fmla="*/ 22 w 24"/>
                  <a:gd name="T3" fmla="*/ 0 h 21"/>
                  <a:gd name="T4" fmla="*/ 20 w 24"/>
                  <a:gd name="T5" fmla="*/ 0 h 21"/>
                  <a:gd name="T6" fmla="*/ 18 w 24"/>
                  <a:gd name="T7" fmla="*/ 0 h 21"/>
                  <a:gd name="T8" fmla="*/ 17 w 24"/>
                  <a:gd name="T9" fmla="*/ 0 h 21"/>
                  <a:gd name="T10" fmla="*/ 15 w 24"/>
                  <a:gd name="T11" fmla="*/ 1 h 21"/>
                  <a:gd name="T12" fmla="*/ 13 w 24"/>
                  <a:gd name="T13" fmla="*/ 1 h 21"/>
                  <a:gd name="T14" fmla="*/ 11 w 24"/>
                  <a:gd name="T15" fmla="*/ 2 h 21"/>
                  <a:gd name="T16" fmla="*/ 10 w 24"/>
                  <a:gd name="T17" fmla="*/ 3 h 21"/>
                  <a:gd name="T18" fmla="*/ 8 w 24"/>
                  <a:gd name="T19" fmla="*/ 4 h 21"/>
                  <a:gd name="T20" fmla="*/ 6 w 24"/>
                  <a:gd name="T21" fmla="*/ 5 h 21"/>
                  <a:gd name="T22" fmla="*/ 5 w 24"/>
                  <a:gd name="T23" fmla="*/ 7 h 21"/>
                  <a:gd name="T24" fmla="*/ 4 w 24"/>
                  <a:gd name="T25" fmla="*/ 9 h 21"/>
                  <a:gd name="T26" fmla="*/ 2 w 24"/>
                  <a:gd name="T27" fmla="*/ 11 h 21"/>
                  <a:gd name="T28" fmla="*/ 1 w 24"/>
                  <a:gd name="T29" fmla="*/ 14 h 21"/>
                  <a:gd name="T30" fmla="*/ 0 w 24"/>
                  <a:gd name="T31" fmla="*/ 17 h 21"/>
                  <a:gd name="T32" fmla="*/ 0 w 24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0" name="Freeform 175"/>
              <p:cNvSpPr>
                <a:spLocks/>
              </p:cNvSpPr>
              <p:nvPr/>
            </p:nvSpPr>
            <p:spPr bwMode="auto">
              <a:xfrm>
                <a:off x="1972" y="3508"/>
                <a:ext cx="33" cy="19"/>
              </a:xfrm>
              <a:custGeom>
                <a:avLst/>
                <a:gdLst>
                  <a:gd name="T0" fmla="*/ 33 w 33"/>
                  <a:gd name="T1" fmla="*/ 19 h 19"/>
                  <a:gd name="T2" fmla="*/ 30 w 33"/>
                  <a:gd name="T3" fmla="*/ 15 h 19"/>
                  <a:gd name="T4" fmla="*/ 27 w 33"/>
                  <a:gd name="T5" fmla="*/ 13 h 19"/>
                  <a:gd name="T6" fmla="*/ 25 w 33"/>
                  <a:gd name="T7" fmla="*/ 10 h 19"/>
                  <a:gd name="T8" fmla="*/ 23 w 33"/>
                  <a:gd name="T9" fmla="*/ 8 h 19"/>
                  <a:gd name="T10" fmla="*/ 20 w 33"/>
                  <a:gd name="T11" fmla="*/ 6 h 19"/>
                  <a:gd name="T12" fmla="*/ 18 w 33"/>
                  <a:gd name="T13" fmla="*/ 5 h 19"/>
                  <a:gd name="T14" fmla="*/ 16 w 33"/>
                  <a:gd name="T15" fmla="*/ 4 h 19"/>
                  <a:gd name="T16" fmla="*/ 15 w 33"/>
                  <a:gd name="T17" fmla="*/ 3 h 19"/>
                  <a:gd name="T18" fmla="*/ 13 w 33"/>
                  <a:gd name="T19" fmla="*/ 2 h 19"/>
                  <a:gd name="T20" fmla="*/ 11 w 33"/>
                  <a:gd name="T21" fmla="*/ 1 h 19"/>
                  <a:gd name="T22" fmla="*/ 8 w 33"/>
                  <a:gd name="T23" fmla="*/ 1 h 19"/>
                  <a:gd name="T24" fmla="*/ 7 w 33"/>
                  <a:gd name="T25" fmla="*/ 0 h 19"/>
                  <a:gd name="T26" fmla="*/ 5 w 33"/>
                  <a:gd name="T27" fmla="*/ 0 h 19"/>
                  <a:gd name="T28" fmla="*/ 3 w 33"/>
                  <a:gd name="T29" fmla="*/ 0 h 19"/>
                  <a:gd name="T30" fmla="*/ 1 w 33"/>
                  <a:gd name="T31" fmla="*/ 0 h 19"/>
                  <a:gd name="T32" fmla="*/ 0 w 33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30" y="15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1" name="Freeform 176"/>
              <p:cNvSpPr>
                <a:spLocks/>
              </p:cNvSpPr>
              <p:nvPr/>
            </p:nvSpPr>
            <p:spPr bwMode="auto">
              <a:xfrm>
                <a:off x="1945" y="3508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5 w 27"/>
                  <a:gd name="T3" fmla="*/ 0 h 19"/>
                  <a:gd name="T4" fmla="*/ 23 w 27"/>
                  <a:gd name="T5" fmla="*/ 0 h 19"/>
                  <a:gd name="T6" fmla="*/ 21 w 27"/>
                  <a:gd name="T7" fmla="*/ 0 h 19"/>
                  <a:gd name="T8" fmla="*/ 19 w 27"/>
                  <a:gd name="T9" fmla="*/ 0 h 19"/>
                  <a:gd name="T10" fmla="*/ 17 w 27"/>
                  <a:gd name="T11" fmla="*/ 1 h 19"/>
                  <a:gd name="T12" fmla="*/ 15 w 27"/>
                  <a:gd name="T13" fmla="*/ 1 h 19"/>
                  <a:gd name="T14" fmla="*/ 13 w 27"/>
                  <a:gd name="T15" fmla="*/ 2 h 19"/>
                  <a:gd name="T16" fmla="*/ 11 w 27"/>
                  <a:gd name="T17" fmla="*/ 3 h 19"/>
                  <a:gd name="T18" fmla="*/ 9 w 27"/>
                  <a:gd name="T19" fmla="*/ 4 h 19"/>
                  <a:gd name="T20" fmla="*/ 8 w 27"/>
                  <a:gd name="T21" fmla="*/ 5 h 19"/>
                  <a:gd name="T22" fmla="*/ 6 w 27"/>
                  <a:gd name="T23" fmla="*/ 6 h 19"/>
                  <a:gd name="T24" fmla="*/ 4 w 27"/>
                  <a:gd name="T25" fmla="*/ 8 h 19"/>
                  <a:gd name="T26" fmla="*/ 3 w 27"/>
                  <a:gd name="T27" fmla="*/ 10 h 19"/>
                  <a:gd name="T28" fmla="*/ 2 w 27"/>
                  <a:gd name="T29" fmla="*/ 13 h 19"/>
                  <a:gd name="T30" fmla="*/ 1 w 27"/>
                  <a:gd name="T31" fmla="*/ 15 h 19"/>
                  <a:gd name="T32" fmla="*/ 0 w 27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2" name="Freeform 177"/>
              <p:cNvSpPr>
                <a:spLocks/>
              </p:cNvSpPr>
              <p:nvPr/>
            </p:nvSpPr>
            <p:spPr bwMode="auto">
              <a:xfrm>
                <a:off x="2036" y="3509"/>
                <a:ext cx="28" cy="19"/>
              </a:xfrm>
              <a:custGeom>
                <a:avLst/>
                <a:gdLst>
                  <a:gd name="T0" fmla="*/ 28 w 28"/>
                  <a:gd name="T1" fmla="*/ 19 h 19"/>
                  <a:gd name="T2" fmla="*/ 25 w 28"/>
                  <a:gd name="T3" fmla="*/ 15 h 19"/>
                  <a:gd name="T4" fmla="*/ 23 w 28"/>
                  <a:gd name="T5" fmla="*/ 13 h 19"/>
                  <a:gd name="T6" fmla="*/ 21 w 28"/>
                  <a:gd name="T7" fmla="*/ 10 h 19"/>
                  <a:gd name="T8" fmla="*/ 19 w 28"/>
                  <a:gd name="T9" fmla="*/ 8 h 19"/>
                  <a:gd name="T10" fmla="*/ 17 w 28"/>
                  <a:gd name="T11" fmla="*/ 6 h 19"/>
                  <a:gd name="T12" fmla="*/ 15 w 28"/>
                  <a:gd name="T13" fmla="*/ 5 h 19"/>
                  <a:gd name="T14" fmla="*/ 14 w 28"/>
                  <a:gd name="T15" fmla="*/ 4 h 19"/>
                  <a:gd name="T16" fmla="*/ 12 w 28"/>
                  <a:gd name="T17" fmla="*/ 3 h 19"/>
                  <a:gd name="T18" fmla="*/ 10 w 28"/>
                  <a:gd name="T19" fmla="*/ 2 h 19"/>
                  <a:gd name="T20" fmla="*/ 9 w 28"/>
                  <a:gd name="T21" fmla="*/ 1 h 19"/>
                  <a:gd name="T22" fmla="*/ 7 w 28"/>
                  <a:gd name="T23" fmla="*/ 1 h 19"/>
                  <a:gd name="T24" fmla="*/ 6 w 28"/>
                  <a:gd name="T25" fmla="*/ 0 h 19"/>
                  <a:gd name="T26" fmla="*/ 4 w 28"/>
                  <a:gd name="T27" fmla="*/ 0 h 19"/>
                  <a:gd name="T28" fmla="*/ 3 w 28"/>
                  <a:gd name="T29" fmla="*/ 0 h 19"/>
                  <a:gd name="T30" fmla="*/ 1 w 28"/>
                  <a:gd name="T31" fmla="*/ 0 h 19"/>
                  <a:gd name="T32" fmla="*/ 0 w 28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9">
                    <a:moveTo>
                      <a:pt x="28" y="19"/>
                    </a:moveTo>
                    <a:lnTo>
                      <a:pt x="25" y="15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3" name="Freeform 178"/>
              <p:cNvSpPr>
                <a:spLocks/>
              </p:cNvSpPr>
              <p:nvPr/>
            </p:nvSpPr>
            <p:spPr bwMode="auto">
              <a:xfrm>
                <a:off x="2013" y="3509"/>
                <a:ext cx="23" cy="19"/>
              </a:xfrm>
              <a:custGeom>
                <a:avLst/>
                <a:gdLst>
                  <a:gd name="T0" fmla="*/ 23 w 23"/>
                  <a:gd name="T1" fmla="*/ 0 h 19"/>
                  <a:gd name="T2" fmla="*/ 21 w 23"/>
                  <a:gd name="T3" fmla="*/ 0 h 19"/>
                  <a:gd name="T4" fmla="*/ 19 w 23"/>
                  <a:gd name="T5" fmla="*/ 0 h 19"/>
                  <a:gd name="T6" fmla="*/ 18 w 23"/>
                  <a:gd name="T7" fmla="*/ 0 h 19"/>
                  <a:gd name="T8" fmla="*/ 16 w 23"/>
                  <a:gd name="T9" fmla="*/ 0 h 19"/>
                  <a:gd name="T10" fmla="*/ 14 w 23"/>
                  <a:gd name="T11" fmla="*/ 1 h 19"/>
                  <a:gd name="T12" fmla="*/ 13 w 23"/>
                  <a:gd name="T13" fmla="*/ 1 h 19"/>
                  <a:gd name="T14" fmla="*/ 11 w 23"/>
                  <a:gd name="T15" fmla="*/ 2 h 19"/>
                  <a:gd name="T16" fmla="*/ 10 w 23"/>
                  <a:gd name="T17" fmla="*/ 3 h 19"/>
                  <a:gd name="T18" fmla="*/ 8 w 23"/>
                  <a:gd name="T19" fmla="*/ 4 h 19"/>
                  <a:gd name="T20" fmla="*/ 6 w 23"/>
                  <a:gd name="T21" fmla="*/ 5 h 19"/>
                  <a:gd name="T22" fmla="*/ 5 w 23"/>
                  <a:gd name="T23" fmla="*/ 6 h 19"/>
                  <a:gd name="T24" fmla="*/ 4 w 23"/>
                  <a:gd name="T25" fmla="*/ 8 h 19"/>
                  <a:gd name="T26" fmla="*/ 2 w 23"/>
                  <a:gd name="T27" fmla="*/ 10 h 19"/>
                  <a:gd name="T28" fmla="*/ 1 w 23"/>
                  <a:gd name="T29" fmla="*/ 13 h 19"/>
                  <a:gd name="T30" fmla="*/ 0 w 23"/>
                  <a:gd name="T31" fmla="*/ 15 h 19"/>
                  <a:gd name="T32" fmla="*/ 0 w 23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9">
                    <a:moveTo>
                      <a:pt x="23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4" name="Freeform 179"/>
              <p:cNvSpPr>
                <a:spLocks/>
              </p:cNvSpPr>
              <p:nvPr/>
            </p:nvSpPr>
            <p:spPr bwMode="auto">
              <a:xfrm>
                <a:off x="2096" y="3510"/>
                <a:ext cx="31" cy="17"/>
              </a:xfrm>
              <a:custGeom>
                <a:avLst/>
                <a:gdLst>
                  <a:gd name="T0" fmla="*/ 31 w 31"/>
                  <a:gd name="T1" fmla="*/ 17 h 17"/>
                  <a:gd name="T2" fmla="*/ 28 w 31"/>
                  <a:gd name="T3" fmla="*/ 14 h 17"/>
                  <a:gd name="T4" fmla="*/ 26 w 31"/>
                  <a:gd name="T5" fmla="*/ 11 h 17"/>
                  <a:gd name="T6" fmla="*/ 23 w 31"/>
                  <a:gd name="T7" fmla="*/ 9 h 17"/>
                  <a:gd name="T8" fmla="*/ 21 w 31"/>
                  <a:gd name="T9" fmla="*/ 7 h 17"/>
                  <a:gd name="T10" fmla="*/ 19 w 31"/>
                  <a:gd name="T11" fmla="*/ 5 h 17"/>
                  <a:gd name="T12" fmla="*/ 17 w 31"/>
                  <a:gd name="T13" fmla="*/ 4 h 17"/>
                  <a:gd name="T14" fmla="*/ 15 w 31"/>
                  <a:gd name="T15" fmla="*/ 3 h 17"/>
                  <a:gd name="T16" fmla="*/ 14 w 31"/>
                  <a:gd name="T17" fmla="*/ 2 h 17"/>
                  <a:gd name="T18" fmla="*/ 12 w 31"/>
                  <a:gd name="T19" fmla="*/ 1 h 17"/>
                  <a:gd name="T20" fmla="*/ 10 w 31"/>
                  <a:gd name="T21" fmla="*/ 0 h 17"/>
                  <a:gd name="T22" fmla="*/ 8 w 31"/>
                  <a:gd name="T23" fmla="*/ 0 h 17"/>
                  <a:gd name="T24" fmla="*/ 7 w 31"/>
                  <a:gd name="T25" fmla="*/ 0 h 17"/>
                  <a:gd name="T26" fmla="*/ 5 w 31"/>
                  <a:gd name="T27" fmla="*/ 0 h 17"/>
                  <a:gd name="T28" fmla="*/ 3 w 31"/>
                  <a:gd name="T29" fmla="*/ 0 h 17"/>
                  <a:gd name="T30" fmla="*/ 1 w 31"/>
                  <a:gd name="T31" fmla="*/ 0 h 17"/>
                  <a:gd name="T32" fmla="*/ 0 w 31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17">
                    <a:moveTo>
                      <a:pt x="31" y="17"/>
                    </a:moveTo>
                    <a:lnTo>
                      <a:pt x="28" y="14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7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5" name="Freeform 180"/>
              <p:cNvSpPr>
                <a:spLocks/>
              </p:cNvSpPr>
              <p:nvPr/>
            </p:nvSpPr>
            <p:spPr bwMode="auto">
              <a:xfrm>
                <a:off x="2071" y="3510"/>
                <a:ext cx="25" cy="17"/>
              </a:xfrm>
              <a:custGeom>
                <a:avLst/>
                <a:gdLst>
                  <a:gd name="T0" fmla="*/ 25 w 25"/>
                  <a:gd name="T1" fmla="*/ 0 h 17"/>
                  <a:gd name="T2" fmla="*/ 23 w 25"/>
                  <a:gd name="T3" fmla="*/ 0 h 17"/>
                  <a:gd name="T4" fmla="*/ 21 w 25"/>
                  <a:gd name="T5" fmla="*/ 0 h 17"/>
                  <a:gd name="T6" fmla="*/ 19 w 25"/>
                  <a:gd name="T7" fmla="*/ 0 h 17"/>
                  <a:gd name="T8" fmla="*/ 17 w 25"/>
                  <a:gd name="T9" fmla="*/ 0 h 17"/>
                  <a:gd name="T10" fmla="*/ 16 w 25"/>
                  <a:gd name="T11" fmla="*/ 0 h 17"/>
                  <a:gd name="T12" fmla="*/ 14 w 25"/>
                  <a:gd name="T13" fmla="*/ 0 h 17"/>
                  <a:gd name="T14" fmla="*/ 12 w 25"/>
                  <a:gd name="T15" fmla="*/ 1 h 17"/>
                  <a:gd name="T16" fmla="*/ 10 w 25"/>
                  <a:gd name="T17" fmla="*/ 2 h 17"/>
                  <a:gd name="T18" fmla="*/ 8 w 25"/>
                  <a:gd name="T19" fmla="*/ 3 h 17"/>
                  <a:gd name="T20" fmla="*/ 7 w 25"/>
                  <a:gd name="T21" fmla="*/ 4 h 17"/>
                  <a:gd name="T22" fmla="*/ 5 w 25"/>
                  <a:gd name="T23" fmla="*/ 5 h 17"/>
                  <a:gd name="T24" fmla="*/ 4 w 25"/>
                  <a:gd name="T25" fmla="*/ 7 h 17"/>
                  <a:gd name="T26" fmla="*/ 3 w 25"/>
                  <a:gd name="T27" fmla="*/ 9 h 17"/>
                  <a:gd name="T28" fmla="*/ 1 w 25"/>
                  <a:gd name="T29" fmla="*/ 11 h 17"/>
                  <a:gd name="T30" fmla="*/ 0 w 25"/>
                  <a:gd name="T31" fmla="*/ 14 h 17"/>
                  <a:gd name="T32" fmla="*/ 0 w 25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7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6" name="Line 181"/>
              <p:cNvSpPr>
                <a:spLocks noChangeShapeType="1"/>
              </p:cNvSpPr>
              <p:nvPr/>
            </p:nvSpPr>
            <p:spPr bwMode="auto">
              <a:xfrm>
                <a:off x="2136" y="3403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7" name="Line 182"/>
              <p:cNvSpPr>
                <a:spLocks noChangeShapeType="1"/>
              </p:cNvSpPr>
              <p:nvPr/>
            </p:nvSpPr>
            <p:spPr bwMode="auto">
              <a:xfrm>
                <a:off x="2148" y="3401"/>
                <a:ext cx="50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8" name="Line 183"/>
              <p:cNvSpPr>
                <a:spLocks noChangeShapeType="1"/>
              </p:cNvSpPr>
              <p:nvPr/>
            </p:nvSpPr>
            <p:spPr bwMode="auto">
              <a:xfrm>
                <a:off x="2136" y="3400"/>
                <a:ext cx="5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9" name="Line 184"/>
              <p:cNvSpPr>
                <a:spLocks noChangeShapeType="1"/>
              </p:cNvSpPr>
              <p:nvPr/>
            </p:nvSpPr>
            <p:spPr bwMode="auto">
              <a:xfrm>
                <a:off x="2136" y="340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0" name="Line 185"/>
              <p:cNvSpPr>
                <a:spLocks noChangeShapeType="1"/>
              </p:cNvSpPr>
              <p:nvPr/>
            </p:nvSpPr>
            <p:spPr bwMode="auto">
              <a:xfrm>
                <a:off x="2188" y="352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1" name="Freeform 186"/>
              <p:cNvSpPr>
                <a:spLocks/>
              </p:cNvSpPr>
              <p:nvPr/>
            </p:nvSpPr>
            <p:spPr bwMode="auto">
              <a:xfrm>
                <a:off x="2148" y="3400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2 w 28"/>
                  <a:gd name="T3" fmla="*/ 2 h 17"/>
                  <a:gd name="T4" fmla="*/ 4 w 28"/>
                  <a:gd name="T5" fmla="*/ 5 h 17"/>
                  <a:gd name="T6" fmla="*/ 6 w 28"/>
                  <a:gd name="T7" fmla="*/ 7 h 17"/>
                  <a:gd name="T8" fmla="*/ 8 w 28"/>
                  <a:gd name="T9" fmla="*/ 9 h 17"/>
                  <a:gd name="T10" fmla="*/ 10 w 28"/>
                  <a:gd name="T11" fmla="*/ 11 h 17"/>
                  <a:gd name="T12" fmla="*/ 12 w 28"/>
                  <a:gd name="T13" fmla="*/ 12 h 17"/>
                  <a:gd name="T14" fmla="*/ 13 w 28"/>
                  <a:gd name="T15" fmla="*/ 13 h 17"/>
                  <a:gd name="T16" fmla="*/ 15 w 28"/>
                  <a:gd name="T17" fmla="*/ 14 h 17"/>
                  <a:gd name="T18" fmla="*/ 17 w 28"/>
                  <a:gd name="T19" fmla="*/ 15 h 17"/>
                  <a:gd name="T20" fmla="*/ 18 w 28"/>
                  <a:gd name="T21" fmla="*/ 16 h 17"/>
                  <a:gd name="T22" fmla="*/ 20 w 28"/>
                  <a:gd name="T23" fmla="*/ 16 h 17"/>
                  <a:gd name="T24" fmla="*/ 21 w 28"/>
                  <a:gd name="T25" fmla="*/ 16 h 17"/>
                  <a:gd name="T26" fmla="*/ 23 w 28"/>
                  <a:gd name="T27" fmla="*/ 16 h 17"/>
                  <a:gd name="T28" fmla="*/ 24 w 28"/>
                  <a:gd name="T29" fmla="*/ 16 h 17"/>
                  <a:gd name="T30" fmla="*/ 26 w 28"/>
                  <a:gd name="T31" fmla="*/ 16 h 17"/>
                  <a:gd name="T32" fmla="*/ 28 w 28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2" name="Freeform 187"/>
              <p:cNvSpPr>
                <a:spLocks/>
              </p:cNvSpPr>
              <p:nvPr/>
            </p:nvSpPr>
            <p:spPr bwMode="auto">
              <a:xfrm>
                <a:off x="2176" y="3400"/>
                <a:ext cx="23" cy="17"/>
              </a:xfrm>
              <a:custGeom>
                <a:avLst/>
                <a:gdLst>
                  <a:gd name="T0" fmla="*/ 0 w 23"/>
                  <a:gd name="T1" fmla="*/ 17 h 17"/>
                  <a:gd name="T2" fmla="*/ 1 w 23"/>
                  <a:gd name="T3" fmla="*/ 16 h 17"/>
                  <a:gd name="T4" fmla="*/ 3 w 23"/>
                  <a:gd name="T5" fmla="*/ 16 h 17"/>
                  <a:gd name="T6" fmla="*/ 5 w 23"/>
                  <a:gd name="T7" fmla="*/ 16 h 17"/>
                  <a:gd name="T8" fmla="*/ 6 w 23"/>
                  <a:gd name="T9" fmla="*/ 16 h 17"/>
                  <a:gd name="T10" fmla="*/ 8 w 23"/>
                  <a:gd name="T11" fmla="*/ 16 h 17"/>
                  <a:gd name="T12" fmla="*/ 10 w 23"/>
                  <a:gd name="T13" fmla="*/ 16 h 17"/>
                  <a:gd name="T14" fmla="*/ 11 w 23"/>
                  <a:gd name="T15" fmla="*/ 15 h 17"/>
                  <a:gd name="T16" fmla="*/ 13 w 23"/>
                  <a:gd name="T17" fmla="*/ 14 h 17"/>
                  <a:gd name="T18" fmla="*/ 14 w 23"/>
                  <a:gd name="T19" fmla="*/ 13 h 17"/>
                  <a:gd name="T20" fmla="*/ 16 w 23"/>
                  <a:gd name="T21" fmla="*/ 12 h 17"/>
                  <a:gd name="T22" fmla="*/ 17 w 23"/>
                  <a:gd name="T23" fmla="*/ 11 h 17"/>
                  <a:gd name="T24" fmla="*/ 18 w 23"/>
                  <a:gd name="T25" fmla="*/ 9 h 17"/>
                  <a:gd name="T26" fmla="*/ 20 w 23"/>
                  <a:gd name="T27" fmla="*/ 7 h 17"/>
                  <a:gd name="T28" fmla="*/ 21 w 23"/>
                  <a:gd name="T29" fmla="*/ 5 h 17"/>
                  <a:gd name="T30" fmla="*/ 22 w 23"/>
                  <a:gd name="T31" fmla="*/ 2 h 17"/>
                  <a:gd name="T32" fmla="*/ 23 w 2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7">
                    <a:moveTo>
                      <a:pt x="0" y="17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2" y="2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3" name="Line 188"/>
              <p:cNvSpPr>
                <a:spLocks noChangeShapeType="1"/>
              </p:cNvSpPr>
              <p:nvPr/>
            </p:nvSpPr>
            <p:spPr bwMode="auto">
              <a:xfrm>
                <a:off x="2136" y="3402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4" name="Line 189"/>
              <p:cNvSpPr>
                <a:spLocks noChangeShapeType="1"/>
              </p:cNvSpPr>
              <p:nvPr/>
            </p:nvSpPr>
            <p:spPr bwMode="auto">
              <a:xfrm>
                <a:off x="2209" y="3401"/>
                <a:ext cx="57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5" name="Line 190"/>
              <p:cNvSpPr>
                <a:spLocks noChangeShapeType="1"/>
              </p:cNvSpPr>
              <p:nvPr/>
            </p:nvSpPr>
            <p:spPr bwMode="auto">
              <a:xfrm>
                <a:off x="2199" y="3400"/>
                <a:ext cx="57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6" name="Line 191"/>
              <p:cNvSpPr>
                <a:spLocks noChangeShapeType="1"/>
              </p:cNvSpPr>
              <p:nvPr/>
            </p:nvSpPr>
            <p:spPr bwMode="auto">
              <a:xfrm>
                <a:off x="2200" y="340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7" name="Line 192"/>
              <p:cNvSpPr>
                <a:spLocks noChangeShapeType="1"/>
              </p:cNvSpPr>
              <p:nvPr/>
            </p:nvSpPr>
            <p:spPr bwMode="auto">
              <a:xfrm>
                <a:off x="2256" y="352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8" name="Freeform 193"/>
              <p:cNvSpPr>
                <a:spLocks/>
              </p:cNvSpPr>
              <p:nvPr/>
            </p:nvSpPr>
            <p:spPr bwMode="auto">
              <a:xfrm>
                <a:off x="2209" y="3402"/>
                <a:ext cx="30" cy="16"/>
              </a:xfrm>
              <a:custGeom>
                <a:avLst/>
                <a:gdLst>
                  <a:gd name="T0" fmla="*/ 0 w 30"/>
                  <a:gd name="T1" fmla="*/ 0 h 16"/>
                  <a:gd name="T2" fmla="*/ 2 w 30"/>
                  <a:gd name="T3" fmla="*/ 2 h 16"/>
                  <a:gd name="T4" fmla="*/ 4 w 30"/>
                  <a:gd name="T5" fmla="*/ 5 h 16"/>
                  <a:gd name="T6" fmla="*/ 6 w 30"/>
                  <a:gd name="T7" fmla="*/ 7 h 16"/>
                  <a:gd name="T8" fmla="*/ 8 w 30"/>
                  <a:gd name="T9" fmla="*/ 9 h 16"/>
                  <a:gd name="T10" fmla="*/ 10 w 30"/>
                  <a:gd name="T11" fmla="*/ 10 h 16"/>
                  <a:gd name="T12" fmla="*/ 12 w 30"/>
                  <a:gd name="T13" fmla="*/ 12 h 16"/>
                  <a:gd name="T14" fmla="*/ 14 w 30"/>
                  <a:gd name="T15" fmla="*/ 13 h 16"/>
                  <a:gd name="T16" fmla="*/ 16 w 30"/>
                  <a:gd name="T17" fmla="*/ 14 h 16"/>
                  <a:gd name="T18" fmla="*/ 17 w 30"/>
                  <a:gd name="T19" fmla="*/ 14 h 16"/>
                  <a:gd name="T20" fmla="*/ 19 w 30"/>
                  <a:gd name="T21" fmla="*/ 15 h 16"/>
                  <a:gd name="T22" fmla="*/ 20 w 30"/>
                  <a:gd name="T23" fmla="*/ 15 h 16"/>
                  <a:gd name="T24" fmla="*/ 22 w 30"/>
                  <a:gd name="T25" fmla="*/ 15 h 16"/>
                  <a:gd name="T26" fmla="*/ 24 w 30"/>
                  <a:gd name="T27" fmla="*/ 15 h 16"/>
                  <a:gd name="T28" fmla="*/ 25 w 30"/>
                  <a:gd name="T29" fmla="*/ 15 h 16"/>
                  <a:gd name="T30" fmla="*/ 27 w 30"/>
                  <a:gd name="T31" fmla="*/ 15 h 16"/>
                  <a:gd name="T32" fmla="*/ 30 w 30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6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89" name="Freeform 194"/>
              <p:cNvSpPr>
                <a:spLocks/>
              </p:cNvSpPr>
              <p:nvPr/>
            </p:nvSpPr>
            <p:spPr bwMode="auto">
              <a:xfrm>
                <a:off x="2239" y="3402"/>
                <a:ext cx="24" cy="16"/>
              </a:xfrm>
              <a:custGeom>
                <a:avLst/>
                <a:gdLst>
                  <a:gd name="T0" fmla="*/ 0 w 24"/>
                  <a:gd name="T1" fmla="*/ 16 h 16"/>
                  <a:gd name="T2" fmla="*/ 1 w 24"/>
                  <a:gd name="T3" fmla="*/ 15 h 16"/>
                  <a:gd name="T4" fmla="*/ 3 w 24"/>
                  <a:gd name="T5" fmla="*/ 15 h 16"/>
                  <a:gd name="T6" fmla="*/ 5 w 24"/>
                  <a:gd name="T7" fmla="*/ 15 h 16"/>
                  <a:gd name="T8" fmla="*/ 6 w 24"/>
                  <a:gd name="T9" fmla="*/ 15 h 16"/>
                  <a:gd name="T10" fmla="*/ 8 w 24"/>
                  <a:gd name="T11" fmla="*/ 15 h 16"/>
                  <a:gd name="T12" fmla="*/ 10 w 24"/>
                  <a:gd name="T13" fmla="*/ 15 h 16"/>
                  <a:gd name="T14" fmla="*/ 12 w 24"/>
                  <a:gd name="T15" fmla="*/ 14 h 16"/>
                  <a:gd name="T16" fmla="*/ 13 w 24"/>
                  <a:gd name="T17" fmla="*/ 14 h 16"/>
                  <a:gd name="T18" fmla="*/ 15 w 24"/>
                  <a:gd name="T19" fmla="*/ 13 h 16"/>
                  <a:gd name="T20" fmla="*/ 17 w 24"/>
                  <a:gd name="T21" fmla="*/ 12 h 16"/>
                  <a:gd name="T22" fmla="*/ 18 w 24"/>
                  <a:gd name="T23" fmla="*/ 10 h 16"/>
                  <a:gd name="T24" fmla="*/ 19 w 24"/>
                  <a:gd name="T25" fmla="*/ 9 h 16"/>
                  <a:gd name="T26" fmla="*/ 21 w 24"/>
                  <a:gd name="T27" fmla="*/ 7 h 16"/>
                  <a:gd name="T28" fmla="*/ 22 w 24"/>
                  <a:gd name="T29" fmla="*/ 5 h 16"/>
                  <a:gd name="T30" fmla="*/ 23 w 24"/>
                  <a:gd name="T31" fmla="*/ 2 h 16"/>
                  <a:gd name="T32" fmla="*/ 24 w 24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6">
                    <a:moveTo>
                      <a:pt x="0" y="16"/>
                    </a:moveTo>
                    <a:lnTo>
                      <a:pt x="1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7" y="12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0" name="Line 195"/>
              <p:cNvSpPr>
                <a:spLocks noChangeShapeType="1"/>
              </p:cNvSpPr>
              <p:nvPr/>
            </p:nvSpPr>
            <p:spPr bwMode="auto">
              <a:xfrm>
                <a:off x="2272" y="3401"/>
                <a:ext cx="54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1" name="Line 196"/>
              <p:cNvSpPr>
                <a:spLocks noChangeShapeType="1"/>
              </p:cNvSpPr>
              <p:nvPr/>
            </p:nvSpPr>
            <p:spPr bwMode="auto">
              <a:xfrm>
                <a:off x="2263" y="3400"/>
                <a:ext cx="52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2" name="Line 197"/>
              <p:cNvSpPr>
                <a:spLocks noChangeShapeType="1"/>
              </p:cNvSpPr>
              <p:nvPr/>
            </p:nvSpPr>
            <p:spPr bwMode="auto">
              <a:xfrm>
                <a:off x="2263" y="340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3" name="Line 198"/>
              <p:cNvSpPr>
                <a:spLocks noChangeShapeType="1"/>
              </p:cNvSpPr>
              <p:nvPr/>
            </p:nvSpPr>
            <p:spPr bwMode="auto">
              <a:xfrm>
                <a:off x="2316" y="352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4" name="Line 199"/>
              <p:cNvSpPr>
                <a:spLocks noChangeShapeType="1"/>
              </p:cNvSpPr>
              <p:nvPr/>
            </p:nvSpPr>
            <p:spPr bwMode="auto">
              <a:xfrm>
                <a:off x="2334" y="3401"/>
                <a:ext cx="54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5" name="Line 200"/>
              <p:cNvSpPr>
                <a:spLocks noChangeShapeType="1"/>
              </p:cNvSpPr>
              <p:nvPr/>
            </p:nvSpPr>
            <p:spPr bwMode="auto">
              <a:xfrm>
                <a:off x="2324" y="3400"/>
                <a:ext cx="55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6" name="Line 201"/>
              <p:cNvSpPr>
                <a:spLocks noChangeShapeType="1"/>
              </p:cNvSpPr>
              <p:nvPr/>
            </p:nvSpPr>
            <p:spPr bwMode="auto">
              <a:xfrm>
                <a:off x="2324" y="340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7" name="Line 202"/>
              <p:cNvSpPr>
                <a:spLocks noChangeShapeType="1"/>
              </p:cNvSpPr>
              <p:nvPr/>
            </p:nvSpPr>
            <p:spPr bwMode="auto">
              <a:xfrm>
                <a:off x="2378" y="352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8" name="Freeform 203"/>
              <p:cNvSpPr>
                <a:spLocks/>
              </p:cNvSpPr>
              <p:nvPr/>
            </p:nvSpPr>
            <p:spPr bwMode="auto">
              <a:xfrm>
                <a:off x="2273" y="3402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2 w 29"/>
                  <a:gd name="T3" fmla="*/ 3 h 19"/>
                  <a:gd name="T4" fmla="*/ 4 w 29"/>
                  <a:gd name="T5" fmla="*/ 6 h 19"/>
                  <a:gd name="T6" fmla="*/ 6 w 29"/>
                  <a:gd name="T7" fmla="*/ 8 h 19"/>
                  <a:gd name="T8" fmla="*/ 8 w 29"/>
                  <a:gd name="T9" fmla="*/ 10 h 19"/>
                  <a:gd name="T10" fmla="*/ 10 w 29"/>
                  <a:gd name="T11" fmla="*/ 12 h 19"/>
                  <a:gd name="T12" fmla="*/ 12 w 29"/>
                  <a:gd name="T13" fmla="*/ 14 h 19"/>
                  <a:gd name="T14" fmla="*/ 14 w 29"/>
                  <a:gd name="T15" fmla="*/ 15 h 19"/>
                  <a:gd name="T16" fmla="*/ 16 w 29"/>
                  <a:gd name="T17" fmla="*/ 16 h 19"/>
                  <a:gd name="T18" fmla="*/ 17 w 29"/>
                  <a:gd name="T19" fmla="*/ 17 h 19"/>
                  <a:gd name="T20" fmla="*/ 19 w 29"/>
                  <a:gd name="T21" fmla="*/ 17 h 19"/>
                  <a:gd name="T22" fmla="*/ 20 w 29"/>
                  <a:gd name="T23" fmla="*/ 18 h 19"/>
                  <a:gd name="T24" fmla="*/ 22 w 29"/>
                  <a:gd name="T25" fmla="*/ 18 h 19"/>
                  <a:gd name="T26" fmla="*/ 24 w 29"/>
                  <a:gd name="T27" fmla="*/ 18 h 19"/>
                  <a:gd name="T28" fmla="*/ 25 w 29"/>
                  <a:gd name="T29" fmla="*/ 18 h 19"/>
                  <a:gd name="T30" fmla="*/ 27 w 29"/>
                  <a:gd name="T31" fmla="*/ 18 h 19"/>
                  <a:gd name="T32" fmla="*/ 29 w 29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99" name="Freeform 204"/>
              <p:cNvSpPr>
                <a:spLocks/>
              </p:cNvSpPr>
              <p:nvPr/>
            </p:nvSpPr>
            <p:spPr bwMode="auto">
              <a:xfrm>
                <a:off x="2302" y="3402"/>
                <a:ext cx="24" cy="19"/>
              </a:xfrm>
              <a:custGeom>
                <a:avLst/>
                <a:gdLst>
                  <a:gd name="T0" fmla="*/ 0 w 24"/>
                  <a:gd name="T1" fmla="*/ 19 h 19"/>
                  <a:gd name="T2" fmla="*/ 1 w 24"/>
                  <a:gd name="T3" fmla="*/ 18 h 19"/>
                  <a:gd name="T4" fmla="*/ 3 w 24"/>
                  <a:gd name="T5" fmla="*/ 18 h 19"/>
                  <a:gd name="T6" fmla="*/ 5 w 24"/>
                  <a:gd name="T7" fmla="*/ 18 h 19"/>
                  <a:gd name="T8" fmla="*/ 6 w 24"/>
                  <a:gd name="T9" fmla="*/ 18 h 19"/>
                  <a:gd name="T10" fmla="*/ 8 w 24"/>
                  <a:gd name="T11" fmla="*/ 18 h 19"/>
                  <a:gd name="T12" fmla="*/ 10 w 24"/>
                  <a:gd name="T13" fmla="*/ 17 h 19"/>
                  <a:gd name="T14" fmla="*/ 12 w 24"/>
                  <a:gd name="T15" fmla="*/ 17 h 19"/>
                  <a:gd name="T16" fmla="*/ 13 w 24"/>
                  <a:gd name="T17" fmla="*/ 16 h 19"/>
                  <a:gd name="T18" fmla="*/ 15 w 24"/>
                  <a:gd name="T19" fmla="*/ 15 h 19"/>
                  <a:gd name="T20" fmla="*/ 17 w 24"/>
                  <a:gd name="T21" fmla="*/ 14 h 19"/>
                  <a:gd name="T22" fmla="*/ 18 w 24"/>
                  <a:gd name="T23" fmla="*/ 12 h 19"/>
                  <a:gd name="T24" fmla="*/ 19 w 24"/>
                  <a:gd name="T25" fmla="*/ 10 h 19"/>
                  <a:gd name="T26" fmla="*/ 21 w 24"/>
                  <a:gd name="T27" fmla="*/ 8 h 19"/>
                  <a:gd name="T28" fmla="*/ 22 w 24"/>
                  <a:gd name="T29" fmla="*/ 6 h 19"/>
                  <a:gd name="T30" fmla="*/ 23 w 24"/>
                  <a:gd name="T31" fmla="*/ 3 h 19"/>
                  <a:gd name="T32" fmla="*/ 24 w 24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0" name="Freeform 205"/>
              <p:cNvSpPr>
                <a:spLocks/>
              </p:cNvSpPr>
              <p:nvPr/>
            </p:nvSpPr>
            <p:spPr bwMode="auto">
              <a:xfrm>
                <a:off x="2335" y="3402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2 w 29"/>
                  <a:gd name="T3" fmla="*/ 3 h 19"/>
                  <a:gd name="T4" fmla="*/ 4 w 29"/>
                  <a:gd name="T5" fmla="*/ 6 h 19"/>
                  <a:gd name="T6" fmla="*/ 6 w 29"/>
                  <a:gd name="T7" fmla="*/ 8 h 19"/>
                  <a:gd name="T8" fmla="*/ 8 w 29"/>
                  <a:gd name="T9" fmla="*/ 10 h 19"/>
                  <a:gd name="T10" fmla="*/ 10 w 29"/>
                  <a:gd name="T11" fmla="*/ 12 h 19"/>
                  <a:gd name="T12" fmla="*/ 12 w 29"/>
                  <a:gd name="T13" fmla="*/ 14 h 19"/>
                  <a:gd name="T14" fmla="*/ 14 w 29"/>
                  <a:gd name="T15" fmla="*/ 15 h 19"/>
                  <a:gd name="T16" fmla="*/ 16 w 29"/>
                  <a:gd name="T17" fmla="*/ 16 h 19"/>
                  <a:gd name="T18" fmla="*/ 17 w 29"/>
                  <a:gd name="T19" fmla="*/ 17 h 19"/>
                  <a:gd name="T20" fmla="*/ 19 w 29"/>
                  <a:gd name="T21" fmla="*/ 17 h 19"/>
                  <a:gd name="T22" fmla="*/ 20 w 29"/>
                  <a:gd name="T23" fmla="*/ 18 h 19"/>
                  <a:gd name="T24" fmla="*/ 22 w 29"/>
                  <a:gd name="T25" fmla="*/ 18 h 19"/>
                  <a:gd name="T26" fmla="*/ 24 w 29"/>
                  <a:gd name="T27" fmla="*/ 18 h 19"/>
                  <a:gd name="T28" fmla="*/ 25 w 29"/>
                  <a:gd name="T29" fmla="*/ 18 h 19"/>
                  <a:gd name="T30" fmla="*/ 27 w 29"/>
                  <a:gd name="T31" fmla="*/ 18 h 19"/>
                  <a:gd name="T32" fmla="*/ 29 w 29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1" name="Freeform 206"/>
              <p:cNvSpPr>
                <a:spLocks/>
              </p:cNvSpPr>
              <p:nvPr/>
            </p:nvSpPr>
            <p:spPr bwMode="auto">
              <a:xfrm>
                <a:off x="2364" y="3402"/>
                <a:ext cx="24" cy="19"/>
              </a:xfrm>
              <a:custGeom>
                <a:avLst/>
                <a:gdLst>
                  <a:gd name="T0" fmla="*/ 0 w 24"/>
                  <a:gd name="T1" fmla="*/ 19 h 19"/>
                  <a:gd name="T2" fmla="*/ 1 w 24"/>
                  <a:gd name="T3" fmla="*/ 18 h 19"/>
                  <a:gd name="T4" fmla="*/ 3 w 24"/>
                  <a:gd name="T5" fmla="*/ 18 h 19"/>
                  <a:gd name="T6" fmla="*/ 5 w 24"/>
                  <a:gd name="T7" fmla="*/ 18 h 19"/>
                  <a:gd name="T8" fmla="*/ 6 w 24"/>
                  <a:gd name="T9" fmla="*/ 18 h 19"/>
                  <a:gd name="T10" fmla="*/ 8 w 24"/>
                  <a:gd name="T11" fmla="*/ 18 h 19"/>
                  <a:gd name="T12" fmla="*/ 10 w 24"/>
                  <a:gd name="T13" fmla="*/ 17 h 19"/>
                  <a:gd name="T14" fmla="*/ 12 w 24"/>
                  <a:gd name="T15" fmla="*/ 17 h 19"/>
                  <a:gd name="T16" fmla="*/ 13 w 24"/>
                  <a:gd name="T17" fmla="*/ 16 h 19"/>
                  <a:gd name="T18" fmla="*/ 15 w 24"/>
                  <a:gd name="T19" fmla="*/ 15 h 19"/>
                  <a:gd name="T20" fmla="*/ 17 w 24"/>
                  <a:gd name="T21" fmla="*/ 14 h 19"/>
                  <a:gd name="T22" fmla="*/ 18 w 24"/>
                  <a:gd name="T23" fmla="*/ 12 h 19"/>
                  <a:gd name="T24" fmla="*/ 19 w 24"/>
                  <a:gd name="T25" fmla="*/ 10 h 19"/>
                  <a:gd name="T26" fmla="*/ 21 w 24"/>
                  <a:gd name="T27" fmla="*/ 8 h 19"/>
                  <a:gd name="T28" fmla="*/ 22 w 24"/>
                  <a:gd name="T29" fmla="*/ 6 h 19"/>
                  <a:gd name="T30" fmla="*/ 23 w 24"/>
                  <a:gd name="T31" fmla="*/ 3 h 19"/>
                  <a:gd name="T32" fmla="*/ 24 w 24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2" name="Freeform 207"/>
              <p:cNvSpPr>
                <a:spLocks/>
              </p:cNvSpPr>
              <p:nvPr/>
            </p:nvSpPr>
            <p:spPr bwMode="auto">
              <a:xfrm>
                <a:off x="2158" y="3504"/>
                <a:ext cx="29" cy="21"/>
              </a:xfrm>
              <a:custGeom>
                <a:avLst/>
                <a:gdLst>
                  <a:gd name="T0" fmla="*/ 29 w 29"/>
                  <a:gd name="T1" fmla="*/ 21 h 21"/>
                  <a:gd name="T2" fmla="*/ 26 w 29"/>
                  <a:gd name="T3" fmla="*/ 17 h 21"/>
                  <a:gd name="T4" fmla="*/ 24 w 29"/>
                  <a:gd name="T5" fmla="*/ 14 h 21"/>
                  <a:gd name="T6" fmla="*/ 21 w 29"/>
                  <a:gd name="T7" fmla="*/ 11 h 21"/>
                  <a:gd name="T8" fmla="*/ 19 w 29"/>
                  <a:gd name="T9" fmla="*/ 9 h 21"/>
                  <a:gd name="T10" fmla="*/ 17 w 29"/>
                  <a:gd name="T11" fmla="*/ 7 h 21"/>
                  <a:gd name="T12" fmla="*/ 16 w 29"/>
                  <a:gd name="T13" fmla="*/ 5 h 21"/>
                  <a:gd name="T14" fmla="*/ 14 w 29"/>
                  <a:gd name="T15" fmla="*/ 4 h 21"/>
                  <a:gd name="T16" fmla="*/ 12 w 29"/>
                  <a:gd name="T17" fmla="*/ 3 h 21"/>
                  <a:gd name="T18" fmla="*/ 11 w 29"/>
                  <a:gd name="T19" fmla="*/ 2 h 21"/>
                  <a:gd name="T20" fmla="*/ 9 w 29"/>
                  <a:gd name="T21" fmla="*/ 1 h 21"/>
                  <a:gd name="T22" fmla="*/ 7 w 29"/>
                  <a:gd name="T23" fmla="*/ 1 h 21"/>
                  <a:gd name="T24" fmla="*/ 6 w 29"/>
                  <a:gd name="T25" fmla="*/ 0 h 21"/>
                  <a:gd name="T26" fmla="*/ 4 w 29"/>
                  <a:gd name="T27" fmla="*/ 0 h 21"/>
                  <a:gd name="T28" fmla="*/ 3 w 29"/>
                  <a:gd name="T29" fmla="*/ 0 h 21"/>
                  <a:gd name="T30" fmla="*/ 1 w 29"/>
                  <a:gd name="T31" fmla="*/ 0 h 21"/>
                  <a:gd name="T32" fmla="*/ 0 w 2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6" y="17"/>
                    </a:lnTo>
                    <a:lnTo>
                      <a:pt x="24" y="14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3" name="Freeform 208"/>
              <p:cNvSpPr>
                <a:spLocks/>
              </p:cNvSpPr>
              <p:nvPr/>
            </p:nvSpPr>
            <p:spPr bwMode="auto">
              <a:xfrm>
                <a:off x="2134" y="3504"/>
                <a:ext cx="24" cy="21"/>
              </a:xfrm>
              <a:custGeom>
                <a:avLst/>
                <a:gdLst>
                  <a:gd name="T0" fmla="*/ 24 w 24"/>
                  <a:gd name="T1" fmla="*/ 0 h 21"/>
                  <a:gd name="T2" fmla="*/ 22 w 24"/>
                  <a:gd name="T3" fmla="*/ 0 h 21"/>
                  <a:gd name="T4" fmla="*/ 20 w 24"/>
                  <a:gd name="T5" fmla="*/ 0 h 21"/>
                  <a:gd name="T6" fmla="*/ 18 w 24"/>
                  <a:gd name="T7" fmla="*/ 0 h 21"/>
                  <a:gd name="T8" fmla="*/ 17 w 24"/>
                  <a:gd name="T9" fmla="*/ 0 h 21"/>
                  <a:gd name="T10" fmla="*/ 15 w 24"/>
                  <a:gd name="T11" fmla="*/ 1 h 21"/>
                  <a:gd name="T12" fmla="*/ 13 w 24"/>
                  <a:gd name="T13" fmla="*/ 1 h 21"/>
                  <a:gd name="T14" fmla="*/ 11 w 24"/>
                  <a:gd name="T15" fmla="*/ 2 h 21"/>
                  <a:gd name="T16" fmla="*/ 10 w 24"/>
                  <a:gd name="T17" fmla="*/ 3 h 21"/>
                  <a:gd name="T18" fmla="*/ 8 w 24"/>
                  <a:gd name="T19" fmla="*/ 4 h 21"/>
                  <a:gd name="T20" fmla="*/ 6 w 24"/>
                  <a:gd name="T21" fmla="*/ 5 h 21"/>
                  <a:gd name="T22" fmla="*/ 5 w 24"/>
                  <a:gd name="T23" fmla="*/ 7 h 21"/>
                  <a:gd name="T24" fmla="*/ 4 w 24"/>
                  <a:gd name="T25" fmla="*/ 9 h 21"/>
                  <a:gd name="T26" fmla="*/ 2 w 24"/>
                  <a:gd name="T27" fmla="*/ 11 h 21"/>
                  <a:gd name="T28" fmla="*/ 1 w 24"/>
                  <a:gd name="T29" fmla="*/ 14 h 21"/>
                  <a:gd name="T30" fmla="*/ 0 w 24"/>
                  <a:gd name="T31" fmla="*/ 17 h 21"/>
                  <a:gd name="T32" fmla="*/ 0 w 24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4" name="Freeform 209"/>
              <p:cNvSpPr>
                <a:spLocks/>
              </p:cNvSpPr>
              <p:nvPr/>
            </p:nvSpPr>
            <p:spPr bwMode="auto">
              <a:xfrm>
                <a:off x="2224" y="3508"/>
                <a:ext cx="33" cy="17"/>
              </a:xfrm>
              <a:custGeom>
                <a:avLst/>
                <a:gdLst>
                  <a:gd name="T0" fmla="*/ 33 w 33"/>
                  <a:gd name="T1" fmla="*/ 17 h 17"/>
                  <a:gd name="T2" fmla="*/ 30 w 33"/>
                  <a:gd name="T3" fmla="*/ 14 h 17"/>
                  <a:gd name="T4" fmla="*/ 27 w 33"/>
                  <a:gd name="T5" fmla="*/ 11 h 17"/>
                  <a:gd name="T6" fmla="*/ 25 w 33"/>
                  <a:gd name="T7" fmla="*/ 9 h 17"/>
                  <a:gd name="T8" fmla="*/ 23 w 33"/>
                  <a:gd name="T9" fmla="*/ 7 h 17"/>
                  <a:gd name="T10" fmla="*/ 20 w 33"/>
                  <a:gd name="T11" fmla="*/ 5 h 17"/>
                  <a:gd name="T12" fmla="*/ 18 w 33"/>
                  <a:gd name="T13" fmla="*/ 4 h 17"/>
                  <a:gd name="T14" fmla="*/ 16 w 33"/>
                  <a:gd name="T15" fmla="*/ 3 h 17"/>
                  <a:gd name="T16" fmla="*/ 15 w 33"/>
                  <a:gd name="T17" fmla="*/ 2 h 17"/>
                  <a:gd name="T18" fmla="*/ 12 w 33"/>
                  <a:gd name="T19" fmla="*/ 1 h 17"/>
                  <a:gd name="T20" fmla="*/ 10 w 33"/>
                  <a:gd name="T21" fmla="*/ 0 h 17"/>
                  <a:gd name="T22" fmla="*/ 8 w 33"/>
                  <a:gd name="T23" fmla="*/ 0 h 17"/>
                  <a:gd name="T24" fmla="*/ 7 w 33"/>
                  <a:gd name="T25" fmla="*/ 0 h 17"/>
                  <a:gd name="T26" fmla="*/ 5 w 33"/>
                  <a:gd name="T27" fmla="*/ 0 h 17"/>
                  <a:gd name="T28" fmla="*/ 3 w 33"/>
                  <a:gd name="T29" fmla="*/ 0 h 17"/>
                  <a:gd name="T30" fmla="*/ 1 w 33"/>
                  <a:gd name="T31" fmla="*/ 0 h 17"/>
                  <a:gd name="T32" fmla="*/ 0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33" y="17"/>
                    </a:moveTo>
                    <a:lnTo>
                      <a:pt x="30" y="14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5" name="Freeform 210"/>
              <p:cNvSpPr>
                <a:spLocks/>
              </p:cNvSpPr>
              <p:nvPr/>
            </p:nvSpPr>
            <p:spPr bwMode="auto">
              <a:xfrm>
                <a:off x="2197" y="3508"/>
                <a:ext cx="27" cy="17"/>
              </a:xfrm>
              <a:custGeom>
                <a:avLst/>
                <a:gdLst>
                  <a:gd name="T0" fmla="*/ 27 w 27"/>
                  <a:gd name="T1" fmla="*/ 0 h 17"/>
                  <a:gd name="T2" fmla="*/ 25 w 27"/>
                  <a:gd name="T3" fmla="*/ 0 h 17"/>
                  <a:gd name="T4" fmla="*/ 23 w 27"/>
                  <a:gd name="T5" fmla="*/ 0 h 17"/>
                  <a:gd name="T6" fmla="*/ 21 w 27"/>
                  <a:gd name="T7" fmla="*/ 0 h 17"/>
                  <a:gd name="T8" fmla="*/ 19 w 27"/>
                  <a:gd name="T9" fmla="*/ 0 h 17"/>
                  <a:gd name="T10" fmla="*/ 17 w 27"/>
                  <a:gd name="T11" fmla="*/ 0 h 17"/>
                  <a:gd name="T12" fmla="*/ 15 w 27"/>
                  <a:gd name="T13" fmla="*/ 0 h 17"/>
                  <a:gd name="T14" fmla="*/ 13 w 27"/>
                  <a:gd name="T15" fmla="*/ 1 h 17"/>
                  <a:gd name="T16" fmla="*/ 11 w 27"/>
                  <a:gd name="T17" fmla="*/ 2 h 17"/>
                  <a:gd name="T18" fmla="*/ 9 w 27"/>
                  <a:gd name="T19" fmla="*/ 3 h 17"/>
                  <a:gd name="T20" fmla="*/ 8 w 27"/>
                  <a:gd name="T21" fmla="*/ 4 h 17"/>
                  <a:gd name="T22" fmla="*/ 6 w 27"/>
                  <a:gd name="T23" fmla="*/ 5 h 17"/>
                  <a:gd name="T24" fmla="*/ 4 w 27"/>
                  <a:gd name="T25" fmla="*/ 7 h 17"/>
                  <a:gd name="T26" fmla="*/ 3 w 27"/>
                  <a:gd name="T27" fmla="*/ 9 h 17"/>
                  <a:gd name="T28" fmla="*/ 2 w 27"/>
                  <a:gd name="T29" fmla="*/ 11 h 17"/>
                  <a:gd name="T30" fmla="*/ 1 w 27"/>
                  <a:gd name="T31" fmla="*/ 14 h 17"/>
                  <a:gd name="T32" fmla="*/ 0 w 27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6" name="Freeform 211"/>
              <p:cNvSpPr>
                <a:spLocks/>
              </p:cNvSpPr>
              <p:nvPr/>
            </p:nvSpPr>
            <p:spPr bwMode="auto">
              <a:xfrm>
                <a:off x="2288" y="3509"/>
                <a:ext cx="28" cy="17"/>
              </a:xfrm>
              <a:custGeom>
                <a:avLst/>
                <a:gdLst>
                  <a:gd name="T0" fmla="*/ 28 w 28"/>
                  <a:gd name="T1" fmla="*/ 17 h 17"/>
                  <a:gd name="T2" fmla="*/ 25 w 28"/>
                  <a:gd name="T3" fmla="*/ 14 h 17"/>
                  <a:gd name="T4" fmla="*/ 23 w 28"/>
                  <a:gd name="T5" fmla="*/ 11 h 17"/>
                  <a:gd name="T6" fmla="*/ 21 w 28"/>
                  <a:gd name="T7" fmla="*/ 9 h 17"/>
                  <a:gd name="T8" fmla="*/ 19 w 28"/>
                  <a:gd name="T9" fmla="*/ 7 h 17"/>
                  <a:gd name="T10" fmla="*/ 17 w 28"/>
                  <a:gd name="T11" fmla="*/ 5 h 17"/>
                  <a:gd name="T12" fmla="*/ 15 w 28"/>
                  <a:gd name="T13" fmla="*/ 4 h 17"/>
                  <a:gd name="T14" fmla="*/ 14 w 28"/>
                  <a:gd name="T15" fmla="*/ 3 h 17"/>
                  <a:gd name="T16" fmla="*/ 12 w 28"/>
                  <a:gd name="T17" fmla="*/ 2 h 17"/>
                  <a:gd name="T18" fmla="*/ 10 w 28"/>
                  <a:gd name="T19" fmla="*/ 1 h 17"/>
                  <a:gd name="T20" fmla="*/ 9 w 28"/>
                  <a:gd name="T21" fmla="*/ 0 h 17"/>
                  <a:gd name="T22" fmla="*/ 7 w 28"/>
                  <a:gd name="T23" fmla="*/ 0 h 17"/>
                  <a:gd name="T24" fmla="*/ 6 w 28"/>
                  <a:gd name="T25" fmla="*/ 0 h 17"/>
                  <a:gd name="T26" fmla="*/ 4 w 28"/>
                  <a:gd name="T27" fmla="*/ 0 h 17"/>
                  <a:gd name="T28" fmla="*/ 3 w 28"/>
                  <a:gd name="T29" fmla="*/ 0 h 17"/>
                  <a:gd name="T30" fmla="*/ 1 w 28"/>
                  <a:gd name="T31" fmla="*/ 0 h 17"/>
                  <a:gd name="T32" fmla="*/ 0 w 28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7">
                    <a:moveTo>
                      <a:pt x="28" y="17"/>
                    </a:moveTo>
                    <a:lnTo>
                      <a:pt x="25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7" name="Freeform 212"/>
              <p:cNvSpPr>
                <a:spLocks/>
              </p:cNvSpPr>
              <p:nvPr/>
            </p:nvSpPr>
            <p:spPr bwMode="auto">
              <a:xfrm>
                <a:off x="2265" y="3509"/>
                <a:ext cx="23" cy="17"/>
              </a:xfrm>
              <a:custGeom>
                <a:avLst/>
                <a:gdLst>
                  <a:gd name="T0" fmla="*/ 23 w 23"/>
                  <a:gd name="T1" fmla="*/ 0 h 17"/>
                  <a:gd name="T2" fmla="*/ 21 w 23"/>
                  <a:gd name="T3" fmla="*/ 0 h 17"/>
                  <a:gd name="T4" fmla="*/ 19 w 23"/>
                  <a:gd name="T5" fmla="*/ 0 h 17"/>
                  <a:gd name="T6" fmla="*/ 18 w 23"/>
                  <a:gd name="T7" fmla="*/ 0 h 17"/>
                  <a:gd name="T8" fmla="*/ 16 w 23"/>
                  <a:gd name="T9" fmla="*/ 0 h 17"/>
                  <a:gd name="T10" fmla="*/ 14 w 23"/>
                  <a:gd name="T11" fmla="*/ 0 h 17"/>
                  <a:gd name="T12" fmla="*/ 13 w 23"/>
                  <a:gd name="T13" fmla="*/ 0 h 17"/>
                  <a:gd name="T14" fmla="*/ 11 w 23"/>
                  <a:gd name="T15" fmla="*/ 1 h 17"/>
                  <a:gd name="T16" fmla="*/ 10 w 23"/>
                  <a:gd name="T17" fmla="*/ 2 h 17"/>
                  <a:gd name="T18" fmla="*/ 8 w 23"/>
                  <a:gd name="T19" fmla="*/ 3 h 17"/>
                  <a:gd name="T20" fmla="*/ 6 w 23"/>
                  <a:gd name="T21" fmla="*/ 4 h 17"/>
                  <a:gd name="T22" fmla="*/ 5 w 23"/>
                  <a:gd name="T23" fmla="*/ 5 h 17"/>
                  <a:gd name="T24" fmla="*/ 4 w 23"/>
                  <a:gd name="T25" fmla="*/ 7 h 17"/>
                  <a:gd name="T26" fmla="*/ 2 w 23"/>
                  <a:gd name="T27" fmla="*/ 9 h 17"/>
                  <a:gd name="T28" fmla="*/ 1 w 23"/>
                  <a:gd name="T29" fmla="*/ 11 h 17"/>
                  <a:gd name="T30" fmla="*/ 0 w 23"/>
                  <a:gd name="T31" fmla="*/ 14 h 17"/>
                  <a:gd name="T32" fmla="*/ 0 w 23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8" name="Freeform 213"/>
              <p:cNvSpPr>
                <a:spLocks/>
              </p:cNvSpPr>
              <p:nvPr/>
            </p:nvSpPr>
            <p:spPr bwMode="auto">
              <a:xfrm>
                <a:off x="2348" y="3508"/>
                <a:ext cx="31" cy="17"/>
              </a:xfrm>
              <a:custGeom>
                <a:avLst/>
                <a:gdLst>
                  <a:gd name="T0" fmla="*/ 31 w 31"/>
                  <a:gd name="T1" fmla="*/ 17 h 17"/>
                  <a:gd name="T2" fmla="*/ 28 w 31"/>
                  <a:gd name="T3" fmla="*/ 14 h 17"/>
                  <a:gd name="T4" fmla="*/ 26 w 31"/>
                  <a:gd name="T5" fmla="*/ 11 h 17"/>
                  <a:gd name="T6" fmla="*/ 23 w 31"/>
                  <a:gd name="T7" fmla="*/ 9 h 17"/>
                  <a:gd name="T8" fmla="*/ 21 w 31"/>
                  <a:gd name="T9" fmla="*/ 7 h 17"/>
                  <a:gd name="T10" fmla="*/ 19 w 31"/>
                  <a:gd name="T11" fmla="*/ 6 h 17"/>
                  <a:gd name="T12" fmla="*/ 17 w 31"/>
                  <a:gd name="T13" fmla="*/ 4 h 17"/>
                  <a:gd name="T14" fmla="*/ 15 w 31"/>
                  <a:gd name="T15" fmla="*/ 3 h 17"/>
                  <a:gd name="T16" fmla="*/ 14 w 31"/>
                  <a:gd name="T17" fmla="*/ 2 h 17"/>
                  <a:gd name="T18" fmla="*/ 12 w 31"/>
                  <a:gd name="T19" fmla="*/ 2 h 17"/>
                  <a:gd name="T20" fmla="*/ 10 w 31"/>
                  <a:gd name="T21" fmla="*/ 1 h 17"/>
                  <a:gd name="T22" fmla="*/ 8 w 31"/>
                  <a:gd name="T23" fmla="*/ 1 h 17"/>
                  <a:gd name="T24" fmla="*/ 7 w 31"/>
                  <a:gd name="T25" fmla="*/ 0 h 17"/>
                  <a:gd name="T26" fmla="*/ 5 w 31"/>
                  <a:gd name="T27" fmla="*/ 0 h 17"/>
                  <a:gd name="T28" fmla="*/ 3 w 31"/>
                  <a:gd name="T29" fmla="*/ 0 h 17"/>
                  <a:gd name="T30" fmla="*/ 1 w 31"/>
                  <a:gd name="T31" fmla="*/ 0 h 17"/>
                  <a:gd name="T32" fmla="*/ 0 w 31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17">
                    <a:moveTo>
                      <a:pt x="31" y="17"/>
                    </a:moveTo>
                    <a:lnTo>
                      <a:pt x="28" y="14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09" name="Freeform 214"/>
              <p:cNvSpPr>
                <a:spLocks/>
              </p:cNvSpPr>
              <p:nvPr/>
            </p:nvSpPr>
            <p:spPr bwMode="auto">
              <a:xfrm>
                <a:off x="2323" y="3508"/>
                <a:ext cx="25" cy="17"/>
              </a:xfrm>
              <a:custGeom>
                <a:avLst/>
                <a:gdLst>
                  <a:gd name="T0" fmla="*/ 25 w 25"/>
                  <a:gd name="T1" fmla="*/ 0 h 17"/>
                  <a:gd name="T2" fmla="*/ 23 w 25"/>
                  <a:gd name="T3" fmla="*/ 0 h 17"/>
                  <a:gd name="T4" fmla="*/ 21 w 25"/>
                  <a:gd name="T5" fmla="*/ 0 h 17"/>
                  <a:gd name="T6" fmla="*/ 19 w 25"/>
                  <a:gd name="T7" fmla="*/ 0 h 17"/>
                  <a:gd name="T8" fmla="*/ 17 w 25"/>
                  <a:gd name="T9" fmla="*/ 0 h 17"/>
                  <a:gd name="T10" fmla="*/ 16 w 25"/>
                  <a:gd name="T11" fmla="*/ 1 h 17"/>
                  <a:gd name="T12" fmla="*/ 14 w 25"/>
                  <a:gd name="T13" fmla="*/ 1 h 17"/>
                  <a:gd name="T14" fmla="*/ 12 w 25"/>
                  <a:gd name="T15" fmla="*/ 2 h 17"/>
                  <a:gd name="T16" fmla="*/ 10 w 25"/>
                  <a:gd name="T17" fmla="*/ 2 h 17"/>
                  <a:gd name="T18" fmla="*/ 8 w 25"/>
                  <a:gd name="T19" fmla="*/ 3 h 17"/>
                  <a:gd name="T20" fmla="*/ 7 w 25"/>
                  <a:gd name="T21" fmla="*/ 4 h 17"/>
                  <a:gd name="T22" fmla="*/ 5 w 25"/>
                  <a:gd name="T23" fmla="*/ 6 h 17"/>
                  <a:gd name="T24" fmla="*/ 4 w 25"/>
                  <a:gd name="T25" fmla="*/ 7 h 17"/>
                  <a:gd name="T26" fmla="*/ 3 w 25"/>
                  <a:gd name="T27" fmla="*/ 9 h 17"/>
                  <a:gd name="T28" fmla="*/ 1 w 25"/>
                  <a:gd name="T29" fmla="*/ 11 h 17"/>
                  <a:gd name="T30" fmla="*/ 0 w 25"/>
                  <a:gd name="T31" fmla="*/ 14 h 17"/>
                  <a:gd name="T32" fmla="*/ 0 w 25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7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0" name="Line 215"/>
              <p:cNvSpPr>
                <a:spLocks noChangeShapeType="1"/>
              </p:cNvSpPr>
              <p:nvPr/>
            </p:nvSpPr>
            <p:spPr bwMode="auto">
              <a:xfrm>
                <a:off x="2388" y="3402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1" name="Line 216"/>
              <p:cNvSpPr>
                <a:spLocks noChangeShapeType="1"/>
              </p:cNvSpPr>
              <p:nvPr/>
            </p:nvSpPr>
            <p:spPr bwMode="auto">
              <a:xfrm>
                <a:off x="4161" y="3406"/>
                <a:ext cx="32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2" name="Line 217"/>
              <p:cNvSpPr>
                <a:spLocks noChangeShapeType="1"/>
              </p:cNvSpPr>
              <p:nvPr/>
            </p:nvSpPr>
            <p:spPr bwMode="auto">
              <a:xfrm>
                <a:off x="4154" y="3406"/>
                <a:ext cx="33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3" name="Line 218"/>
              <p:cNvSpPr>
                <a:spLocks noChangeShapeType="1"/>
              </p:cNvSpPr>
              <p:nvPr/>
            </p:nvSpPr>
            <p:spPr bwMode="auto">
              <a:xfrm>
                <a:off x="4155" y="340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4" name="Line 219"/>
              <p:cNvSpPr>
                <a:spLocks noChangeShapeType="1"/>
              </p:cNvSpPr>
              <p:nvPr/>
            </p:nvSpPr>
            <p:spPr bwMode="auto">
              <a:xfrm>
                <a:off x="4154" y="3406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5" name="Freeform 220"/>
              <p:cNvSpPr>
                <a:spLocks/>
              </p:cNvSpPr>
              <p:nvPr/>
            </p:nvSpPr>
            <p:spPr bwMode="auto">
              <a:xfrm>
                <a:off x="4158" y="3406"/>
                <a:ext cx="19" cy="9"/>
              </a:xfrm>
              <a:custGeom>
                <a:avLst/>
                <a:gdLst>
                  <a:gd name="T0" fmla="*/ 1 w 19"/>
                  <a:gd name="T1" fmla="*/ 0 h 9"/>
                  <a:gd name="T2" fmla="*/ 0 w 19"/>
                  <a:gd name="T3" fmla="*/ 0 h 9"/>
                  <a:gd name="T4" fmla="*/ 1 w 19"/>
                  <a:gd name="T5" fmla="*/ 0 h 9"/>
                  <a:gd name="T6" fmla="*/ 1 w 19"/>
                  <a:gd name="T7" fmla="*/ 1 h 9"/>
                  <a:gd name="T8" fmla="*/ 2 w 19"/>
                  <a:gd name="T9" fmla="*/ 2 h 9"/>
                  <a:gd name="T10" fmla="*/ 4 w 19"/>
                  <a:gd name="T11" fmla="*/ 2 h 9"/>
                  <a:gd name="T12" fmla="*/ 5 w 19"/>
                  <a:gd name="T13" fmla="*/ 3 h 9"/>
                  <a:gd name="T14" fmla="*/ 7 w 19"/>
                  <a:gd name="T15" fmla="*/ 4 h 9"/>
                  <a:gd name="T16" fmla="*/ 8 w 19"/>
                  <a:gd name="T17" fmla="*/ 5 h 9"/>
                  <a:gd name="T18" fmla="*/ 10 w 19"/>
                  <a:gd name="T19" fmla="*/ 6 h 9"/>
                  <a:gd name="T20" fmla="*/ 12 w 19"/>
                  <a:gd name="T21" fmla="*/ 6 h 9"/>
                  <a:gd name="T22" fmla="*/ 13 w 19"/>
                  <a:gd name="T23" fmla="*/ 7 h 9"/>
                  <a:gd name="T24" fmla="*/ 15 w 19"/>
                  <a:gd name="T25" fmla="*/ 8 h 9"/>
                  <a:gd name="T26" fmla="*/ 16 w 19"/>
                  <a:gd name="T27" fmla="*/ 8 h 9"/>
                  <a:gd name="T28" fmla="*/ 17 w 19"/>
                  <a:gd name="T29" fmla="*/ 8 h 9"/>
                  <a:gd name="T30" fmla="*/ 19 w 19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9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6" name="Freeform 221"/>
              <p:cNvSpPr>
                <a:spLocks/>
              </p:cNvSpPr>
              <p:nvPr/>
            </p:nvSpPr>
            <p:spPr bwMode="auto">
              <a:xfrm>
                <a:off x="4177" y="3406"/>
                <a:ext cx="18" cy="9"/>
              </a:xfrm>
              <a:custGeom>
                <a:avLst/>
                <a:gdLst>
                  <a:gd name="T0" fmla="*/ 0 w 18"/>
                  <a:gd name="T1" fmla="*/ 9 h 9"/>
                  <a:gd name="T2" fmla="*/ 1 w 18"/>
                  <a:gd name="T3" fmla="*/ 8 h 9"/>
                  <a:gd name="T4" fmla="*/ 2 w 18"/>
                  <a:gd name="T5" fmla="*/ 8 h 9"/>
                  <a:gd name="T6" fmla="*/ 3 w 18"/>
                  <a:gd name="T7" fmla="*/ 8 h 9"/>
                  <a:gd name="T8" fmla="*/ 4 w 18"/>
                  <a:gd name="T9" fmla="*/ 8 h 9"/>
                  <a:gd name="T10" fmla="*/ 6 w 18"/>
                  <a:gd name="T11" fmla="*/ 7 h 9"/>
                  <a:gd name="T12" fmla="*/ 7 w 18"/>
                  <a:gd name="T13" fmla="*/ 7 h 9"/>
                  <a:gd name="T14" fmla="*/ 8 w 18"/>
                  <a:gd name="T15" fmla="*/ 6 h 9"/>
                  <a:gd name="T16" fmla="*/ 9 w 18"/>
                  <a:gd name="T17" fmla="*/ 6 h 9"/>
                  <a:gd name="T18" fmla="*/ 10 w 18"/>
                  <a:gd name="T19" fmla="*/ 5 h 9"/>
                  <a:gd name="T20" fmla="*/ 12 w 18"/>
                  <a:gd name="T21" fmla="*/ 5 h 9"/>
                  <a:gd name="T22" fmla="*/ 13 w 18"/>
                  <a:gd name="T23" fmla="*/ 4 h 9"/>
                  <a:gd name="T24" fmla="*/ 14 w 18"/>
                  <a:gd name="T25" fmla="*/ 3 h 9"/>
                  <a:gd name="T26" fmla="*/ 15 w 18"/>
                  <a:gd name="T27" fmla="*/ 2 h 9"/>
                  <a:gd name="T28" fmla="*/ 16 w 18"/>
                  <a:gd name="T29" fmla="*/ 1 h 9"/>
                  <a:gd name="T30" fmla="*/ 17 w 18"/>
                  <a:gd name="T31" fmla="*/ 0 h 9"/>
                  <a:gd name="T32" fmla="*/ 18 w 18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9">
                    <a:moveTo>
                      <a:pt x="0" y="9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7" name="Line 222"/>
              <p:cNvSpPr>
                <a:spLocks noChangeShapeType="1"/>
              </p:cNvSpPr>
              <p:nvPr/>
            </p:nvSpPr>
            <p:spPr bwMode="auto">
              <a:xfrm>
                <a:off x="4407" y="3402"/>
                <a:ext cx="1" cy="1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8" name="Freeform 223"/>
              <p:cNvSpPr>
                <a:spLocks/>
              </p:cNvSpPr>
              <p:nvPr/>
            </p:nvSpPr>
            <p:spPr bwMode="auto">
              <a:xfrm>
                <a:off x="4170" y="3521"/>
                <a:ext cx="17" cy="9"/>
              </a:xfrm>
              <a:custGeom>
                <a:avLst/>
                <a:gdLst>
                  <a:gd name="T0" fmla="*/ 17 w 17"/>
                  <a:gd name="T1" fmla="*/ 9 h 9"/>
                  <a:gd name="T2" fmla="*/ 17 w 17"/>
                  <a:gd name="T3" fmla="*/ 8 h 9"/>
                  <a:gd name="T4" fmla="*/ 16 w 17"/>
                  <a:gd name="T5" fmla="*/ 8 h 9"/>
                  <a:gd name="T6" fmla="*/ 15 w 17"/>
                  <a:gd name="T7" fmla="*/ 7 h 9"/>
                  <a:gd name="T8" fmla="*/ 14 w 17"/>
                  <a:gd name="T9" fmla="*/ 6 h 9"/>
                  <a:gd name="T10" fmla="*/ 13 w 17"/>
                  <a:gd name="T11" fmla="*/ 6 h 9"/>
                  <a:gd name="T12" fmla="*/ 12 w 17"/>
                  <a:gd name="T13" fmla="*/ 5 h 9"/>
                  <a:gd name="T14" fmla="*/ 11 w 17"/>
                  <a:gd name="T15" fmla="*/ 4 h 9"/>
                  <a:gd name="T16" fmla="*/ 9 w 17"/>
                  <a:gd name="T17" fmla="*/ 3 h 9"/>
                  <a:gd name="T18" fmla="*/ 8 w 17"/>
                  <a:gd name="T19" fmla="*/ 2 h 9"/>
                  <a:gd name="T20" fmla="*/ 6 w 17"/>
                  <a:gd name="T21" fmla="*/ 2 h 9"/>
                  <a:gd name="T22" fmla="*/ 5 w 17"/>
                  <a:gd name="T23" fmla="*/ 1 h 9"/>
                  <a:gd name="T24" fmla="*/ 3 w 17"/>
                  <a:gd name="T25" fmla="*/ 0 h 9"/>
                  <a:gd name="T26" fmla="*/ 2 w 17"/>
                  <a:gd name="T27" fmla="*/ 0 h 9"/>
                  <a:gd name="T28" fmla="*/ 1 w 17"/>
                  <a:gd name="T29" fmla="*/ 0 h 9"/>
                  <a:gd name="T30" fmla="*/ 0 w 17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9">
                    <a:moveTo>
                      <a:pt x="17" y="9"/>
                    </a:move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9" name="Freeform 224"/>
              <p:cNvSpPr>
                <a:spLocks/>
              </p:cNvSpPr>
              <p:nvPr/>
            </p:nvSpPr>
            <p:spPr bwMode="auto">
              <a:xfrm>
                <a:off x="4154" y="3521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5 w 16"/>
                  <a:gd name="T3" fmla="*/ 0 h 9"/>
                  <a:gd name="T4" fmla="*/ 14 w 16"/>
                  <a:gd name="T5" fmla="*/ 0 h 9"/>
                  <a:gd name="T6" fmla="*/ 13 w 16"/>
                  <a:gd name="T7" fmla="*/ 0 h 9"/>
                  <a:gd name="T8" fmla="*/ 11 w 16"/>
                  <a:gd name="T9" fmla="*/ 0 h 9"/>
                  <a:gd name="T10" fmla="*/ 10 w 16"/>
                  <a:gd name="T11" fmla="*/ 1 h 9"/>
                  <a:gd name="T12" fmla="*/ 9 w 16"/>
                  <a:gd name="T13" fmla="*/ 1 h 9"/>
                  <a:gd name="T14" fmla="*/ 8 w 16"/>
                  <a:gd name="T15" fmla="*/ 2 h 9"/>
                  <a:gd name="T16" fmla="*/ 7 w 16"/>
                  <a:gd name="T17" fmla="*/ 2 h 9"/>
                  <a:gd name="T18" fmla="*/ 6 w 16"/>
                  <a:gd name="T19" fmla="*/ 3 h 9"/>
                  <a:gd name="T20" fmla="*/ 5 w 16"/>
                  <a:gd name="T21" fmla="*/ 3 h 9"/>
                  <a:gd name="T22" fmla="*/ 4 w 16"/>
                  <a:gd name="T23" fmla="*/ 4 h 9"/>
                  <a:gd name="T24" fmla="*/ 3 w 16"/>
                  <a:gd name="T25" fmla="*/ 5 h 9"/>
                  <a:gd name="T26" fmla="*/ 2 w 16"/>
                  <a:gd name="T27" fmla="*/ 6 h 9"/>
                  <a:gd name="T28" fmla="*/ 1 w 16"/>
                  <a:gd name="T29" fmla="*/ 7 h 9"/>
                  <a:gd name="T30" fmla="*/ 0 w 16"/>
                  <a:gd name="T31" fmla="*/ 8 h 9"/>
                  <a:gd name="T32" fmla="*/ 0 w 16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0" name="Line 225"/>
              <p:cNvSpPr>
                <a:spLocks noChangeShapeType="1"/>
              </p:cNvSpPr>
              <p:nvPr/>
            </p:nvSpPr>
            <p:spPr bwMode="auto">
              <a:xfrm>
                <a:off x="4201" y="3406"/>
                <a:ext cx="36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1" name="Line 226"/>
              <p:cNvSpPr>
                <a:spLocks noChangeShapeType="1"/>
              </p:cNvSpPr>
              <p:nvPr/>
            </p:nvSpPr>
            <p:spPr bwMode="auto">
              <a:xfrm>
                <a:off x="4195" y="3405"/>
                <a:ext cx="36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2" name="Line 227"/>
              <p:cNvSpPr>
                <a:spLocks noChangeShapeType="1"/>
              </p:cNvSpPr>
              <p:nvPr/>
            </p:nvSpPr>
            <p:spPr bwMode="auto">
              <a:xfrm>
                <a:off x="4195" y="340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3" name="Line 228"/>
              <p:cNvSpPr>
                <a:spLocks noChangeShapeType="1"/>
              </p:cNvSpPr>
              <p:nvPr/>
            </p:nvSpPr>
            <p:spPr bwMode="auto">
              <a:xfrm>
                <a:off x="4243" y="3406"/>
                <a:ext cx="33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4" name="Line 229"/>
              <p:cNvSpPr>
                <a:spLocks noChangeShapeType="1"/>
              </p:cNvSpPr>
              <p:nvPr/>
            </p:nvSpPr>
            <p:spPr bwMode="auto">
              <a:xfrm>
                <a:off x="4238" y="3406"/>
                <a:ext cx="34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5" name="Line 230"/>
              <p:cNvSpPr>
                <a:spLocks noChangeShapeType="1"/>
              </p:cNvSpPr>
              <p:nvPr/>
            </p:nvSpPr>
            <p:spPr bwMode="auto">
              <a:xfrm>
                <a:off x="4281" y="3406"/>
                <a:ext cx="35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6" name="Line 231"/>
              <p:cNvSpPr>
                <a:spLocks noChangeShapeType="1"/>
              </p:cNvSpPr>
              <p:nvPr/>
            </p:nvSpPr>
            <p:spPr bwMode="auto">
              <a:xfrm>
                <a:off x="4276" y="3405"/>
                <a:ext cx="36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7" name="Line 232"/>
              <p:cNvSpPr>
                <a:spLocks noChangeShapeType="1"/>
              </p:cNvSpPr>
              <p:nvPr/>
            </p:nvSpPr>
            <p:spPr bwMode="auto">
              <a:xfrm>
                <a:off x="4276" y="34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8" name="Line 233"/>
              <p:cNvSpPr>
                <a:spLocks noChangeShapeType="1"/>
              </p:cNvSpPr>
              <p:nvPr/>
            </p:nvSpPr>
            <p:spPr bwMode="auto">
              <a:xfrm>
                <a:off x="4312" y="353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29" name="Line 234"/>
              <p:cNvSpPr>
                <a:spLocks noChangeShapeType="1"/>
              </p:cNvSpPr>
              <p:nvPr/>
            </p:nvSpPr>
            <p:spPr bwMode="auto">
              <a:xfrm>
                <a:off x="4329" y="3405"/>
                <a:ext cx="36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0" name="Line 235"/>
              <p:cNvSpPr>
                <a:spLocks noChangeShapeType="1"/>
              </p:cNvSpPr>
              <p:nvPr/>
            </p:nvSpPr>
            <p:spPr bwMode="auto">
              <a:xfrm>
                <a:off x="4324" y="3402"/>
                <a:ext cx="35" cy="1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1" name="Line 236"/>
              <p:cNvSpPr>
                <a:spLocks noChangeShapeType="1"/>
              </p:cNvSpPr>
              <p:nvPr/>
            </p:nvSpPr>
            <p:spPr bwMode="auto">
              <a:xfrm>
                <a:off x="4324" y="340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2" name="Line 237"/>
              <p:cNvSpPr>
                <a:spLocks noChangeShapeType="1"/>
              </p:cNvSpPr>
              <p:nvPr/>
            </p:nvSpPr>
            <p:spPr bwMode="auto">
              <a:xfrm>
                <a:off x="4360" y="353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3" name="Line 238"/>
              <p:cNvSpPr>
                <a:spLocks noChangeShapeType="1"/>
              </p:cNvSpPr>
              <p:nvPr/>
            </p:nvSpPr>
            <p:spPr bwMode="auto">
              <a:xfrm>
                <a:off x="4373" y="3405"/>
                <a:ext cx="34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4" name="Line 239"/>
              <p:cNvSpPr>
                <a:spLocks noChangeShapeType="1"/>
              </p:cNvSpPr>
              <p:nvPr/>
            </p:nvSpPr>
            <p:spPr bwMode="auto">
              <a:xfrm>
                <a:off x="4368" y="3402"/>
                <a:ext cx="33" cy="1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5" name="Line 240"/>
              <p:cNvSpPr>
                <a:spLocks noChangeShapeType="1"/>
              </p:cNvSpPr>
              <p:nvPr/>
            </p:nvSpPr>
            <p:spPr bwMode="auto">
              <a:xfrm>
                <a:off x="4402" y="353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6" name="Freeform 241"/>
              <p:cNvSpPr>
                <a:spLocks/>
              </p:cNvSpPr>
              <p:nvPr/>
            </p:nvSpPr>
            <p:spPr bwMode="auto">
              <a:xfrm>
                <a:off x="4199" y="3406"/>
                <a:ext cx="20" cy="9"/>
              </a:xfrm>
              <a:custGeom>
                <a:avLst/>
                <a:gdLst>
                  <a:gd name="T0" fmla="*/ 1 w 20"/>
                  <a:gd name="T1" fmla="*/ 0 h 9"/>
                  <a:gd name="T2" fmla="*/ 0 w 20"/>
                  <a:gd name="T3" fmla="*/ 0 h 9"/>
                  <a:gd name="T4" fmla="*/ 1 w 20"/>
                  <a:gd name="T5" fmla="*/ 0 h 9"/>
                  <a:gd name="T6" fmla="*/ 1 w 20"/>
                  <a:gd name="T7" fmla="*/ 1 h 9"/>
                  <a:gd name="T8" fmla="*/ 2 w 20"/>
                  <a:gd name="T9" fmla="*/ 2 h 9"/>
                  <a:gd name="T10" fmla="*/ 4 w 20"/>
                  <a:gd name="T11" fmla="*/ 2 h 9"/>
                  <a:gd name="T12" fmla="*/ 5 w 20"/>
                  <a:gd name="T13" fmla="*/ 3 h 9"/>
                  <a:gd name="T14" fmla="*/ 7 w 20"/>
                  <a:gd name="T15" fmla="*/ 4 h 9"/>
                  <a:gd name="T16" fmla="*/ 8 w 20"/>
                  <a:gd name="T17" fmla="*/ 5 h 9"/>
                  <a:gd name="T18" fmla="*/ 10 w 20"/>
                  <a:gd name="T19" fmla="*/ 6 h 9"/>
                  <a:gd name="T20" fmla="*/ 12 w 20"/>
                  <a:gd name="T21" fmla="*/ 6 h 9"/>
                  <a:gd name="T22" fmla="*/ 14 w 20"/>
                  <a:gd name="T23" fmla="*/ 7 h 9"/>
                  <a:gd name="T24" fmla="*/ 15 w 20"/>
                  <a:gd name="T25" fmla="*/ 8 h 9"/>
                  <a:gd name="T26" fmla="*/ 17 w 20"/>
                  <a:gd name="T27" fmla="*/ 8 h 9"/>
                  <a:gd name="T28" fmla="*/ 18 w 20"/>
                  <a:gd name="T29" fmla="*/ 8 h 9"/>
                  <a:gd name="T30" fmla="*/ 20 w 20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9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2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37" name="Freeform 242"/>
              <p:cNvSpPr>
                <a:spLocks/>
              </p:cNvSpPr>
              <p:nvPr/>
            </p:nvSpPr>
            <p:spPr bwMode="auto">
              <a:xfrm>
                <a:off x="4219" y="3406"/>
                <a:ext cx="19" cy="9"/>
              </a:xfrm>
              <a:custGeom>
                <a:avLst/>
                <a:gdLst>
                  <a:gd name="T0" fmla="*/ 0 w 19"/>
                  <a:gd name="T1" fmla="*/ 9 h 9"/>
                  <a:gd name="T2" fmla="*/ 1 w 19"/>
                  <a:gd name="T3" fmla="*/ 8 h 9"/>
                  <a:gd name="T4" fmla="*/ 2 w 19"/>
                  <a:gd name="T5" fmla="*/ 8 h 9"/>
                  <a:gd name="T6" fmla="*/ 3 w 19"/>
                  <a:gd name="T7" fmla="*/ 8 h 9"/>
                  <a:gd name="T8" fmla="*/ 4 w 19"/>
                  <a:gd name="T9" fmla="*/ 8 h 9"/>
                  <a:gd name="T10" fmla="*/ 6 w 19"/>
                  <a:gd name="T11" fmla="*/ 7 h 9"/>
                  <a:gd name="T12" fmla="*/ 7 w 19"/>
                  <a:gd name="T13" fmla="*/ 7 h 9"/>
                  <a:gd name="T14" fmla="*/ 8 w 19"/>
                  <a:gd name="T15" fmla="*/ 6 h 9"/>
                  <a:gd name="T16" fmla="*/ 10 w 19"/>
                  <a:gd name="T17" fmla="*/ 6 h 9"/>
                  <a:gd name="T18" fmla="*/ 11 w 19"/>
                  <a:gd name="T19" fmla="*/ 5 h 9"/>
                  <a:gd name="T20" fmla="*/ 12 w 19"/>
                  <a:gd name="T21" fmla="*/ 5 h 9"/>
                  <a:gd name="T22" fmla="*/ 14 w 19"/>
                  <a:gd name="T23" fmla="*/ 4 h 9"/>
                  <a:gd name="T24" fmla="*/ 15 w 19"/>
                  <a:gd name="T25" fmla="*/ 3 h 9"/>
                  <a:gd name="T26" fmla="*/ 16 w 19"/>
                  <a:gd name="T27" fmla="*/ 2 h 9"/>
                  <a:gd name="T28" fmla="*/ 17 w 19"/>
                  <a:gd name="T29" fmla="*/ 1 h 9"/>
                  <a:gd name="T30" fmla="*/ 18 w 19"/>
                  <a:gd name="T31" fmla="*/ 0 h 9"/>
                  <a:gd name="T32" fmla="*/ 19 w 19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grpSp>
            <p:nvGrpSpPr>
              <p:cNvPr id="238" name="Group 243"/>
              <p:cNvGrpSpPr>
                <a:grpSpLocks/>
              </p:cNvGrpSpPr>
              <p:nvPr/>
            </p:nvGrpSpPr>
            <p:grpSpPr bwMode="auto">
              <a:xfrm>
                <a:off x="1504" y="3397"/>
                <a:ext cx="3787" cy="132"/>
                <a:chOff x="1504" y="2998"/>
                <a:chExt cx="3787" cy="132"/>
              </a:xfrm>
            </p:grpSpPr>
            <p:sp>
              <p:nvSpPr>
                <p:cNvPr id="452" name="Freeform 244"/>
                <p:cNvSpPr>
                  <a:spLocks/>
                </p:cNvSpPr>
                <p:nvPr/>
              </p:nvSpPr>
              <p:spPr bwMode="auto">
                <a:xfrm>
                  <a:off x="4241" y="3005"/>
                  <a:ext cx="18" cy="9"/>
                </a:xfrm>
                <a:custGeom>
                  <a:avLst/>
                  <a:gdLst>
                    <a:gd name="T0" fmla="*/ 1 w 18"/>
                    <a:gd name="T1" fmla="*/ 0 h 9"/>
                    <a:gd name="T2" fmla="*/ 0 w 18"/>
                    <a:gd name="T3" fmla="*/ 0 h 9"/>
                    <a:gd name="T4" fmla="*/ 1 w 18"/>
                    <a:gd name="T5" fmla="*/ 0 h 9"/>
                    <a:gd name="T6" fmla="*/ 1 w 18"/>
                    <a:gd name="T7" fmla="*/ 1 h 9"/>
                    <a:gd name="T8" fmla="*/ 2 w 18"/>
                    <a:gd name="T9" fmla="*/ 2 h 9"/>
                    <a:gd name="T10" fmla="*/ 3 w 18"/>
                    <a:gd name="T11" fmla="*/ 2 h 9"/>
                    <a:gd name="T12" fmla="*/ 5 w 18"/>
                    <a:gd name="T13" fmla="*/ 3 h 9"/>
                    <a:gd name="T14" fmla="*/ 6 w 18"/>
                    <a:gd name="T15" fmla="*/ 4 h 9"/>
                    <a:gd name="T16" fmla="*/ 8 w 18"/>
                    <a:gd name="T17" fmla="*/ 5 h 9"/>
                    <a:gd name="T18" fmla="*/ 9 w 18"/>
                    <a:gd name="T19" fmla="*/ 6 h 9"/>
                    <a:gd name="T20" fmla="*/ 11 w 18"/>
                    <a:gd name="T21" fmla="*/ 6 h 9"/>
                    <a:gd name="T22" fmla="*/ 12 w 18"/>
                    <a:gd name="T23" fmla="*/ 7 h 9"/>
                    <a:gd name="T24" fmla="*/ 14 w 18"/>
                    <a:gd name="T25" fmla="*/ 8 h 9"/>
                    <a:gd name="T26" fmla="*/ 15 w 18"/>
                    <a:gd name="T27" fmla="*/ 8 h 9"/>
                    <a:gd name="T28" fmla="*/ 16 w 18"/>
                    <a:gd name="T29" fmla="*/ 8 h 9"/>
                    <a:gd name="T30" fmla="*/ 18 w 18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3" name="Freeform 245"/>
                <p:cNvSpPr>
                  <a:spLocks/>
                </p:cNvSpPr>
                <p:nvPr/>
              </p:nvSpPr>
              <p:spPr bwMode="auto">
                <a:xfrm>
                  <a:off x="4259" y="3005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1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7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4" name="Freeform 246"/>
                <p:cNvSpPr>
                  <a:spLocks/>
                </p:cNvSpPr>
                <p:nvPr/>
              </p:nvSpPr>
              <p:spPr bwMode="auto">
                <a:xfrm>
                  <a:off x="4280" y="3005"/>
                  <a:ext cx="24" cy="9"/>
                </a:xfrm>
                <a:custGeom>
                  <a:avLst/>
                  <a:gdLst>
                    <a:gd name="T0" fmla="*/ 1 w 24"/>
                    <a:gd name="T1" fmla="*/ 0 h 9"/>
                    <a:gd name="T2" fmla="*/ 0 w 24"/>
                    <a:gd name="T3" fmla="*/ 0 h 9"/>
                    <a:gd name="T4" fmla="*/ 1 w 24"/>
                    <a:gd name="T5" fmla="*/ 0 h 9"/>
                    <a:gd name="T6" fmla="*/ 2 w 24"/>
                    <a:gd name="T7" fmla="*/ 1 h 9"/>
                    <a:gd name="T8" fmla="*/ 3 w 24"/>
                    <a:gd name="T9" fmla="*/ 2 h 9"/>
                    <a:gd name="T10" fmla="*/ 4 w 24"/>
                    <a:gd name="T11" fmla="*/ 2 h 9"/>
                    <a:gd name="T12" fmla="*/ 6 w 24"/>
                    <a:gd name="T13" fmla="*/ 3 h 9"/>
                    <a:gd name="T14" fmla="*/ 7 w 24"/>
                    <a:gd name="T15" fmla="*/ 4 h 9"/>
                    <a:gd name="T16" fmla="*/ 9 w 24"/>
                    <a:gd name="T17" fmla="*/ 5 h 9"/>
                    <a:gd name="T18" fmla="*/ 12 w 24"/>
                    <a:gd name="T19" fmla="*/ 6 h 9"/>
                    <a:gd name="T20" fmla="*/ 14 w 24"/>
                    <a:gd name="T21" fmla="*/ 6 h 9"/>
                    <a:gd name="T22" fmla="*/ 16 w 24"/>
                    <a:gd name="T23" fmla="*/ 7 h 9"/>
                    <a:gd name="T24" fmla="*/ 18 w 24"/>
                    <a:gd name="T25" fmla="*/ 8 h 9"/>
                    <a:gd name="T26" fmla="*/ 20 w 24"/>
                    <a:gd name="T27" fmla="*/ 8 h 9"/>
                    <a:gd name="T28" fmla="*/ 22 w 24"/>
                    <a:gd name="T29" fmla="*/ 8 h 9"/>
                    <a:gd name="T30" fmla="*/ 24 w 24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7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5" name="Freeform 247"/>
                <p:cNvSpPr>
                  <a:spLocks/>
                </p:cNvSpPr>
                <p:nvPr/>
              </p:nvSpPr>
              <p:spPr bwMode="auto">
                <a:xfrm>
                  <a:off x="4304" y="3005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 w 20"/>
                    <a:gd name="T3" fmla="*/ 8 h 9"/>
                    <a:gd name="T4" fmla="*/ 2 w 20"/>
                    <a:gd name="T5" fmla="*/ 8 h 9"/>
                    <a:gd name="T6" fmla="*/ 3 w 20"/>
                    <a:gd name="T7" fmla="*/ 8 h 9"/>
                    <a:gd name="T8" fmla="*/ 5 w 20"/>
                    <a:gd name="T9" fmla="*/ 8 h 9"/>
                    <a:gd name="T10" fmla="*/ 6 w 20"/>
                    <a:gd name="T11" fmla="*/ 7 h 9"/>
                    <a:gd name="T12" fmla="*/ 7 w 20"/>
                    <a:gd name="T13" fmla="*/ 7 h 9"/>
                    <a:gd name="T14" fmla="*/ 9 w 20"/>
                    <a:gd name="T15" fmla="*/ 6 h 9"/>
                    <a:gd name="T16" fmla="*/ 10 w 20"/>
                    <a:gd name="T17" fmla="*/ 6 h 9"/>
                    <a:gd name="T18" fmla="*/ 12 w 20"/>
                    <a:gd name="T19" fmla="*/ 5 h 9"/>
                    <a:gd name="T20" fmla="*/ 13 w 20"/>
                    <a:gd name="T21" fmla="*/ 5 h 9"/>
                    <a:gd name="T22" fmla="*/ 14 w 20"/>
                    <a:gd name="T23" fmla="*/ 4 h 9"/>
                    <a:gd name="T24" fmla="*/ 16 w 20"/>
                    <a:gd name="T25" fmla="*/ 3 h 9"/>
                    <a:gd name="T26" fmla="*/ 17 w 20"/>
                    <a:gd name="T27" fmla="*/ 2 h 9"/>
                    <a:gd name="T28" fmla="*/ 18 w 20"/>
                    <a:gd name="T29" fmla="*/ 1 h 9"/>
                    <a:gd name="T30" fmla="*/ 19 w 20"/>
                    <a:gd name="T31" fmla="*/ 0 h 9"/>
                    <a:gd name="T32" fmla="*/ 20 w 20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6" name="Freeform 248"/>
                <p:cNvSpPr>
                  <a:spLocks/>
                </p:cNvSpPr>
                <p:nvPr/>
              </p:nvSpPr>
              <p:spPr bwMode="auto">
                <a:xfrm>
                  <a:off x="4328" y="3004"/>
                  <a:ext cx="21" cy="9"/>
                </a:xfrm>
                <a:custGeom>
                  <a:avLst/>
                  <a:gdLst>
                    <a:gd name="T0" fmla="*/ 1 w 21"/>
                    <a:gd name="T1" fmla="*/ 0 h 9"/>
                    <a:gd name="T2" fmla="*/ 0 w 21"/>
                    <a:gd name="T3" fmla="*/ 0 h 9"/>
                    <a:gd name="T4" fmla="*/ 1 w 21"/>
                    <a:gd name="T5" fmla="*/ 0 h 9"/>
                    <a:gd name="T6" fmla="*/ 1 w 21"/>
                    <a:gd name="T7" fmla="*/ 1 h 9"/>
                    <a:gd name="T8" fmla="*/ 2 w 21"/>
                    <a:gd name="T9" fmla="*/ 2 h 9"/>
                    <a:gd name="T10" fmla="*/ 4 w 21"/>
                    <a:gd name="T11" fmla="*/ 2 h 9"/>
                    <a:gd name="T12" fmla="*/ 5 w 21"/>
                    <a:gd name="T13" fmla="*/ 3 h 9"/>
                    <a:gd name="T14" fmla="*/ 7 w 21"/>
                    <a:gd name="T15" fmla="*/ 4 h 9"/>
                    <a:gd name="T16" fmla="*/ 8 w 21"/>
                    <a:gd name="T17" fmla="*/ 5 h 9"/>
                    <a:gd name="T18" fmla="*/ 10 w 21"/>
                    <a:gd name="T19" fmla="*/ 6 h 9"/>
                    <a:gd name="T20" fmla="*/ 12 w 21"/>
                    <a:gd name="T21" fmla="*/ 6 h 9"/>
                    <a:gd name="T22" fmla="*/ 14 w 21"/>
                    <a:gd name="T23" fmla="*/ 7 h 9"/>
                    <a:gd name="T24" fmla="*/ 16 w 21"/>
                    <a:gd name="T25" fmla="*/ 8 h 9"/>
                    <a:gd name="T26" fmla="*/ 18 w 21"/>
                    <a:gd name="T27" fmla="*/ 8 h 9"/>
                    <a:gd name="T28" fmla="*/ 19 w 21"/>
                    <a:gd name="T29" fmla="*/ 8 h 9"/>
                    <a:gd name="T30" fmla="*/ 21 w 21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7" name="Freeform 249"/>
                <p:cNvSpPr>
                  <a:spLocks/>
                </p:cNvSpPr>
                <p:nvPr/>
              </p:nvSpPr>
              <p:spPr bwMode="auto">
                <a:xfrm>
                  <a:off x="4349" y="3004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8" name="Freeform 250"/>
                <p:cNvSpPr>
                  <a:spLocks/>
                </p:cNvSpPr>
                <p:nvPr/>
              </p:nvSpPr>
              <p:spPr bwMode="auto">
                <a:xfrm>
                  <a:off x="4371" y="3004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9" name="Freeform 251"/>
                <p:cNvSpPr>
                  <a:spLocks/>
                </p:cNvSpPr>
                <p:nvPr/>
              </p:nvSpPr>
              <p:spPr bwMode="auto">
                <a:xfrm>
                  <a:off x="4390" y="3004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0" name="Freeform 252"/>
                <p:cNvSpPr>
                  <a:spLocks/>
                </p:cNvSpPr>
                <p:nvPr/>
              </p:nvSpPr>
              <p:spPr bwMode="auto">
                <a:xfrm>
                  <a:off x="4209" y="3120"/>
                  <a:ext cx="21" cy="9"/>
                </a:xfrm>
                <a:custGeom>
                  <a:avLst/>
                  <a:gdLst>
                    <a:gd name="T0" fmla="*/ 21 w 21"/>
                    <a:gd name="T1" fmla="*/ 9 h 9"/>
                    <a:gd name="T2" fmla="*/ 21 w 21"/>
                    <a:gd name="T3" fmla="*/ 8 h 9"/>
                    <a:gd name="T4" fmla="*/ 20 w 21"/>
                    <a:gd name="T5" fmla="*/ 8 h 9"/>
                    <a:gd name="T6" fmla="*/ 19 w 21"/>
                    <a:gd name="T7" fmla="*/ 7 h 9"/>
                    <a:gd name="T8" fmla="*/ 18 w 21"/>
                    <a:gd name="T9" fmla="*/ 6 h 9"/>
                    <a:gd name="T10" fmla="*/ 17 w 21"/>
                    <a:gd name="T11" fmla="*/ 6 h 9"/>
                    <a:gd name="T12" fmla="*/ 15 w 21"/>
                    <a:gd name="T13" fmla="*/ 5 h 9"/>
                    <a:gd name="T14" fmla="*/ 14 w 21"/>
                    <a:gd name="T15" fmla="*/ 4 h 9"/>
                    <a:gd name="T16" fmla="*/ 12 w 21"/>
                    <a:gd name="T17" fmla="*/ 3 h 9"/>
                    <a:gd name="T18" fmla="*/ 10 w 21"/>
                    <a:gd name="T19" fmla="*/ 2 h 9"/>
                    <a:gd name="T20" fmla="*/ 8 w 21"/>
                    <a:gd name="T21" fmla="*/ 2 h 9"/>
                    <a:gd name="T22" fmla="*/ 6 w 21"/>
                    <a:gd name="T23" fmla="*/ 1 h 9"/>
                    <a:gd name="T24" fmla="*/ 4 w 21"/>
                    <a:gd name="T25" fmla="*/ 0 h 9"/>
                    <a:gd name="T26" fmla="*/ 3 w 21"/>
                    <a:gd name="T27" fmla="*/ 0 h 9"/>
                    <a:gd name="T28" fmla="*/ 1 w 21"/>
                    <a:gd name="T29" fmla="*/ 0 h 9"/>
                    <a:gd name="T30" fmla="*/ 0 w 21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21" y="9"/>
                      </a:move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1" name="Freeform 253"/>
                <p:cNvSpPr>
                  <a:spLocks/>
                </p:cNvSpPr>
                <p:nvPr/>
              </p:nvSpPr>
              <p:spPr bwMode="auto">
                <a:xfrm>
                  <a:off x="4189" y="3120"/>
                  <a:ext cx="20" cy="9"/>
                </a:xfrm>
                <a:custGeom>
                  <a:avLst/>
                  <a:gdLst>
                    <a:gd name="T0" fmla="*/ 20 w 20"/>
                    <a:gd name="T1" fmla="*/ 0 h 9"/>
                    <a:gd name="T2" fmla="*/ 18 w 20"/>
                    <a:gd name="T3" fmla="*/ 0 h 9"/>
                    <a:gd name="T4" fmla="*/ 17 w 20"/>
                    <a:gd name="T5" fmla="*/ 0 h 9"/>
                    <a:gd name="T6" fmla="*/ 16 w 20"/>
                    <a:gd name="T7" fmla="*/ 0 h 9"/>
                    <a:gd name="T8" fmla="*/ 14 w 20"/>
                    <a:gd name="T9" fmla="*/ 0 h 9"/>
                    <a:gd name="T10" fmla="*/ 13 w 20"/>
                    <a:gd name="T11" fmla="*/ 1 h 9"/>
                    <a:gd name="T12" fmla="*/ 12 w 20"/>
                    <a:gd name="T13" fmla="*/ 1 h 9"/>
                    <a:gd name="T14" fmla="*/ 10 w 20"/>
                    <a:gd name="T15" fmla="*/ 2 h 9"/>
                    <a:gd name="T16" fmla="*/ 9 w 20"/>
                    <a:gd name="T17" fmla="*/ 2 h 9"/>
                    <a:gd name="T18" fmla="*/ 7 w 20"/>
                    <a:gd name="T19" fmla="*/ 3 h 9"/>
                    <a:gd name="T20" fmla="*/ 6 w 20"/>
                    <a:gd name="T21" fmla="*/ 3 h 9"/>
                    <a:gd name="T22" fmla="*/ 5 w 20"/>
                    <a:gd name="T23" fmla="*/ 4 h 9"/>
                    <a:gd name="T24" fmla="*/ 3 w 20"/>
                    <a:gd name="T25" fmla="*/ 5 h 9"/>
                    <a:gd name="T26" fmla="*/ 2 w 20"/>
                    <a:gd name="T27" fmla="*/ 6 h 9"/>
                    <a:gd name="T28" fmla="*/ 1 w 20"/>
                    <a:gd name="T29" fmla="*/ 7 h 9"/>
                    <a:gd name="T30" fmla="*/ 0 w 20"/>
                    <a:gd name="T31" fmla="*/ 8 h 9"/>
                    <a:gd name="T32" fmla="*/ 0 w 20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20" y="0"/>
                      </a:move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2" name="Freeform 254"/>
                <p:cNvSpPr>
                  <a:spLocks/>
                </p:cNvSpPr>
                <p:nvPr/>
              </p:nvSpPr>
              <p:spPr bwMode="auto">
                <a:xfrm>
                  <a:off x="4253" y="3120"/>
                  <a:ext cx="19" cy="9"/>
                </a:xfrm>
                <a:custGeom>
                  <a:avLst/>
                  <a:gdLst>
                    <a:gd name="T0" fmla="*/ 19 w 19"/>
                    <a:gd name="T1" fmla="*/ 9 h 9"/>
                    <a:gd name="T2" fmla="*/ 19 w 19"/>
                    <a:gd name="T3" fmla="*/ 8 h 9"/>
                    <a:gd name="T4" fmla="*/ 18 w 19"/>
                    <a:gd name="T5" fmla="*/ 8 h 9"/>
                    <a:gd name="T6" fmla="*/ 17 w 19"/>
                    <a:gd name="T7" fmla="*/ 7 h 9"/>
                    <a:gd name="T8" fmla="*/ 16 w 19"/>
                    <a:gd name="T9" fmla="*/ 6 h 9"/>
                    <a:gd name="T10" fmla="*/ 15 w 19"/>
                    <a:gd name="T11" fmla="*/ 6 h 9"/>
                    <a:gd name="T12" fmla="*/ 14 w 19"/>
                    <a:gd name="T13" fmla="*/ 5 h 9"/>
                    <a:gd name="T14" fmla="*/ 12 w 19"/>
                    <a:gd name="T15" fmla="*/ 4 h 9"/>
                    <a:gd name="T16" fmla="*/ 11 w 19"/>
                    <a:gd name="T17" fmla="*/ 3 h 9"/>
                    <a:gd name="T18" fmla="*/ 9 w 19"/>
                    <a:gd name="T19" fmla="*/ 2 h 9"/>
                    <a:gd name="T20" fmla="*/ 7 w 19"/>
                    <a:gd name="T21" fmla="*/ 2 h 9"/>
                    <a:gd name="T22" fmla="*/ 6 w 19"/>
                    <a:gd name="T23" fmla="*/ 1 h 9"/>
                    <a:gd name="T24" fmla="*/ 4 w 19"/>
                    <a:gd name="T25" fmla="*/ 0 h 9"/>
                    <a:gd name="T26" fmla="*/ 2 w 19"/>
                    <a:gd name="T27" fmla="*/ 0 h 9"/>
                    <a:gd name="T28" fmla="*/ 1 w 19"/>
                    <a:gd name="T29" fmla="*/ 0 h 9"/>
                    <a:gd name="T30" fmla="*/ 0 w 1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9" y="9"/>
                      </a:move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4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3" name="Freeform 255"/>
                <p:cNvSpPr>
                  <a:spLocks/>
                </p:cNvSpPr>
                <p:nvPr/>
              </p:nvSpPr>
              <p:spPr bwMode="auto">
                <a:xfrm>
                  <a:off x="4236" y="3120"/>
                  <a:ext cx="17" cy="9"/>
                </a:xfrm>
                <a:custGeom>
                  <a:avLst/>
                  <a:gdLst>
                    <a:gd name="T0" fmla="*/ 17 w 17"/>
                    <a:gd name="T1" fmla="*/ 0 h 9"/>
                    <a:gd name="T2" fmla="*/ 16 w 17"/>
                    <a:gd name="T3" fmla="*/ 0 h 9"/>
                    <a:gd name="T4" fmla="*/ 14 w 17"/>
                    <a:gd name="T5" fmla="*/ 0 h 9"/>
                    <a:gd name="T6" fmla="*/ 13 w 17"/>
                    <a:gd name="T7" fmla="*/ 0 h 9"/>
                    <a:gd name="T8" fmla="*/ 12 w 17"/>
                    <a:gd name="T9" fmla="*/ 0 h 9"/>
                    <a:gd name="T10" fmla="*/ 11 w 17"/>
                    <a:gd name="T11" fmla="*/ 1 h 9"/>
                    <a:gd name="T12" fmla="*/ 10 w 17"/>
                    <a:gd name="T13" fmla="*/ 1 h 9"/>
                    <a:gd name="T14" fmla="*/ 9 w 17"/>
                    <a:gd name="T15" fmla="*/ 2 h 9"/>
                    <a:gd name="T16" fmla="*/ 8 w 17"/>
                    <a:gd name="T17" fmla="*/ 2 h 9"/>
                    <a:gd name="T18" fmla="*/ 6 w 17"/>
                    <a:gd name="T19" fmla="*/ 3 h 9"/>
                    <a:gd name="T20" fmla="*/ 5 w 17"/>
                    <a:gd name="T21" fmla="*/ 3 h 9"/>
                    <a:gd name="T22" fmla="*/ 4 w 17"/>
                    <a:gd name="T23" fmla="*/ 4 h 9"/>
                    <a:gd name="T24" fmla="*/ 3 w 17"/>
                    <a:gd name="T25" fmla="*/ 5 h 9"/>
                    <a:gd name="T26" fmla="*/ 2 w 17"/>
                    <a:gd name="T27" fmla="*/ 6 h 9"/>
                    <a:gd name="T28" fmla="*/ 1 w 17"/>
                    <a:gd name="T29" fmla="*/ 7 h 9"/>
                    <a:gd name="T30" fmla="*/ 0 w 17"/>
                    <a:gd name="T31" fmla="*/ 8 h 9"/>
                    <a:gd name="T32" fmla="*/ 0 w 17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4" name="Freeform 256"/>
                <p:cNvSpPr>
                  <a:spLocks/>
                </p:cNvSpPr>
                <p:nvPr/>
              </p:nvSpPr>
              <p:spPr bwMode="auto">
                <a:xfrm>
                  <a:off x="4293" y="3119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0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5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5" name="Freeform 257"/>
                <p:cNvSpPr>
                  <a:spLocks/>
                </p:cNvSpPr>
                <p:nvPr/>
              </p:nvSpPr>
              <p:spPr bwMode="auto">
                <a:xfrm>
                  <a:off x="4274" y="3119"/>
                  <a:ext cx="19" cy="11"/>
                </a:xfrm>
                <a:custGeom>
                  <a:avLst/>
                  <a:gdLst>
                    <a:gd name="T0" fmla="*/ 19 w 19"/>
                    <a:gd name="T1" fmla="*/ 0 h 11"/>
                    <a:gd name="T2" fmla="*/ 17 w 19"/>
                    <a:gd name="T3" fmla="*/ 0 h 11"/>
                    <a:gd name="T4" fmla="*/ 15 w 19"/>
                    <a:gd name="T5" fmla="*/ 0 h 11"/>
                    <a:gd name="T6" fmla="*/ 14 w 19"/>
                    <a:gd name="T7" fmla="*/ 0 h 11"/>
                    <a:gd name="T8" fmla="*/ 13 w 19"/>
                    <a:gd name="T9" fmla="*/ 0 h 11"/>
                    <a:gd name="T10" fmla="*/ 11 w 19"/>
                    <a:gd name="T11" fmla="*/ 1 h 11"/>
                    <a:gd name="T12" fmla="*/ 10 w 19"/>
                    <a:gd name="T13" fmla="*/ 1 h 11"/>
                    <a:gd name="T14" fmla="*/ 9 w 19"/>
                    <a:gd name="T15" fmla="*/ 2 h 11"/>
                    <a:gd name="T16" fmla="*/ 8 w 19"/>
                    <a:gd name="T17" fmla="*/ 3 h 11"/>
                    <a:gd name="T18" fmla="*/ 7 w 19"/>
                    <a:gd name="T19" fmla="*/ 4 h 11"/>
                    <a:gd name="T20" fmla="*/ 5 w 19"/>
                    <a:gd name="T21" fmla="*/ 4 h 11"/>
                    <a:gd name="T22" fmla="*/ 4 w 19"/>
                    <a:gd name="T23" fmla="*/ 5 h 11"/>
                    <a:gd name="T24" fmla="*/ 3 w 19"/>
                    <a:gd name="T25" fmla="*/ 6 h 11"/>
                    <a:gd name="T26" fmla="*/ 2 w 19"/>
                    <a:gd name="T27" fmla="*/ 7 h 11"/>
                    <a:gd name="T28" fmla="*/ 1 w 19"/>
                    <a:gd name="T29" fmla="*/ 8 h 11"/>
                    <a:gd name="T30" fmla="*/ 0 w 19"/>
                    <a:gd name="T31" fmla="*/ 9 h 11"/>
                    <a:gd name="T32" fmla="*/ 0 w 19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1">
                      <a:moveTo>
                        <a:pt x="19" y="0"/>
                      </a:move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6" name="Freeform 258"/>
                <p:cNvSpPr>
                  <a:spLocks/>
                </p:cNvSpPr>
                <p:nvPr/>
              </p:nvSpPr>
              <p:spPr bwMode="auto">
                <a:xfrm>
                  <a:off x="4337" y="3120"/>
                  <a:ext cx="24" cy="9"/>
                </a:xfrm>
                <a:custGeom>
                  <a:avLst/>
                  <a:gdLst>
                    <a:gd name="T0" fmla="*/ 24 w 24"/>
                    <a:gd name="T1" fmla="*/ 9 h 9"/>
                    <a:gd name="T2" fmla="*/ 24 w 24"/>
                    <a:gd name="T3" fmla="*/ 8 h 9"/>
                    <a:gd name="T4" fmla="*/ 23 w 24"/>
                    <a:gd name="T5" fmla="*/ 8 h 9"/>
                    <a:gd name="T6" fmla="*/ 23 w 24"/>
                    <a:gd name="T7" fmla="*/ 7 h 9"/>
                    <a:gd name="T8" fmla="*/ 21 w 24"/>
                    <a:gd name="T9" fmla="*/ 6 h 9"/>
                    <a:gd name="T10" fmla="*/ 20 w 24"/>
                    <a:gd name="T11" fmla="*/ 6 h 9"/>
                    <a:gd name="T12" fmla="*/ 18 w 24"/>
                    <a:gd name="T13" fmla="*/ 5 h 9"/>
                    <a:gd name="T14" fmla="*/ 16 w 24"/>
                    <a:gd name="T15" fmla="*/ 4 h 9"/>
                    <a:gd name="T16" fmla="*/ 14 w 24"/>
                    <a:gd name="T17" fmla="*/ 3 h 9"/>
                    <a:gd name="T18" fmla="*/ 12 w 24"/>
                    <a:gd name="T19" fmla="*/ 2 h 9"/>
                    <a:gd name="T20" fmla="*/ 9 w 24"/>
                    <a:gd name="T21" fmla="*/ 2 h 9"/>
                    <a:gd name="T22" fmla="*/ 7 w 24"/>
                    <a:gd name="T23" fmla="*/ 1 h 9"/>
                    <a:gd name="T24" fmla="*/ 5 w 24"/>
                    <a:gd name="T25" fmla="*/ 0 h 9"/>
                    <a:gd name="T26" fmla="*/ 3 w 24"/>
                    <a:gd name="T27" fmla="*/ 0 h 9"/>
                    <a:gd name="T28" fmla="*/ 1 w 24"/>
                    <a:gd name="T29" fmla="*/ 0 h 9"/>
                    <a:gd name="T30" fmla="*/ 0 w 24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9">
                      <a:moveTo>
                        <a:pt x="24" y="9"/>
                      </a:move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7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7" name="Freeform 259"/>
                <p:cNvSpPr>
                  <a:spLocks/>
                </p:cNvSpPr>
                <p:nvPr/>
              </p:nvSpPr>
              <p:spPr bwMode="auto">
                <a:xfrm>
                  <a:off x="4314" y="3120"/>
                  <a:ext cx="23" cy="9"/>
                </a:xfrm>
                <a:custGeom>
                  <a:avLst/>
                  <a:gdLst>
                    <a:gd name="T0" fmla="*/ 23 w 23"/>
                    <a:gd name="T1" fmla="*/ 0 h 9"/>
                    <a:gd name="T2" fmla="*/ 21 w 23"/>
                    <a:gd name="T3" fmla="*/ 0 h 9"/>
                    <a:gd name="T4" fmla="*/ 20 w 23"/>
                    <a:gd name="T5" fmla="*/ 0 h 9"/>
                    <a:gd name="T6" fmla="*/ 18 w 23"/>
                    <a:gd name="T7" fmla="*/ 0 h 9"/>
                    <a:gd name="T8" fmla="*/ 17 w 23"/>
                    <a:gd name="T9" fmla="*/ 0 h 9"/>
                    <a:gd name="T10" fmla="*/ 15 w 23"/>
                    <a:gd name="T11" fmla="*/ 1 h 9"/>
                    <a:gd name="T12" fmla="*/ 13 w 23"/>
                    <a:gd name="T13" fmla="*/ 1 h 9"/>
                    <a:gd name="T14" fmla="*/ 12 w 23"/>
                    <a:gd name="T15" fmla="*/ 2 h 9"/>
                    <a:gd name="T16" fmla="*/ 10 w 23"/>
                    <a:gd name="T17" fmla="*/ 2 h 9"/>
                    <a:gd name="T18" fmla="*/ 9 w 23"/>
                    <a:gd name="T19" fmla="*/ 3 h 9"/>
                    <a:gd name="T20" fmla="*/ 7 w 23"/>
                    <a:gd name="T21" fmla="*/ 3 h 9"/>
                    <a:gd name="T22" fmla="*/ 6 w 23"/>
                    <a:gd name="T23" fmla="*/ 4 h 9"/>
                    <a:gd name="T24" fmla="*/ 4 w 23"/>
                    <a:gd name="T25" fmla="*/ 5 h 9"/>
                    <a:gd name="T26" fmla="*/ 3 w 23"/>
                    <a:gd name="T27" fmla="*/ 6 h 9"/>
                    <a:gd name="T28" fmla="*/ 2 w 23"/>
                    <a:gd name="T29" fmla="*/ 7 h 9"/>
                    <a:gd name="T30" fmla="*/ 1 w 23"/>
                    <a:gd name="T31" fmla="*/ 8 h 9"/>
                    <a:gd name="T32" fmla="*/ 0 w 2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9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8" name="Freeform 260"/>
                <p:cNvSpPr>
                  <a:spLocks/>
                </p:cNvSpPr>
                <p:nvPr/>
              </p:nvSpPr>
              <p:spPr bwMode="auto">
                <a:xfrm>
                  <a:off x="4382" y="3118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0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5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69" name="Freeform 261"/>
                <p:cNvSpPr>
                  <a:spLocks/>
                </p:cNvSpPr>
                <p:nvPr/>
              </p:nvSpPr>
              <p:spPr bwMode="auto">
                <a:xfrm>
                  <a:off x="4364" y="3118"/>
                  <a:ext cx="18" cy="11"/>
                </a:xfrm>
                <a:custGeom>
                  <a:avLst/>
                  <a:gdLst>
                    <a:gd name="T0" fmla="*/ 18 w 18"/>
                    <a:gd name="T1" fmla="*/ 0 h 11"/>
                    <a:gd name="T2" fmla="*/ 16 w 18"/>
                    <a:gd name="T3" fmla="*/ 0 h 11"/>
                    <a:gd name="T4" fmla="*/ 15 w 18"/>
                    <a:gd name="T5" fmla="*/ 0 h 11"/>
                    <a:gd name="T6" fmla="*/ 14 w 18"/>
                    <a:gd name="T7" fmla="*/ 0 h 11"/>
                    <a:gd name="T8" fmla="*/ 13 w 18"/>
                    <a:gd name="T9" fmla="*/ 0 h 11"/>
                    <a:gd name="T10" fmla="*/ 11 w 18"/>
                    <a:gd name="T11" fmla="*/ 1 h 11"/>
                    <a:gd name="T12" fmla="*/ 10 w 18"/>
                    <a:gd name="T13" fmla="*/ 1 h 11"/>
                    <a:gd name="T14" fmla="*/ 9 w 18"/>
                    <a:gd name="T15" fmla="*/ 2 h 11"/>
                    <a:gd name="T16" fmla="*/ 8 w 18"/>
                    <a:gd name="T17" fmla="*/ 3 h 11"/>
                    <a:gd name="T18" fmla="*/ 7 w 18"/>
                    <a:gd name="T19" fmla="*/ 4 h 11"/>
                    <a:gd name="T20" fmla="*/ 5 w 18"/>
                    <a:gd name="T21" fmla="*/ 4 h 11"/>
                    <a:gd name="T22" fmla="*/ 4 w 18"/>
                    <a:gd name="T23" fmla="*/ 5 h 11"/>
                    <a:gd name="T24" fmla="*/ 3 w 18"/>
                    <a:gd name="T25" fmla="*/ 6 h 11"/>
                    <a:gd name="T26" fmla="*/ 2 w 18"/>
                    <a:gd name="T27" fmla="*/ 7 h 11"/>
                    <a:gd name="T28" fmla="*/ 1 w 18"/>
                    <a:gd name="T29" fmla="*/ 8 h 11"/>
                    <a:gd name="T30" fmla="*/ 0 w 18"/>
                    <a:gd name="T31" fmla="*/ 9 h 11"/>
                    <a:gd name="T32" fmla="*/ 0 w 1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1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0" name="Freeform 262"/>
                <p:cNvSpPr>
                  <a:spLocks/>
                </p:cNvSpPr>
                <p:nvPr/>
              </p:nvSpPr>
              <p:spPr bwMode="auto">
                <a:xfrm>
                  <a:off x="3324" y="3048"/>
                  <a:ext cx="26" cy="21"/>
                </a:xfrm>
                <a:custGeom>
                  <a:avLst/>
                  <a:gdLst>
                    <a:gd name="T0" fmla="*/ 26 w 26"/>
                    <a:gd name="T1" fmla="*/ 21 h 21"/>
                    <a:gd name="T2" fmla="*/ 26 w 26"/>
                    <a:gd name="T3" fmla="*/ 0 h 21"/>
                    <a:gd name="T4" fmla="*/ 26 w 26"/>
                    <a:gd name="T5" fmla="*/ 1 h 21"/>
                    <a:gd name="T6" fmla="*/ 0 w 26"/>
                    <a:gd name="T7" fmla="*/ 1 h 21"/>
                    <a:gd name="T8" fmla="*/ 1 w 26"/>
                    <a:gd name="T9" fmla="*/ 1 h 21"/>
                    <a:gd name="T10" fmla="*/ 1 w 26"/>
                    <a:gd name="T11" fmla="*/ 21 h 21"/>
                    <a:gd name="T12" fmla="*/ 26 w 26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1">
                      <a:moveTo>
                        <a:pt x="26" y="21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1"/>
                      </a:lnTo>
                      <a:lnTo>
                        <a:pt x="26" y="21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1" name="Freeform 263"/>
                <p:cNvSpPr>
                  <a:spLocks/>
                </p:cNvSpPr>
                <p:nvPr/>
              </p:nvSpPr>
              <p:spPr bwMode="auto">
                <a:xfrm>
                  <a:off x="3274" y="2998"/>
                  <a:ext cx="25" cy="127"/>
                </a:xfrm>
                <a:custGeom>
                  <a:avLst/>
                  <a:gdLst>
                    <a:gd name="T0" fmla="*/ 25 w 25"/>
                    <a:gd name="T1" fmla="*/ 127 h 127"/>
                    <a:gd name="T2" fmla="*/ 25 w 25"/>
                    <a:gd name="T3" fmla="*/ 0 h 127"/>
                    <a:gd name="T4" fmla="*/ 25 w 25"/>
                    <a:gd name="T5" fmla="*/ 1 h 127"/>
                    <a:gd name="T6" fmla="*/ 0 w 25"/>
                    <a:gd name="T7" fmla="*/ 1 h 127"/>
                    <a:gd name="T8" fmla="*/ 1 w 25"/>
                    <a:gd name="T9" fmla="*/ 1 h 127"/>
                    <a:gd name="T10" fmla="*/ 1 w 25"/>
                    <a:gd name="T11" fmla="*/ 127 h 127"/>
                    <a:gd name="T12" fmla="*/ 25 w 25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27">
                      <a:moveTo>
                        <a:pt x="25" y="12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27"/>
                      </a:lnTo>
                      <a:lnTo>
                        <a:pt x="25" y="1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2" name="Freeform 264"/>
                <p:cNvSpPr>
                  <a:spLocks/>
                </p:cNvSpPr>
                <p:nvPr/>
              </p:nvSpPr>
              <p:spPr bwMode="auto">
                <a:xfrm>
                  <a:off x="3324" y="3023"/>
                  <a:ext cx="26" cy="73"/>
                </a:xfrm>
                <a:custGeom>
                  <a:avLst/>
                  <a:gdLst>
                    <a:gd name="T0" fmla="*/ 26 w 26"/>
                    <a:gd name="T1" fmla="*/ 73 h 73"/>
                    <a:gd name="T2" fmla="*/ 26 w 26"/>
                    <a:gd name="T3" fmla="*/ 0 h 73"/>
                    <a:gd name="T4" fmla="*/ 0 w 26"/>
                    <a:gd name="T5" fmla="*/ 0 h 73"/>
                    <a:gd name="T6" fmla="*/ 1 w 26"/>
                    <a:gd name="T7" fmla="*/ 0 h 73"/>
                    <a:gd name="T8" fmla="*/ 1 w 26"/>
                    <a:gd name="T9" fmla="*/ 73 h 73"/>
                    <a:gd name="T10" fmla="*/ 26 w 26"/>
                    <a:gd name="T11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73">
                      <a:moveTo>
                        <a:pt x="26" y="73"/>
                      </a:move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73"/>
                      </a:lnTo>
                      <a:lnTo>
                        <a:pt x="26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3" name="Freeform 265"/>
                <p:cNvSpPr>
                  <a:spLocks/>
                </p:cNvSpPr>
                <p:nvPr/>
              </p:nvSpPr>
              <p:spPr bwMode="auto">
                <a:xfrm>
                  <a:off x="3300" y="3009"/>
                  <a:ext cx="25" cy="14"/>
                </a:xfrm>
                <a:custGeom>
                  <a:avLst/>
                  <a:gdLst>
                    <a:gd name="T0" fmla="*/ 25 w 25"/>
                    <a:gd name="T1" fmla="*/ 14 h 14"/>
                    <a:gd name="T2" fmla="*/ 25 w 25"/>
                    <a:gd name="T3" fmla="*/ 0 h 14"/>
                    <a:gd name="T4" fmla="*/ 25 w 25"/>
                    <a:gd name="T5" fmla="*/ 1 h 14"/>
                    <a:gd name="T6" fmla="*/ 0 w 25"/>
                    <a:gd name="T7" fmla="*/ 1 h 14"/>
                    <a:gd name="T8" fmla="*/ 0 w 25"/>
                    <a:gd name="T9" fmla="*/ 14 h 14"/>
                    <a:gd name="T10" fmla="*/ 25 w 25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4">
                      <a:moveTo>
                        <a:pt x="25" y="14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4" name="Freeform 266"/>
                <p:cNvSpPr>
                  <a:spLocks/>
                </p:cNvSpPr>
                <p:nvPr/>
              </p:nvSpPr>
              <p:spPr bwMode="auto">
                <a:xfrm>
                  <a:off x="3349" y="3102"/>
                  <a:ext cx="27" cy="13"/>
                </a:xfrm>
                <a:custGeom>
                  <a:avLst/>
                  <a:gdLst>
                    <a:gd name="T0" fmla="*/ 27 w 27"/>
                    <a:gd name="T1" fmla="*/ 13 h 13"/>
                    <a:gd name="T2" fmla="*/ 27 w 27"/>
                    <a:gd name="T3" fmla="*/ 0 h 13"/>
                    <a:gd name="T4" fmla="*/ 27 w 27"/>
                    <a:gd name="T5" fmla="*/ 1 h 13"/>
                    <a:gd name="T6" fmla="*/ 0 w 27"/>
                    <a:gd name="T7" fmla="*/ 1 h 13"/>
                    <a:gd name="T8" fmla="*/ 1 w 27"/>
                    <a:gd name="T9" fmla="*/ 1 h 13"/>
                    <a:gd name="T10" fmla="*/ 1 w 27"/>
                    <a:gd name="T11" fmla="*/ 13 h 13"/>
                    <a:gd name="T12" fmla="*/ 27 w 27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3">
                      <a:moveTo>
                        <a:pt x="27" y="13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5" name="Freeform 267"/>
                <p:cNvSpPr>
                  <a:spLocks/>
                </p:cNvSpPr>
                <p:nvPr/>
              </p:nvSpPr>
              <p:spPr bwMode="auto">
                <a:xfrm>
                  <a:off x="3300" y="3009"/>
                  <a:ext cx="25" cy="105"/>
                </a:xfrm>
                <a:custGeom>
                  <a:avLst/>
                  <a:gdLst>
                    <a:gd name="T0" fmla="*/ 25 w 25"/>
                    <a:gd name="T1" fmla="*/ 105 h 105"/>
                    <a:gd name="T2" fmla="*/ 25 w 25"/>
                    <a:gd name="T3" fmla="*/ 0 h 105"/>
                    <a:gd name="T4" fmla="*/ 25 w 25"/>
                    <a:gd name="T5" fmla="*/ 1 h 105"/>
                    <a:gd name="T6" fmla="*/ 0 w 25"/>
                    <a:gd name="T7" fmla="*/ 1 h 105"/>
                    <a:gd name="T8" fmla="*/ 0 w 25"/>
                    <a:gd name="T9" fmla="*/ 105 h 105"/>
                    <a:gd name="T10" fmla="*/ 25 w 25"/>
                    <a:gd name="T11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05">
                      <a:moveTo>
                        <a:pt x="25" y="105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105"/>
                      </a:lnTo>
                      <a:lnTo>
                        <a:pt x="25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6" name="Freeform 268"/>
                <p:cNvSpPr>
                  <a:spLocks/>
                </p:cNvSpPr>
                <p:nvPr/>
              </p:nvSpPr>
              <p:spPr bwMode="auto">
                <a:xfrm>
                  <a:off x="3350" y="3009"/>
                  <a:ext cx="25" cy="105"/>
                </a:xfrm>
                <a:custGeom>
                  <a:avLst/>
                  <a:gdLst>
                    <a:gd name="T0" fmla="*/ 25 w 25"/>
                    <a:gd name="T1" fmla="*/ 105 h 105"/>
                    <a:gd name="T2" fmla="*/ 25 w 25"/>
                    <a:gd name="T3" fmla="*/ 0 h 105"/>
                    <a:gd name="T4" fmla="*/ 25 w 25"/>
                    <a:gd name="T5" fmla="*/ 1 h 105"/>
                    <a:gd name="T6" fmla="*/ 0 w 25"/>
                    <a:gd name="T7" fmla="*/ 1 h 105"/>
                    <a:gd name="T8" fmla="*/ 0 w 25"/>
                    <a:gd name="T9" fmla="*/ 105 h 105"/>
                    <a:gd name="T10" fmla="*/ 25 w 25"/>
                    <a:gd name="T11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05">
                      <a:moveTo>
                        <a:pt x="25" y="105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105"/>
                      </a:lnTo>
                      <a:lnTo>
                        <a:pt x="25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7" name="Freeform 269"/>
                <p:cNvSpPr>
                  <a:spLocks/>
                </p:cNvSpPr>
                <p:nvPr/>
              </p:nvSpPr>
              <p:spPr bwMode="auto">
                <a:xfrm>
                  <a:off x="3374" y="2998"/>
                  <a:ext cx="25" cy="127"/>
                </a:xfrm>
                <a:custGeom>
                  <a:avLst/>
                  <a:gdLst>
                    <a:gd name="T0" fmla="*/ 25 w 25"/>
                    <a:gd name="T1" fmla="*/ 127 h 127"/>
                    <a:gd name="T2" fmla="*/ 25 w 25"/>
                    <a:gd name="T3" fmla="*/ 0 h 127"/>
                    <a:gd name="T4" fmla="*/ 25 w 25"/>
                    <a:gd name="T5" fmla="*/ 1 h 127"/>
                    <a:gd name="T6" fmla="*/ 0 w 25"/>
                    <a:gd name="T7" fmla="*/ 1 h 127"/>
                    <a:gd name="T8" fmla="*/ 1 w 25"/>
                    <a:gd name="T9" fmla="*/ 1 h 127"/>
                    <a:gd name="T10" fmla="*/ 1 w 25"/>
                    <a:gd name="T11" fmla="*/ 127 h 127"/>
                    <a:gd name="T12" fmla="*/ 25 w 25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27">
                      <a:moveTo>
                        <a:pt x="25" y="12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27"/>
                      </a:lnTo>
                      <a:lnTo>
                        <a:pt x="25" y="1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785" y="3026"/>
                  <a:ext cx="27" cy="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79" name="Freeform 271"/>
                <p:cNvSpPr>
                  <a:spLocks/>
                </p:cNvSpPr>
                <p:nvPr/>
              </p:nvSpPr>
              <p:spPr bwMode="auto">
                <a:xfrm>
                  <a:off x="1785" y="3055"/>
                  <a:ext cx="26" cy="21"/>
                </a:xfrm>
                <a:custGeom>
                  <a:avLst/>
                  <a:gdLst>
                    <a:gd name="T0" fmla="*/ 26 w 26"/>
                    <a:gd name="T1" fmla="*/ 21 h 21"/>
                    <a:gd name="T2" fmla="*/ 26 w 26"/>
                    <a:gd name="T3" fmla="*/ 0 h 21"/>
                    <a:gd name="T4" fmla="*/ 26 w 26"/>
                    <a:gd name="T5" fmla="*/ 1 h 21"/>
                    <a:gd name="T6" fmla="*/ 0 w 26"/>
                    <a:gd name="T7" fmla="*/ 1 h 21"/>
                    <a:gd name="T8" fmla="*/ 0 w 26"/>
                    <a:gd name="T9" fmla="*/ 21 h 21"/>
                    <a:gd name="T10" fmla="*/ 26 w 26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1">
                      <a:moveTo>
                        <a:pt x="26" y="21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0" y="1"/>
                      </a:lnTo>
                      <a:lnTo>
                        <a:pt x="0" y="21"/>
                      </a:lnTo>
                      <a:lnTo>
                        <a:pt x="26" y="2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759" y="3001"/>
                  <a:ext cx="26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33" y="3025"/>
                  <a:ext cx="26" cy="8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2" name="Freeform 274"/>
                <p:cNvSpPr>
                  <a:spLocks/>
                </p:cNvSpPr>
                <p:nvPr/>
              </p:nvSpPr>
              <p:spPr bwMode="auto">
                <a:xfrm>
                  <a:off x="1833" y="3055"/>
                  <a:ext cx="25" cy="21"/>
                </a:xfrm>
                <a:custGeom>
                  <a:avLst/>
                  <a:gdLst>
                    <a:gd name="T0" fmla="*/ 25 w 25"/>
                    <a:gd name="T1" fmla="*/ 21 h 21"/>
                    <a:gd name="T2" fmla="*/ 25 w 25"/>
                    <a:gd name="T3" fmla="*/ 0 h 21"/>
                    <a:gd name="T4" fmla="*/ 25 w 25"/>
                    <a:gd name="T5" fmla="*/ 1 h 21"/>
                    <a:gd name="T6" fmla="*/ 0 w 25"/>
                    <a:gd name="T7" fmla="*/ 1 h 21"/>
                    <a:gd name="T8" fmla="*/ 0 w 25"/>
                    <a:gd name="T9" fmla="*/ 21 h 21"/>
                    <a:gd name="T10" fmla="*/ 25 w 25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1">
                      <a:moveTo>
                        <a:pt x="25" y="21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21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11" y="3001"/>
                  <a:ext cx="22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4" name="Rectangle 276"/>
                <p:cNvSpPr>
                  <a:spLocks noChangeArrowheads="1"/>
                </p:cNvSpPr>
                <p:nvPr/>
              </p:nvSpPr>
              <p:spPr bwMode="auto">
                <a:xfrm>
                  <a:off x="1859" y="3002"/>
                  <a:ext cx="25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5" name="Line 277"/>
                <p:cNvSpPr>
                  <a:spLocks noChangeShapeType="1"/>
                </p:cNvSpPr>
                <p:nvPr/>
              </p:nvSpPr>
              <p:spPr bwMode="auto">
                <a:xfrm>
                  <a:off x="2644" y="3005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6" name="Line 278"/>
                <p:cNvSpPr>
                  <a:spLocks noChangeShapeType="1"/>
                </p:cNvSpPr>
                <p:nvPr/>
              </p:nvSpPr>
              <p:spPr bwMode="auto">
                <a:xfrm>
                  <a:off x="2769" y="3006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7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5" y="3125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8" name="Line 280"/>
                <p:cNvSpPr>
                  <a:spLocks noChangeShapeType="1"/>
                </p:cNvSpPr>
                <p:nvPr/>
              </p:nvSpPr>
              <p:spPr bwMode="auto">
                <a:xfrm>
                  <a:off x="2698" y="300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89" name="Freeform 281"/>
                <p:cNvSpPr>
                  <a:spLocks/>
                </p:cNvSpPr>
                <p:nvPr/>
              </p:nvSpPr>
              <p:spPr bwMode="auto">
                <a:xfrm>
                  <a:off x="2644" y="3005"/>
                  <a:ext cx="29" cy="10"/>
                </a:xfrm>
                <a:custGeom>
                  <a:avLst/>
                  <a:gdLst>
                    <a:gd name="T0" fmla="*/ 1 w 29"/>
                    <a:gd name="T1" fmla="*/ 0 h 10"/>
                    <a:gd name="T2" fmla="*/ 0 w 29"/>
                    <a:gd name="T3" fmla="*/ 0 h 10"/>
                    <a:gd name="T4" fmla="*/ 1 w 29"/>
                    <a:gd name="T5" fmla="*/ 0 h 10"/>
                    <a:gd name="T6" fmla="*/ 2 w 29"/>
                    <a:gd name="T7" fmla="*/ 1 h 10"/>
                    <a:gd name="T8" fmla="*/ 3 w 29"/>
                    <a:gd name="T9" fmla="*/ 2 h 10"/>
                    <a:gd name="T10" fmla="*/ 5 w 29"/>
                    <a:gd name="T11" fmla="*/ 3 h 10"/>
                    <a:gd name="T12" fmla="*/ 7 w 29"/>
                    <a:gd name="T13" fmla="*/ 4 h 10"/>
                    <a:gd name="T14" fmla="*/ 9 w 29"/>
                    <a:gd name="T15" fmla="*/ 5 h 10"/>
                    <a:gd name="T16" fmla="*/ 12 w 29"/>
                    <a:gd name="T17" fmla="*/ 5 h 10"/>
                    <a:gd name="T18" fmla="*/ 14 w 29"/>
                    <a:gd name="T19" fmla="*/ 6 h 10"/>
                    <a:gd name="T20" fmla="*/ 17 w 29"/>
                    <a:gd name="T21" fmla="*/ 7 h 10"/>
                    <a:gd name="T22" fmla="*/ 19 w 29"/>
                    <a:gd name="T23" fmla="*/ 8 h 10"/>
                    <a:gd name="T24" fmla="*/ 22 w 29"/>
                    <a:gd name="T25" fmla="*/ 9 h 10"/>
                    <a:gd name="T26" fmla="*/ 24 w 29"/>
                    <a:gd name="T27" fmla="*/ 9 h 10"/>
                    <a:gd name="T28" fmla="*/ 26 w 29"/>
                    <a:gd name="T29" fmla="*/ 9 h 10"/>
                    <a:gd name="T30" fmla="*/ 29 w 29"/>
                    <a:gd name="T3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7" y="7"/>
                      </a:lnTo>
                      <a:lnTo>
                        <a:pt x="19" y="8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0" name="Freeform 282"/>
                <p:cNvSpPr>
                  <a:spLocks/>
                </p:cNvSpPr>
                <p:nvPr/>
              </p:nvSpPr>
              <p:spPr bwMode="auto">
                <a:xfrm>
                  <a:off x="2673" y="3005"/>
                  <a:ext cx="26" cy="10"/>
                </a:xfrm>
                <a:custGeom>
                  <a:avLst/>
                  <a:gdLst>
                    <a:gd name="T0" fmla="*/ 0 w 26"/>
                    <a:gd name="T1" fmla="*/ 10 h 10"/>
                    <a:gd name="T2" fmla="*/ 1 w 26"/>
                    <a:gd name="T3" fmla="*/ 9 h 10"/>
                    <a:gd name="T4" fmla="*/ 3 w 26"/>
                    <a:gd name="T5" fmla="*/ 9 h 10"/>
                    <a:gd name="T6" fmla="*/ 4 w 26"/>
                    <a:gd name="T7" fmla="*/ 9 h 10"/>
                    <a:gd name="T8" fmla="*/ 6 w 26"/>
                    <a:gd name="T9" fmla="*/ 9 h 10"/>
                    <a:gd name="T10" fmla="*/ 8 w 26"/>
                    <a:gd name="T11" fmla="*/ 8 h 10"/>
                    <a:gd name="T12" fmla="*/ 10 w 26"/>
                    <a:gd name="T13" fmla="*/ 8 h 10"/>
                    <a:gd name="T14" fmla="*/ 11 w 26"/>
                    <a:gd name="T15" fmla="*/ 7 h 10"/>
                    <a:gd name="T16" fmla="*/ 13 w 26"/>
                    <a:gd name="T17" fmla="*/ 7 h 10"/>
                    <a:gd name="T18" fmla="*/ 15 w 26"/>
                    <a:gd name="T19" fmla="*/ 6 h 10"/>
                    <a:gd name="T20" fmla="*/ 17 w 26"/>
                    <a:gd name="T21" fmla="*/ 5 h 10"/>
                    <a:gd name="T22" fmla="*/ 18 w 26"/>
                    <a:gd name="T23" fmla="*/ 4 h 10"/>
                    <a:gd name="T24" fmla="*/ 20 w 26"/>
                    <a:gd name="T25" fmla="*/ 4 h 10"/>
                    <a:gd name="T26" fmla="*/ 22 w 26"/>
                    <a:gd name="T27" fmla="*/ 3 h 10"/>
                    <a:gd name="T28" fmla="*/ 23 w 26"/>
                    <a:gd name="T29" fmla="*/ 2 h 10"/>
                    <a:gd name="T30" fmla="*/ 24 w 26"/>
                    <a:gd name="T31" fmla="*/ 1 h 10"/>
                    <a:gd name="T32" fmla="*/ 26 w 2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10">
                      <a:moveTo>
                        <a:pt x="0" y="10"/>
                      </a:move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5" y="6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1" name="Freeform 283"/>
                <p:cNvSpPr>
                  <a:spLocks/>
                </p:cNvSpPr>
                <p:nvPr/>
              </p:nvSpPr>
              <p:spPr bwMode="auto">
                <a:xfrm>
                  <a:off x="2738" y="3115"/>
                  <a:ext cx="30" cy="12"/>
                </a:xfrm>
                <a:custGeom>
                  <a:avLst/>
                  <a:gdLst>
                    <a:gd name="T0" fmla="*/ 30 w 30"/>
                    <a:gd name="T1" fmla="*/ 12 h 12"/>
                    <a:gd name="T2" fmla="*/ 30 w 30"/>
                    <a:gd name="T3" fmla="*/ 11 h 12"/>
                    <a:gd name="T4" fmla="*/ 29 w 30"/>
                    <a:gd name="T5" fmla="*/ 10 h 12"/>
                    <a:gd name="T6" fmla="*/ 28 w 30"/>
                    <a:gd name="T7" fmla="*/ 10 h 12"/>
                    <a:gd name="T8" fmla="*/ 27 w 30"/>
                    <a:gd name="T9" fmla="*/ 9 h 12"/>
                    <a:gd name="T10" fmla="*/ 25 w 30"/>
                    <a:gd name="T11" fmla="*/ 8 h 12"/>
                    <a:gd name="T12" fmla="*/ 23 w 30"/>
                    <a:gd name="T13" fmla="*/ 7 h 12"/>
                    <a:gd name="T14" fmla="*/ 20 w 30"/>
                    <a:gd name="T15" fmla="*/ 6 h 12"/>
                    <a:gd name="T16" fmla="*/ 18 w 30"/>
                    <a:gd name="T17" fmla="*/ 4 h 12"/>
                    <a:gd name="T18" fmla="*/ 15 w 30"/>
                    <a:gd name="T19" fmla="*/ 3 h 12"/>
                    <a:gd name="T20" fmla="*/ 11 w 30"/>
                    <a:gd name="T21" fmla="*/ 2 h 12"/>
                    <a:gd name="T22" fmla="*/ 9 w 30"/>
                    <a:gd name="T23" fmla="*/ 1 h 12"/>
                    <a:gd name="T24" fmla="*/ 6 w 30"/>
                    <a:gd name="T25" fmla="*/ 1 h 12"/>
                    <a:gd name="T26" fmla="*/ 4 w 30"/>
                    <a:gd name="T27" fmla="*/ 0 h 12"/>
                    <a:gd name="T28" fmla="*/ 2 w 30"/>
                    <a:gd name="T29" fmla="*/ 0 h 12"/>
                    <a:gd name="T30" fmla="*/ 0 w 30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2">
                      <a:moveTo>
                        <a:pt x="30" y="12"/>
                      </a:moveTo>
                      <a:lnTo>
                        <a:pt x="30" y="11"/>
                      </a:lnTo>
                      <a:lnTo>
                        <a:pt x="29" y="10"/>
                      </a:lnTo>
                      <a:lnTo>
                        <a:pt x="28" y="10"/>
                      </a:lnTo>
                      <a:lnTo>
                        <a:pt x="27" y="9"/>
                      </a:lnTo>
                      <a:lnTo>
                        <a:pt x="25" y="8"/>
                      </a:lnTo>
                      <a:lnTo>
                        <a:pt x="23" y="7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5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2" name="Freeform 284"/>
                <p:cNvSpPr>
                  <a:spLocks/>
                </p:cNvSpPr>
                <p:nvPr/>
              </p:nvSpPr>
              <p:spPr bwMode="auto">
                <a:xfrm>
                  <a:off x="2710" y="3115"/>
                  <a:ext cx="28" cy="12"/>
                </a:xfrm>
                <a:custGeom>
                  <a:avLst/>
                  <a:gdLst>
                    <a:gd name="T0" fmla="*/ 28 w 28"/>
                    <a:gd name="T1" fmla="*/ 0 h 12"/>
                    <a:gd name="T2" fmla="*/ 26 w 28"/>
                    <a:gd name="T3" fmla="*/ 0 h 12"/>
                    <a:gd name="T4" fmla="*/ 24 w 28"/>
                    <a:gd name="T5" fmla="*/ 0 h 12"/>
                    <a:gd name="T6" fmla="*/ 22 w 28"/>
                    <a:gd name="T7" fmla="*/ 0 h 12"/>
                    <a:gd name="T8" fmla="*/ 20 w 28"/>
                    <a:gd name="T9" fmla="*/ 1 h 12"/>
                    <a:gd name="T10" fmla="*/ 18 w 28"/>
                    <a:gd name="T11" fmla="*/ 1 h 12"/>
                    <a:gd name="T12" fmla="*/ 16 w 28"/>
                    <a:gd name="T13" fmla="*/ 2 h 12"/>
                    <a:gd name="T14" fmla="*/ 14 w 28"/>
                    <a:gd name="T15" fmla="*/ 2 h 12"/>
                    <a:gd name="T16" fmla="*/ 12 w 28"/>
                    <a:gd name="T17" fmla="*/ 3 h 12"/>
                    <a:gd name="T18" fmla="*/ 10 w 28"/>
                    <a:gd name="T19" fmla="*/ 4 h 12"/>
                    <a:gd name="T20" fmla="*/ 9 w 28"/>
                    <a:gd name="T21" fmla="*/ 5 h 12"/>
                    <a:gd name="T22" fmla="*/ 7 w 28"/>
                    <a:gd name="T23" fmla="*/ 6 h 12"/>
                    <a:gd name="T24" fmla="*/ 5 w 28"/>
                    <a:gd name="T25" fmla="*/ 7 h 12"/>
                    <a:gd name="T26" fmla="*/ 4 w 28"/>
                    <a:gd name="T27" fmla="*/ 8 h 12"/>
                    <a:gd name="T28" fmla="*/ 2 w 28"/>
                    <a:gd name="T29" fmla="*/ 9 h 12"/>
                    <a:gd name="T30" fmla="*/ 1 w 28"/>
                    <a:gd name="T31" fmla="*/ 10 h 12"/>
                    <a:gd name="T32" fmla="*/ 0 w 28"/>
                    <a:gd name="T3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2">
                      <a:moveTo>
                        <a:pt x="28" y="0"/>
                      </a:move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3" name="Freeform 285"/>
                <p:cNvSpPr>
                  <a:spLocks/>
                </p:cNvSpPr>
                <p:nvPr/>
              </p:nvSpPr>
              <p:spPr bwMode="auto">
                <a:xfrm>
                  <a:off x="2704" y="3006"/>
                  <a:ext cx="30" cy="11"/>
                </a:xfrm>
                <a:custGeom>
                  <a:avLst/>
                  <a:gdLst>
                    <a:gd name="T0" fmla="*/ 1 w 30"/>
                    <a:gd name="T1" fmla="*/ 0 h 11"/>
                    <a:gd name="T2" fmla="*/ 0 w 30"/>
                    <a:gd name="T3" fmla="*/ 0 h 11"/>
                    <a:gd name="T4" fmla="*/ 1 w 30"/>
                    <a:gd name="T5" fmla="*/ 1 h 11"/>
                    <a:gd name="T6" fmla="*/ 2 w 30"/>
                    <a:gd name="T7" fmla="*/ 1 h 11"/>
                    <a:gd name="T8" fmla="*/ 3 w 30"/>
                    <a:gd name="T9" fmla="*/ 2 h 11"/>
                    <a:gd name="T10" fmla="*/ 5 w 30"/>
                    <a:gd name="T11" fmla="*/ 3 h 11"/>
                    <a:gd name="T12" fmla="*/ 7 w 30"/>
                    <a:gd name="T13" fmla="*/ 4 h 11"/>
                    <a:gd name="T14" fmla="*/ 10 w 30"/>
                    <a:gd name="T15" fmla="*/ 5 h 11"/>
                    <a:gd name="T16" fmla="*/ 12 w 30"/>
                    <a:gd name="T17" fmla="*/ 6 h 11"/>
                    <a:gd name="T18" fmla="*/ 15 w 30"/>
                    <a:gd name="T19" fmla="*/ 7 h 11"/>
                    <a:gd name="T20" fmla="*/ 18 w 30"/>
                    <a:gd name="T21" fmla="*/ 8 h 11"/>
                    <a:gd name="T22" fmla="*/ 20 w 30"/>
                    <a:gd name="T23" fmla="*/ 9 h 11"/>
                    <a:gd name="T24" fmla="*/ 23 w 30"/>
                    <a:gd name="T25" fmla="*/ 9 h 11"/>
                    <a:gd name="T26" fmla="*/ 25 w 30"/>
                    <a:gd name="T27" fmla="*/ 10 h 11"/>
                    <a:gd name="T28" fmla="*/ 27 w 30"/>
                    <a:gd name="T29" fmla="*/ 10 h 11"/>
                    <a:gd name="T30" fmla="*/ 30 w 30"/>
                    <a:gd name="T3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2" y="6"/>
                      </a:lnTo>
                      <a:lnTo>
                        <a:pt x="15" y="7"/>
                      </a:lnTo>
                      <a:lnTo>
                        <a:pt x="18" y="8"/>
                      </a:lnTo>
                      <a:lnTo>
                        <a:pt x="20" y="9"/>
                      </a:lnTo>
                      <a:lnTo>
                        <a:pt x="23" y="9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4" name="Freeform 286"/>
                <p:cNvSpPr>
                  <a:spLocks/>
                </p:cNvSpPr>
                <p:nvPr/>
              </p:nvSpPr>
              <p:spPr bwMode="auto">
                <a:xfrm>
                  <a:off x="2734" y="3006"/>
                  <a:ext cx="28" cy="11"/>
                </a:xfrm>
                <a:custGeom>
                  <a:avLst/>
                  <a:gdLst>
                    <a:gd name="T0" fmla="*/ 0 w 28"/>
                    <a:gd name="T1" fmla="*/ 11 h 11"/>
                    <a:gd name="T2" fmla="*/ 1 w 28"/>
                    <a:gd name="T3" fmla="*/ 10 h 11"/>
                    <a:gd name="T4" fmla="*/ 3 w 28"/>
                    <a:gd name="T5" fmla="*/ 10 h 11"/>
                    <a:gd name="T6" fmla="*/ 4 w 28"/>
                    <a:gd name="T7" fmla="*/ 10 h 11"/>
                    <a:gd name="T8" fmla="*/ 6 w 28"/>
                    <a:gd name="T9" fmla="*/ 10 h 11"/>
                    <a:gd name="T10" fmla="*/ 8 w 28"/>
                    <a:gd name="T11" fmla="*/ 9 h 11"/>
                    <a:gd name="T12" fmla="*/ 10 w 28"/>
                    <a:gd name="T13" fmla="*/ 9 h 11"/>
                    <a:gd name="T14" fmla="*/ 12 w 28"/>
                    <a:gd name="T15" fmla="*/ 8 h 11"/>
                    <a:gd name="T16" fmla="*/ 14 w 28"/>
                    <a:gd name="T17" fmla="*/ 8 h 11"/>
                    <a:gd name="T18" fmla="*/ 16 w 28"/>
                    <a:gd name="T19" fmla="*/ 7 h 11"/>
                    <a:gd name="T20" fmla="*/ 18 w 28"/>
                    <a:gd name="T21" fmla="*/ 6 h 11"/>
                    <a:gd name="T22" fmla="*/ 20 w 28"/>
                    <a:gd name="T23" fmla="*/ 5 h 11"/>
                    <a:gd name="T24" fmla="*/ 22 w 28"/>
                    <a:gd name="T25" fmla="*/ 4 h 11"/>
                    <a:gd name="T26" fmla="*/ 23 w 28"/>
                    <a:gd name="T27" fmla="*/ 3 h 11"/>
                    <a:gd name="T28" fmla="*/ 25 w 28"/>
                    <a:gd name="T29" fmla="*/ 2 h 11"/>
                    <a:gd name="T30" fmla="*/ 26 w 28"/>
                    <a:gd name="T31" fmla="*/ 1 h 11"/>
                    <a:gd name="T32" fmla="*/ 28 w 28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6" y="7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5" y="2"/>
                      </a:lnTo>
                      <a:lnTo>
                        <a:pt x="26" y="1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5" name="Line 287"/>
                <p:cNvSpPr>
                  <a:spLocks noChangeShapeType="1"/>
                </p:cNvSpPr>
                <p:nvPr/>
              </p:nvSpPr>
              <p:spPr bwMode="auto">
                <a:xfrm flipH="1" flipV="1">
                  <a:off x="2708" y="3125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6" name="Line 288"/>
                <p:cNvSpPr>
                  <a:spLocks noChangeShapeType="1"/>
                </p:cNvSpPr>
                <p:nvPr/>
              </p:nvSpPr>
              <p:spPr bwMode="auto">
                <a:xfrm>
                  <a:off x="2762" y="3006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7" name="Freeform 289"/>
                <p:cNvSpPr>
                  <a:spLocks/>
                </p:cNvSpPr>
                <p:nvPr/>
              </p:nvSpPr>
              <p:spPr bwMode="auto">
                <a:xfrm>
                  <a:off x="2677" y="3115"/>
                  <a:ext cx="30" cy="11"/>
                </a:xfrm>
                <a:custGeom>
                  <a:avLst/>
                  <a:gdLst>
                    <a:gd name="T0" fmla="*/ 30 w 30"/>
                    <a:gd name="T1" fmla="*/ 11 h 11"/>
                    <a:gd name="T2" fmla="*/ 30 w 30"/>
                    <a:gd name="T3" fmla="*/ 10 h 11"/>
                    <a:gd name="T4" fmla="*/ 29 w 30"/>
                    <a:gd name="T5" fmla="*/ 9 h 11"/>
                    <a:gd name="T6" fmla="*/ 28 w 30"/>
                    <a:gd name="T7" fmla="*/ 9 h 11"/>
                    <a:gd name="T8" fmla="*/ 26 w 30"/>
                    <a:gd name="T9" fmla="*/ 8 h 11"/>
                    <a:gd name="T10" fmla="*/ 24 w 30"/>
                    <a:gd name="T11" fmla="*/ 7 h 11"/>
                    <a:gd name="T12" fmla="*/ 22 w 30"/>
                    <a:gd name="T13" fmla="*/ 6 h 11"/>
                    <a:gd name="T14" fmla="*/ 20 w 30"/>
                    <a:gd name="T15" fmla="*/ 5 h 11"/>
                    <a:gd name="T16" fmla="*/ 17 w 30"/>
                    <a:gd name="T17" fmla="*/ 4 h 11"/>
                    <a:gd name="T18" fmla="*/ 14 w 30"/>
                    <a:gd name="T19" fmla="*/ 3 h 11"/>
                    <a:gd name="T20" fmla="*/ 12 w 30"/>
                    <a:gd name="T21" fmla="*/ 2 h 11"/>
                    <a:gd name="T22" fmla="*/ 9 w 30"/>
                    <a:gd name="T23" fmla="*/ 1 h 11"/>
                    <a:gd name="T24" fmla="*/ 6 w 30"/>
                    <a:gd name="T25" fmla="*/ 1 h 11"/>
                    <a:gd name="T26" fmla="*/ 4 w 30"/>
                    <a:gd name="T27" fmla="*/ 0 h 11"/>
                    <a:gd name="T28" fmla="*/ 2 w 30"/>
                    <a:gd name="T29" fmla="*/ 0 h 11"/>
                    <a:gd name="T30" fmla="*/ 0 w 30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1">
                      <a:moveTo>
                        <a:pt x="30" y="11"/>
                      </a:moveTo>
                      <a:lnTo>
                        <a:pt x="30" y="10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6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8" name="Freeform 290"/>
                <p:cNvSpPr>
                  <a:spLocks/>
                </p:cNvSpPr>
                <p:nvPr/>
              </p:nvSpPr>
              <p:spPr bwMode="auto">
                <a:xfrm>
                  <a:off x="2648" y="3115"/>
                  <a:ext cx="29" cy="11"/>
                </a:xfrm>
                <a:custGeom>
                  <a:avLst/>
                  <a:gdLst>
                    <a:gd name="T0" fmla="*/ 29 w 29"/>
                    <a:gd name="T1" fmla="*/ 0 h 11"/>
                    <a:gd name="T2" fmla="*/ 27 w 29"/>
                    <a:gd name="T3" fmla="*/ 0 h 11"/>
                    <a:gd name="T4" fmla="*/ 25 w 29"/>
                    <a:gd name="T5" fmla="*/ 0 h 11"/>
                    <a:gd name="T6" fmla="*/ 23 w 29"/>
                    <a:gd name="T7" fmla="*/ 0 h 11"/>
                    <a:gd name="T8" fmla="*/ 21 w 29"/>
                    <a:gd name="T9" fmla="*/ 0 h 11"/>
                    <a:gd name="T10" fmla="*/ 19 w 29"/>
                    <a:gd name="T11" fmla="*/ 1 h 11"/>
                    <a:gd name="T12" fmla="*/ 17 w 29"/>
                    <a:gd name="T13" fmla="*/ 1 h 11"/>
                    <a:gd name="T14" fmla="*/ 15 w 29"/>
                    <a:gd name="T15" fmla="*/ 2 h 11"/>
                    <a:gd name="T16" fmla="*/ 13 w 29"/>
                    <a:gd name="T17" fmla="*/ 3 h 11"/>
                    <a:gd name="T18" fmla="*/ 11 w 29"/>
                    <a:gd name="T19" fmla="*/ 4 h 11"/>
                    <a:gd name="T20" fmla="*/ 9 w 29"/>
                    <a:gd name="T21" fmla="*/ 4 h 11"/>
                    <a:gd name="T22" fmla="*/ 7 w 29"/>
                    <a:gd name="T23" fmla="*/ 5 h 11"/>
                    <a:gd name="T24" fmla="*/ 5 w 29"/>
                    <a:gd name="T25" fmla="*/ 6 h 11"/>
                    <a:gd name="T26" fmla="*/ 4 w 29"/>
                    <a:gd name="T27" fmla="*/ 7 h 11"/>
                    <a:gd name="T28" fmla="*/ 2 w 29"/>
                    <a:gd name="T29" fmla="*/ 8 h 11"/>
                    <a:gd name="T30" fmla="*/ 1 w 29"/>
                    <a:gd name="T31" fmla="*/ 9 h 11"/>
                    <a:gd name="T32" fmla="*/ 0 w 29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1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9" name="Freeform 291"/>
                <p:cNvSpPr>
                  <a:spLocks/>
                </p:cNvSpPr>
                <p:nvPr/>
              </p:nvSpPr>
              <p:spPr bwMode="auto">
                <a:xfrm>
                  <a:off x="2644" y="3007"/>
                  <a:ext cx="61" cy="116"/>
                </a:xfrm>
                <a:custGeom>
                  <a:avLst/>
                  <a:gdLst>
                    <a:gd name="T0" fmla="*/ 0 w 61"/>
                    <a:gd name="T1" fmla="*/ 116 h 116"/>
                    <a:gd name="T2" fmla="*/ 7 w 61"/>
                    <a:gd name="T3" fmla="*/ 116 h 116"/>
                    <a:gd name="T4" fmla="*/ 61 w 61"/>
                    <a:gd name="T5" fmla="*/ 0 h 116"/>
                    <a:gd name="T6" fmla="*/ 53 w 61"/>
                    <a:gd name="T7" fmla="*/ 0 h 116"/>
                    <a:gd name="T8" fmla="*/ 0 w 61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16">
                      <a:moveTo>
                        <a:pt x="0" y="116"/>
                      </a:moveTo>
                      <a:lnTo>
                        <a:pt x="7" y="116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0" name="Freeform 292"/>
                <p:cNvSpPr>
                  <a:spLocks/>
                </p:cNvSpPr>
                <p:nvPr/>
              </p:nvSpPr>
              <p:spPr bwMode="auto">
                <a:xfrm>
                  <a:off x="2706" y="3007"/>
                  <a:ext cx="63" cy="116"/>
                </a:xfrm>
                <a:custGeom>
                  <a:avLst/>
                  <a:gdLst>
                    <a:gd name="T0" fmla="*/ 0 w 63"/>
                    <a:gd name="T1" fmla="*/ 116 h 116"/>
                    <a:gd name="T2" fmla="*/ 7 w 63"/>
                    <a:gd name="T3" fmla="*/ 116 h 116"/>
                    <a:gd name="T4" fmla="*/ 63 w 63"/>
                    <a:gd name="T5" fmla="*/ 0 h 116"/>
                    <a:gd name="T6" fmla="*/ 55 w 63"/>
                    <a:gd name="T7" fmla="*/ 0 h 116"/>
                    <a:gd name="T8" fmla="*/ 0 w 63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16">
                      <a:moveTo>
                        <a:pt x="0" y="116"/>
                      </a:moveTo>
                      <a:lnTo>
                        <a:pt x="7" y="116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1" name="Line 293"/>
                <p:cNvSpPr>
                  <a:spLocks noChangeShapeType="1"/>
                </p:cNvSpPr>
                <p:nvPr/>
              </p:nvSpPr>
              <p:spPr bwMode="auto">
                <a:xfrm>
                  <a:off x="3783" y="3004"/>
                  <a:ext cx="33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2" name="Line 294"/>
                <p:cNvSpPr>
                  <a:spLocks noChangeShapeType="1"/>
                </p:cNvSpPr>
                <p:nvPr/>
              </p:nvSpPr>
              <p:spPr bwMode="auto">
                <a:xfrm>
                  <a:off x="3776" y="3004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3" name="Line 295"/>
                <p:cNvSpPr>
                  <a:spLocks noChangeShapeType="1"/>
                </p:cNvSpPr>
                <p:nvPr/>
              </p:nvSpPr>
              <p:spPr bwMode="auto">
                <a:xfrm>
                  <a:off x="3778" y="3004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4" name="Line 296"/>
                <p:cNvSpPr>
                  <a:spLocks noChangeShapeType="1"/>
                </p:cNvSpPr>
                <p:nvPr/>
              </p:nvSpPr>
              <p:spPr bwMode="auto">
                <a:xfrm>
                  <a:off x="3776" y="3004"/>
                  <a:ext cx="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5" name="Freeform 297"/>
                <p:cNvSpPr>
                  <a:spLocks/>
                </p:cNvSpPr>
                <p:nvPr/>
              </p:nvSpPr>
              <p:spPr bwMode="auto">
                <a:xfrm>
                  <a:off x="3780" y="3004"/>
                  <a:ext cx="20" cy="9"/>
                </a:xfrm>
                <a:custGeom>
                  <a:avLst/>
                  <a:gdLst>
                    <a:gd name="T0" fmla="*/ 1 w 20"/>
                    <a:gd name="T1" fmla="*/ 0 h 9"/>
                    <a:gd name="T2" fmla="*/ 0 w 20"/>
                    <a:gd name="T3" fmla="*/ 0 h 9"/>
                    <a:gd name="T4" fmla="*/ 1 w 20"/>
                    <a:gd name="T5" fmla="*/ 0 h 9"/>
                    <a:gd name="T6" fmla="*/ 1 w 20"/>
                    <a:gd name="T7" fmla="*/ 1 h 9"/>
                    <a:gd name="T8" fmla="*/ 2 w 20"/>
                    <a:gd name="T9" fmla="*/ 2 h 9"/>
                    <a:gd name="T10" fmla="*/ 4 w 20"/>
                    <a:gd name="T11" fmla="*/ 2 h 9"/>
                    <a:gd name="T12" fmla="*/ 5 w 20"/>
                    <a:gd name="T13" fmla="*/ 3 h 9"/>
                    <a:gd name="T14" fmla="*/ 7 w 20"/>
                    <a:gd name="T15" fmla="*/ 4 h 9"/>
                    <a:gd name="T16" fmla="*/ 8 w 20"/>
                    <a:gd name="T17" fmla="*/ 5 h 9"/>
                    <a:gd name="T18" fmla="*/ 10 w 20"/>
                    <a:gd name="T19" fmla="*/ 6 h 9"/>
                    <a:gd name="T20" fmla="*/ 12 w 20"/>
                    <a:gd name="T21" fmla="*/ 6 h 9"/>
                    <a:gd name="T22" fmla="*/ 14 w 20"/>
                    <a:gd name="T23" fmla="*/ 7 h 9"/>
                    <a:gd name="T24" fmla="*/ 15 w 20"/>
                    <a:gd name="T25" fmla="*/ 8 h 9"/>
                    <a:gd name="T26" fmla="*/ 17 w 20"/>
                    <a:gd name="T27" fmla="*/ 8 h 9"/>
                    <a:gd name="T28" fmla="*/ 18 w 20"/>
                    <a:gd name="T29" fmla="*/ 8 h 9"/>
                    <a:gd name="T30" fmla="*/ 20 w 20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6" name="Freeform 298"/>
                <p:cNvSpPr>
                  <a:spLocks/>
                </p:cNvSpPr>
                <p:nvPr/>
              </p:nvSpPr>
              <p:spPr bwMode="auto">
                <a:xfrm>
                  <a:off x="3800" y="3004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 w 18"/>
                    <a:gd name="T3" fmla="*/ 8 h 9"/>
                    <a:gd name="T4" fmla="*/ 2 w 18"/>
                    <a:gd name="T5" fmla="*/ 8 h 9"/>
                    <a:gd name="T6" fmla="*/ 3 w 18"/>
                    <a:gd name="T7" fmla="*/ 8 h 9"/>
                    <a:gd name="T8" fmla="*/ 4 w 18"/>
                    <a:gd name="T9" fmla="*/ 8 h 9"/>
                    <a:gd name="T10" fmla="*/ 6 w 18"/>
                    <a:gd name="T11" fmla="*/ 7 h 9"/>
                    <a:gd name="T12" fmla="*/ 7 w 18"/>
                    <a:gd name="T13" fmla="*/ 7 h 9"/>
                    <a:gd name="T14" fmla="*/ 8 w 18"/>
                    <a:gd name="T15" fmla="*/ 6 h 9"/>
                    <a:gd name="T16" fmla="*/ 9 w 18"/>
                    <a:gd name="T17" fmla="*/ 6 h 9"/>
                    <a:gd name="T18" fmla="*/ 10 w 18"/>
                    <a:gd name="T19" fmla="*/ 5 h 9"/>
                    <a:gd name="T20" fmla="*/ 12 w 18"/>
                    <a:gd name="T21" fmla="*/ 5 h 9"/>
                    <a:gd name="T22" fmla="*/ 13 w 18"/>
                    <a:gd name="T23" fmla="*/ 4 h 9"/>
                    <a:gd name="T24" fmla="*/ 14 w 18"/>
                    <a:gd name="T25" fmla="*/ 3 h 9"/>
                    <a:gd name="T26" fmla="*/ 15 w 18"/>
                    <a:gd name="T27" fmla="*/ 2 h 9"/>
                    <a:gd name="T28" fmla="*/ 16 w 18"/>
                    <a:gd name="T29" fmla="*/ 1 h 9"/>
                    <a:gd name="T30" fmla="*/ 17 w 18"/>
                    <a:gd name="T31" fmla="*/ 0 h 9"/>
                    <a:gd name="T32" fmla="*/ 18 w 18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7" name="Line 299"/>
                <p:cNvSpPr>
                  <a:spLocks noChangeShapeType="1"/>
                </p:cNvSpPr>
                <p:nvPr/>
              </p:nvSpPr>
              <p:spPr bwMode="auto">
                <a:xfrm>
                  <a:off x="4029" y="3000"/>
                  <a:ext cx="1" cy="1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8" name="Freeform 300"/>
                <p:cNvSpPr>
                  <a:spLocks/>
                </p:cNvSpPr>
                <p:nvPr/>
              </p:nvSpPr>
              <p:spPr bwMode="auto">
                <a:xfrm>
                  <a:off x="3793" y="3119"/>
                  <a:ext cx="17" cy="9"/>
                </a:xfrm>
                <a:custGeom>
                  <a:avLst/>
                  <a:gdLst>
                    <a:gd name="T0" fmla="*/ 17 w 17"/>
                    <a:gd name="T1" fmla="*/ 9 h 9"/>
                    <a:gd name="T2" fmla="*/ 17 w 17"/>
                    <a:gd name="T3" fmla="*/ 8 h 9"/>
                    <a:gd name="T4" fmla="*/ 16 w 17"/>
                    <a:gd name="T5" fmla="*/ 8 h 9"/>
                    <a:gd name="T6" fmla="*/ 16 w 17"/>
                    <a:gd name="T7" fmla="*/ 7 h 9"/>
                    <a:gd name="T8" fmla="*/ 15 w 17"/>
                    <a:gd name="T9" fmla="*/ 6 h 9"/>
                    <a:gd name="T10" fmla="*/ 14 w 17"/>
                    <a:gd name="T11" fmla="*/ 6 h 9"/>
                    <a:gd name="T12" fmla="*/ 12 w 17"/>
                    <a:gd name="T13" fmla="*/ 5 h 9"/>
                    <a:gd name="T14" fmla="*/ 11 w 17"/>
                    <a:gd name="T15" fmla="*/ 4 h 9"/>
                    <a:gd name="T16" fmla="*/ 10 w 17"/>
                    <a:gd name="T17" fmla="*/ 3 h 9"/>
                    <a:gd name="T18" fmla="*/ 8 w 17"/>
                    <a:gd name="T19" fmla="*/ 2 h 9"/>
                    <a:gd name="T20" fmla="*/ 7 w 17"/>
                    <a:gd name="T21" fmla="*/ 2 h 9"/>
                    <a:gd name="T22" fmla="*/ 5 w 17"/>
                    <a:gd name="T23" fmla="*/ 1 h 9"/>
                    <a:gd name="T24" fmla="*/ 3 w 17"/>
                    <a:gd name="T25" fmla="*/ 0 h 9"/>
                    <a:gd name="T26" fmla="*/ 2 w 17"/>
                    <a:gd name="T27" fmla="*/ 0 h 9"/>
                    <a:gd name="T28" fmla="*/ 1 w 17"/>
                    <a:gd name="T29" fmla="*/ 0 h 9"/>
                    <a:gd name="T30" fmla="*/ 0 w 17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9">
                      <a:moveTo>
                        <a:pt x="17" y="9"/>
                      </a:moveTo>
                      <a:lnTo>
                        <a:pt x="17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6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9" name="Freeform 301"/>
                <p:cNvSpPr>
                  <a:spLocks/>
                </p:cNvSpPr>
                <p:nvPr/>
              </p:nvSpPr>
              <p:spPr bwMode="auto">
                <a:xfrm>
                  <a:off x="3776" y="3119"/>
                  <a:ext cx="17" cy="9"/>
                </a:xfrm>
                <a:custGeom>
                  <a:avLst/>
                  <a:gdLst>
                    <a:gd name="T0" fmla="*/ 17 w 17"/>
                    <a:gd name="T1" fmla="*/ 0 h 9"/>
                    <a:gd name="T2" fmla="*/ 16 w 17"/>
                    <a:gd name="T3" fmla="*/ 0 h 9"/>
                    <a:gd name="T4" fmla="*/ 15 w 17"/>
                    <a:gd name="T5" fmla="*/ 0 h 9"/>
                    <a:gd name="T6" fmla="*/ 14 w 17"/>
                    <a:gd name="T7" fmla="*/ 0 h 9"/>
                    <a:gd name="T8" fmla="*/ 12 w 17"/>
                    <a:gd name="T9" fmla="*/ 0 h 9"/>
                    <a:gd name="T10" fmla="*/ 11 w 17"/>
                    <a:gd name="T11" fmla="*/ 1 h 9"/>
                    <a:gd name="T12" fmla="*/ 10 w 17"/>
                    <a:gd name="T13" fmla="*/ 1 h 9"/>
                    <a:gd name="T14" fmla="*/ 9 w 17"/>
                    <a:gd name="T15" fmla="*/ 2 h 9"/>
                    <a:gd name="T16" fmla="*/ 8 w 17"/>
                    <a:gd name="T17" fmla="*/ 2 h 9"/>
                    <a:gd name="T18" fmla="*/ 7 w 17"/>
                    <a:gd name="T19" fmla="*/ 3 h 9"/>
                    <a:gd name="T20" fmla="*/ 6 w 17"/>
                    <a:gd name="T21" fmla="*/ 3 h 9"/>
                    <a:gd name="T22" fmla="*/ 5 w 17"/>
                    <a:gd name="T23" fmla="*/ 4 h 9"/>
                    <a:gd name="T24" fmla="*/ 4 w 17"/>
                    <a:gd name="T25" fmla="*/ 5 h 9"/>
                    <a:gd name="T26" fmla="*/ 3 w 17"/>
                    <a:gd name="T27" fmla="*/ 6 h 9"/>
                    <a:gd name="T28" fmla="*/ 2 w 17"/>
                    <a:gd name="T29" fmla="*/ 7 h 9"/>
                    <a:gd name="T30" fmla="*/ 0 w 17"/>
                    <a:gd name="T31" fmla="*/ 8 h 9"/>
                    <a:gd name="T32" fmla="*/ 0 w 17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0" name="Line 302"/>
                <p:cNvSpPr>
                  <a:spLocks noChangeShapeType="1"/>
                </p:cNvSpPr>
                <p:nvPr/>
              </p:nvSpPr>
              <p:spPr bwMode="auto">
                <a:xfrm>
                  <a:off x="3824" y="3004"/>
                  <a:ext cx="36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1" name="Line 303"/>
                <p:cNvSpPr>
                  <a:spLocks noChangeShapeType="1"/>
                </p:cNvSpPr>
                <p:nvPr/>
              </p:nvSpPr>
              <p:spPr bwMode="auto">
                <a:xfrm>
                  <a:off x="3818" y="3003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2" name="Line 304"/>
                <p:cNvSpPr>
                  <a:spLocks noChangeShapeType="1"/>
                </p:cNvSpPr>
                <p:nvPr/>
              </p:nvSpPr>
              <p:spPr bwMode="auto">
                <a:xfrm>
                  <a:off x="3818" y="3004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3" name="Line 305"/>
                <p:cNvSpPr>
                  <a:spLocks noChangeShapeType="1"/>
                </p:cNvSpPr>
                <p:nvPr/>
              </p:nvSpPr>
              <p:spPr bwMode="auto">
                <a:xfrm>
                  <a:off x="3866" y="3004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4" name="Line 306"/>
                <p:cNvSpPr>
                  <a:spLocks noChangeShapeType="1"/>
                </p:cNvSpPr>
                <p:nvPr/>
              </p:nvSpPr>
              <p:spPr bwMode="auto">
                <a:xfrm>
                  <a:off x="3861" y="3004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5" name="Line 307"/>
                <p:cNvSpPr>
                  <a:spLocks noChangeShapeType="1"/>
                </p:cNvSpPr>
                <p:nvPr/>
              </p:nvSpPr>
              <p:spPr bwMode="auto">
                <a:xfrm>
                  <a:off x="3905" y="3004"/>
                  <a:ext cx="33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6" name="Line 308"/>
                <p:cNvSpPr>
                  <a:spLocks noChangeShapeType="1"/>
                </p:cNvSpPr>
                <p:nvPr/>
              </p:nvSpPr>
              <p:spPr bwMode="auto">
                <a:xfrm>
                  <a:off x="3900" y="3003"/>
                  <a:ext cx="35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7" name="Line 309"/>
                <p:cNvSpPr>
                  <a:spLocks noChangeShapeType="1"/>
                </p:cNvSpPr>
                <p:nvPr/>
              </p:nvSpPr>
              <p:spPr bwMode="auto">
                <a:xfrm>
                  <a:off x="3900" y="3004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8" name="Line 310"/>
                <p:cNvSpPr>
                  <a:spLocks noChangeShapeType="1"/>
                </p:cNvSpPr>
                <p:nvPr/>
              </p:nvSpPr>
              <p:spPr bwMode="auto">
                <a:xfrm>
                  <a:off x="3935" y="3128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19" name="Line 311"/>
                <p:cNvSpPr>
                  <a:spLocks noChangeShapeType="1"/>
                </p:cNvSpPr>
                <p:nvPr/>
              </p:nvSpPr>
              <p:spPr bwMode="auto">
                <a:xfrm>
                  <a:off x="3951" y="3003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0" name="Line 312"/>
                <p:cNvSpPr>
                  <a:spLocks noChangeShapeType="1"/>
                </p:cNvSpPr>
                <p:nvPr/>
              </p:nvSpPr>
              <p:spPr bwMode="auto">
                <a:xfrm>
                  <a:off x="3946" y="3000"/>
                  <a:ext cx="35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1" name="Line 313"/>
                <p:cNvSpPr>
                  <a:spLocks noChangeShapeType="1"/>
                </p:cNvSpPr>
                <p:nvPr/>
              </p:nvSpPr>
              <p:spPr bwMode="auto">
                <a:xfrm>
                  <a:off x="3946" y="3003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2" name="Line 314"/>
                <p:cNvSpPr>
                  <a:spLocks noChangeShapeType="1"/>
                </p:cNvSpPr>
                <p:nvPr/>
              </p:nvSpPr>
              <p:spPr bwMode="auto">
                <a:xfrm>
                  <a:off x="3982" y="3128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3" name="Line 315"/>
                <p:cNvSpPr>
                  <a:spLocks noChangeShapeType="1"/>
                </p:cNvSpPr>
                <p:nvPr/>
              </p:nvSpPr>
              <p:spPr bwMode="auto">
                <a:xfrm>
                  <a:off x="3995" y="3003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4" name="Line 316"/>
                <p:cNvSpPr>
                  <a:spLocks noChangeShapeType="1"/>
                </p:cNvSpPr>
                <p:nvPr/>
              </p:nvSpPr>
              <p:spPr bwMode="auto">
                <a:xfrm>
                  <a:off x="3991" y="3000"/>
                  <a:ext cx="32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5" name="Line 317"/>
                <p:cNvSpPr>
                  <a:spLocks noChangeShapeType="1"/>
                </p:cNvSpPr>
                <p:nvPr/>
              </p:nvSpPr>
              <p:spPr bwMode="auto">
                <a:xfrm>
                  <a:off x="4024" y="3128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6" name="Freeform 318"/>
                <p:cNvSpPr>
                  <a:spLocks/>
                </p:cNvSpPr>
                <p:nvPr/>
              </p:nvSpPr>
              <p:spPr bwMode="auto">
                <a:xfrm>
                  <a:off x="3822" y="3004"/>
                  <a:ext cx="20" cy="9"/>
                </a:xfrm>
                <a:custGeom>
                  <a:avLst/>
                  <a:gdLst>
                    <a:gd name="T0" fmla="*/ 1 w 20"/>
                    <a:gd name="T1" fmla="*/ 0 h 9"/>
                    <a:gd name="T2" fmla="*/ 0 w 20"/>
                    <a:gd name="T3" fmla="*/ 0 h 9"/>
                    <a:gd name="T4" fmla="*/ 1 w 20"/>
                    <a:gd name="T5" fmla="*/ 0 h 9"/>
                    <a:gd name="T6" fmla="*/ 1 w 20"/>
                    <a:gd name="T7" fmla="*/ 1 h 9"/>
                    <a:gd name="T8" fmla="*/ 2 w 20"/>
                    <a:gd name="T9" fmla="*/ 2 h 9"/>
                    <a:gd name="T10" fmla="*/ 4 w 20"/>
                    <a:gd name="T11" fmla="*/ 2 h 9"/>
                    <a:gd name="T12" fmla="*/ 5 w 20"/>
                    <a:gd name="T13" fmla="*/ 3 h 9"/>
                    <a:gd name="T14" fmla="*/ 7 w 20"/>
                    <a:gd name="T15" fmla="*/ 4 h 9"/>
                    <a:gd name="T16" fmla="*/ 8 w 20"/>
                    <a:gd name="T17" fmla="*/ 5 h 9"/>
                    <a:gd name="T18" fmla="*/ 10 w 20"/>
                    <a:gd name="T19" fmla="*/ 6 h 9"/>
                    <a:gd name="T20" fmla="*/ 12 w 20"/>
                    <a:gd name="T21" fmla="*/ 6 h 9"/>
                    <a:gd name="T22" fmla="*/ 14 w 20"/>
                    <a:gd name="T23" fmla="*/ 7 h 9"/>
                    <a:gd name="T24" fmla="*/ 15 w 20"/>
                    <a:gd name="T25" fmla="*/ 8 h 9"/>
                    <a:gd name="T26" fmla="*/ 17 w 20"/>
                    <a:gd name="T27" fmla="*/ 8 h 9"/>
                    <a:gd name="T28" fmla="*/ 18 w 20"/>
                    <a:gd name="T29" fmla="*/ 8 h 9"/>
                    <a:gd name="T30" fmla="*/ 20 w 20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7" name="Freeform 319"/>
                <p:cNvSpPr>
                  <a:spLocks/>
                </p:cNvSpPr>
                <p:nvPr/>
              </p:nvSpPr>
              <p:spPr bwMode="auto">
                <a:xfrm>
                  <a:off x="3842" y="3004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8" name="Freeform 320"/>
                <p:cNvSpPr>
                  <a:spLocks/>
                </p:cNvSpPr>
                <p:nvPr/>
              </p:nvSpPr>
              <p:spPr bwMode="auto">
                <a:xfrm>
                  <a:off x="3864" y="3004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9" name="Freeform 321"/>
                <p:cNvSpPr>
                  <a:spLocks/>
                </p:cNvSpPr>
                <p:nvPr/>
              </p:nvSpPr>
              <p:spPr bwMode="auto">
                <a:xfrm>
                  <a:off x="3883" y="3004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0" name="Freeform 322"/>
                <p:cNvSpPr>
                  <a:spLocks/>
                </p:cNvSpPr>
                <p:nvPr/>
              </p:nvSpPr>
              <p:spPr bwMode="auto">
                <a:xfrm>
                  <a:off x="3904" y="3004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1" name="Freeform 323"/>
                <p:cNvSpPr>
                  <a:spLocks/>
                </p:cNvSpPr>
                <p:nvPr/>
              </p:nvSpPr>
              <p:spPr bwMode="auto">
                <a:xfrm>
                  <a:off x="3926" y="3004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 w 20"/>
                    <a:gd name="T3" fmla="*/ 8 h 9"/>
                    <a:gd name="T4" fmla="*/ 2 w 20"/>
                    <a:gd name="T5" fmla="*/ 8 h 9"/>
                    <a:gd name="T6" fmla="*/ 3 w 20"/>
                    <a:gd name="T7" fmla="*/ 8 h 9"/>
                    <a:gd name="T8" fmla="*/ 5 w 20"/>
                    <a:gd name="T9" fmla="*/ 8 h 9"/>
                    <a:gd name="T10" fmla="*/ 6 w 20"/>
                    <a:gd name="T11" fmla="*/ 7 h 9"/>
                    <a:gd name="T12" fmla="*/ 7 w 20"/>
                    <a:gd name="T13" fmla="*/ 7 h 9"/>
                    <a:gd name="T14" fmla="*/ 9 w 20"/>
                    <a:gd name="T15" fmla="*/ 6 h 9"/>
                    <a:gd name="T16" fmla="*/ 10 w 20"/>
                    <a:gd name="T17" fmla="*/ 6 h 9"/>
                    <a:gd name="T18" fmla="*/ 12 w 20"/>
                    <a:gd name="T19" fmla="*/ 5 h 9"/>
                    <a:gd name="T20" fmla="*/ 13 w 20"/>
                    <a:gd name="T21" fmla="*/ 5 h 9"/>
                    <a:gd name="T22" fmla="*/ 14 w 20"/>
                    <a:gd name="T23" fmla="*/ 4 h 9"/>
                    <a:gd name="T24" fmla="*/ 16 w 20"/>
                    <a:gd name="T25" fmla="*/ 3 h 9"/>
                    <a:gd name="T26" fmla="*/ 17 w 20"/>
                    <a:gd name="T27" fmla="*/ 2 h 9"/>
                    <a:gd name="T28" fmla="*/ 18 w 20"/>
                    <a:gd name="T29" fmla="*/ 1 h 9"/>
                    <a:gd name="T30" fmla="*/ 19 w 20"/>
                    <a:gd name="T31" fmla="*/ 0 h 9"/>
                    <a:gd name="T32" fmla="*/ 20 w 20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2" name="Freeform 324"/>
                <p:cNvSpPr>
                  <a:spLocks/>
                </p:cNvSpPr>
                <p:nvPr/>
              </p:nvSpPr>
              <p:spPr bwMode="auto">
                <a:xfrm>
                  <a:off x="3950" y="3003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3" name="Freeform 325"/>
                <p:cNvSpPr>
                  <a:spLocks/>
                </p:cNvSpPr>
                <p:nvPr/>
              </p:nvSpPr>
              <p:spPr bwMode="auto">
                <a:xfrm>
                  <a:off x="3972" y="3003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4" name="Freeform 326"/>
                <p:cNvSpPr>
                  <a:spLocks/>
                </p:cNvSpPr>
                <p:nvPr/>
              </p:nvSpPr>
              <p:spPr bwMode="auto">
                <a:xfrm>
                  <a:off x="3993" y="3003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5" name="Freeform 327"/>
                <p:cNvSpPr>
                  <a:spLocks/>
                </p:cNvSpPr>
                <p:nvPr/>
              </p:nvSpPr>
              <p:spPr bwMode="auto">
                <a:xfrm>
                  <a:off x="4012" y="3003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6" name="Freeform 328"/>
                <p:cNvSpPr>
                  <a:spLocks/>
                </p:cNvSpPr>
                <p:nvPr/>
              </p:nvSpPr>
              <p:spPr bwMode="auto">
                <a:xfrm>
                  <a:off x="3833" y="3119"/>
                  <a:ext cx="21" cy="9"/>
                </a:xfrm>
                <a:custGeom>
                  <a:avLst/>
                  <a:gdLst>
                    <a:gd name="T0" fmla="*/ 21 w 21"/>
                    <a:gd name="T1" fmla="*/ 9 h 9"/>
                    <a:gd name="T2" fmla="*/ 21 w 21"/>
                    <a:gd name="T3" fmla="*/ 8 h 9"/>
                    <a:gd name="T4" fmla="*/ 20 w 21"/>
                    <a:gd name="T5" fmla="*/ 8 h 9"/>
                    <a:gd name="T6" fmla="*/ 19 w 21"/>
                    <a:gd name="T7" fmla="*/ 7 h 9"/>
                    <a:gd name="T8" fmla="*/ 18 w 21"/>
                    <a:gd name="T9" fmla="*/ 6 h 9"/>
                    <a:gd name="T10" fmla="*/ 17 w 21"/>
                    <a:gd name="T11" fmla="*/ 6 h 9"/>
                    <a:gd name="T12" fmla="*/ 15 w 21"/>
                    <a:gd name="T13" fmla="*/ 5 h 9"/>
                    <a:gd name="T14" fmla="*/ 13 w 21"/>
                    <a:gd name="T15" fmla="*/ 4 h 9"/>
                    <a:gd name="T16" fmla="*/ 12 w 21"/>
                    <a:gd name="T17" fmla="*/ 3 h 9"/>
                    <a:gd name="T18" fmla="*/ 10 w 21"/>
                    <a:gd name="T19" fmla="*/ 2 h 9"/>
                    <a:gd name="T20" fmla="*/ 8 w 21"/>
                    <a:gd name="T21" fmla="*/ 2 h 9"/>
                    <a:gd name="T22" fmla="*/ 6 w 21"/>
                    <a:gd name="T23" fmla="*/ 1 h 9"/>
                    <a:gd name="T24" fmla="*/ 4 w 21"/>
                    <a:gd name="T25" fmla="*/ 0 h 9"/>
                    <a:gd name="T26" fmla="*/ 2 w 21"/>
                    <a:gd name="T27" fmla="*/ 0 h 9"/>
                    <a:gd name="T28" fmla="*/ 1 w 21"/>
                    <a:gd name="T29" fmla="*/ 0 h 9"/>
                    <a:gd name="T30" fmla="*/ 0 w 21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21" y="9"/>
                      </a:move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7" name="Freeform 329"/>
                <p:cNvSpPr>
                  <a:spLocks/>
                </p:cNvSpPr>
                <p:nvPr/>
              </p:nvSpPr>
              <p:spPr bwMode="auto">
                <a:xfrm>
                  <a:off x="3814" y="3119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7 w 19"/>
                    <a:gd name="T3" fmla="*/ 0 h 9"/>
                    <a:gd name="T4" fmla="*/ 16 w 19"/>
                    <a:gd name="T5" fmla="*/ 0 h 9"/>
                    <a:gd name="T6" fmla="*/ 15 w 19"/>
                    <a:gd name="T7" fmla="*/ 0 h 9"/>
                    <a:gd name="T8" fmla="*/ 14 w 19"/>
                    <a:gd name="T9" fmla="*/ 0 h 9"/>
                    <a:gd name="T10" fmla="*/ 12 w 19"/>
                    <a:gd name="T11" fmla="*/ 1 h 9"/>
                    <a:gd name="T12" fmla="*/ 11 w 19"/>
                    <a:gd name="T13" fmla="*/ 1 h 9"/>
                    <a:gd name="T14" fmla="*/ 10 w 19"/>
                    <a:gd name="T15" fmla="*/ 2 h 9"/>
                    <a:gd name="T16" fmla="*/ 8 w 19"/>
                    <a:gd name="T17" fmla="*/ 2 h 9"/>
                    <a:gd name="T18" fmla="*/ 7 w 19"/>
                    <a:gd name="T19" fmla="*/ 3 h 9"/>
                    <a:gd name="T20" fmla="*/ 6 w 19"/>
                    <a:gd name="T21" fmla="*/ 3 h 9"/>
                    <a:gd name="T22" fmla="*/ 4 w 19"/>
                    <a:gd name="T23" fmla="*/ 4 h 9"/>
                    <a:gd name="T24" fmla="*/ 3 w 19"/>
                    <a:gd name="T25" fmla="*/ 5 h 9"/>
                    <a:gd name="T26" fmla="*/ 2 w 19"/>
                    <a:gd name="T27" fmla="*/ 6 h 9"/>
                    <a:gd name="T28" fmla="*/ 1 w 19"/>
                    <a:gd name="T29" fmla="*/ 7 h 9"/>
                    <a:gd name="T30" fmla="*/ 0 w 19"/>
                    <a:gd name="T31" fmla="*/ 8 h 9"/>
                    <a:gd name="T32" fmla="*/ 0 w 19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19" y="0"/>
                      </a:move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8" name="Freeform 330"/>
                <p:cNvSpPr>
                  <a:spLocks/>
                </p:cNvSpPr>
                <p:nvPr/>
              </p:nvSpPr>
              <p:spPr bwMode="auto">
                <a:xfrm>
                  <a:off x="3876" y="3119"/>
                  <a:ext cx="19" cy="9"/>
                </a:xfrm>
                <a:custGeom>
                  <a:avLst/>
                  <a:gdLst>
                    <a:gd name="T0" fmla="*/ 19 w 19"/>
                    <a:gd name="T1" fmla="*/ 9 h 9"/>
                    <a:gd name="T2" fmla="*/ 19 w 19"/>
                    <a:gd name="T3" fmla="*/ 8 h 9"/>
                    <a:gd name="T4" fmla="*/ 18 w 19"/>
                    <a:gd name="T5" fmla="*/ 8 h 9"/>
                    <a:gd name="T6" fmla="*/ 17 w 19"/>
                    <a:gd name="T7" fmla="*/ 7 h 9"/>
                    <a:gd name="T8" fmla="*/ 16 w 19"/>
                    <a:gd name="T9" fmla="*/ 6 h 9"/>
                    <a:gd name="T10" fmla="*/ 15 w 19"/>
                    <a:gd name="T11" fmla="*/ 6 h 9"/>
                    <a:gd name="T12" fmla="*/ 14 w 19"/>
                    <a:gd name="T13" fmla="*/ 5 h 9"/>
                    <a:gd name="T14" fmla="*/ 12 w 19"/>
                    <a:gd name="T15" fmla="*/ 4 h 9"/>
                    <a:gd name="T16" fmla="*/ 11 w 19"/>
                    <a:gd name="T17" fmla="*/ 3 h 9"/>
                    <a:gd name="T18" fmla="*/ 9 w 19"/>
                    <a:gd name="T19" fmla="*/ 2 h 9"/>
                    <a:gd name="T20" fmla="*/ 7 w 19"/>
                    <a:gd name="T21" fmla="*/ 2 h 9"/>
                    <a:gd name="T22" fmla="*/ 6 w 19"/>
                    <a:gd name="T23" fmla="*/ 1 h 9"/>
                    <a:gd name="T24" fmla="*/ 4 w 19"/>
                    <a:gd name="T25" fmla="*/ 0 h 9"/>
                    <a:gd name="T26" fmla="*/ 2 w 19"/>
                    <a:gd name="T27" fmla="*/ 0 h 9"/>
                    <a:gd name="T28" fmla="*/ 1 w 19"/>
                    <a:gd name="T29" fmla="*/ 0 h 9"/>
                    <a:gd name="T30" fmla="*/ 0 w 1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9" y="9"/>
                      </a:move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4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39" name="Freeform 331"/>
                <p:cNvSpPr>
                  <a:spLocks/>
                </p:cNvSpPr>
                <p:nvPr/>
              </p:nvSpPr>
              <p:spPr bwMode="auto">
                <a:xfrm>
                  <a:off x="3859" y="3119"/>
                  <a:ext cx="17" cy="9"/>
                </a:xfrm>
                <a:custGeom>
                  <a:avLst/>
                  <a:gdLst>
                    <a:gd name="T0" fmla="*/ 17 w 17"/>
                    <a:gd name="T1" fmla="*/ 0 h 9"/>
                    <a:gd name="T2" fmla="*/ 16 w 17"/>
                    <a:gd name="T3" fmla="*/ 0 h 9"/>
                    <a:gd name="T4" fmla="*/ 14 w 17"/>
                    <a:gd name="T5" fmla="*/ 0 h 9"/>
                    <a:gd name="T6" fmla="*/ 13 w 17"/>
                    <a:gd name="T7" fmla="*/ 0 h 9"/>
                    <a:gd name="T8" fmla="*/ 12 w 17"/>
                    <a:gd name="T9" fmla="*/ 0 h 9"/>
                    <a:gd name="T10" fmla="*/ 11 w 17"/>
                    <a:gd name="T11" fmla="*/ 1 h 9"/>
                    <a:gd name="T12" fmla="*/ 10 w 17"/>
                    <a:gd name="T13" fmla="*/ 1 h 9"/>
                    <a:gd name="T14" fmla="*/ 9 w 17"/>
                    <a:gd name="T15" fmla="*/ 2 h 9"/>
                    <a:gd name="T16" fmla="*/ 8 w 17"/>
                    <a:gd name="T17" fmla="*/ 2 h 9"/>
                    <a:gd name="T18" fmla="*/ 6 w 17"/>
                    <a:gd name="T19" fmla="*/ 3 h 9"/>
                    <a:gd name="T20" fmla="*/ 5 w 17"/>
                    <a:gd name="T21" fmla="*/ 3 h 9"/>
                    <a:gd name="T22" fmla="*/ 4 w 17"/>
                    <a:gd name="T23" fmla="*/ 4 h 9"/>
                    <a:gd name="T24" fmla="*/ 3 w 17"/>
                    <a:gd name="T25" fmla="*/ 5 h 9"/>
                    <a:gd name="T26" fmla="*/ 2 w 17"/>
                    <a:gd name="T27" fmla="*/ 6 h 9"/>
                    <a:gd name="T28" fmla="*/ 1 w 17"/>
                    <a:gd name="T29" fmla="*/ 7 h 9"/>
                    <a:gd name="T30" fmla="*/ 0 w 17"/>
                    <a:gd name="T31" fmla="*/ 8 h 9"/>
                    <a:gd name="T32" fmla="*/ 0 w 17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0" name="Freeform 332"/>
                <p:cNvSpPr>
                  <a:spLocks/>
                </p:cNvSpPr>
                <p:nvPr/>
              </p:nvSpPr>
              <p:spPr bwMode="auto">
                <a:xfrm>
                  <a:off x="3916" y="3118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0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5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1" name="Freeform 333"/>
                <p:cNvSpPr>
                  <a:spLocks/>
                </p:cNvSpPr>
                <p:nvPr/>
              </p:nvSpPr>
              <p:spPr bwMode="auto">
                <a:xfrm>
                  <a:off x="3898" y="3118"/>
                  <a:ext cx="18" cy="11"/>
                </a:xfrm>
                <a:custGeom>
                  <a:avLst/>
                  <a:gdLst>
                    <a:gd name="T0" fmla="*/ 18 w 18"/>
                    <a:gd name="T1" fmla="*/ 0 h 11"/>
                    <a:gd name="T2" fmla="*/ 16 w 18"/>
                    <a:gd name="T3" fmla="*/ 0 h 11"/>
                    <a:gd name="T4" fmla="*/ 15 w 18"/>
                    <a:gd name="T5" fmla="*/ 0 h 11"/>
                    <a:gd name="T6" fmla="*/ 14 w 18"/>
                    <a:gd name="T7" fmla="*/ 0 h 11"/>
                    <a:gd name="T8" fmla="*/ 13 w 18"/>
                    <a:gd name="T9" fmla="*/ 0 h 11"/>
                    <a:gd name="T10" fmla="*/ 11 w 18"/>
                    <a:gd name="T11" fmla="*/ 1 h 11"/>
                    <a:gd name="T12" fmla="*/ 10 w 18"/>
                    <a:gd name="T13" fmla="*/ 1 h 11"/>
                    <a:gd name="T14" fmla="*/ 9 w 18"/>
                    <a:gd name="T15" fmla="*/ 2 h 11"/>
                    <a:gd name="T16" fmla="*/ 8 w 18"/>
                    <a:gd name="T17" fmla="*/ 3 h 11"/>
                    <a:gd name="T18" fmla="*/ 7 w 18"/>
                    <a:gd name="T19" fmla="*/ 4 h 11"/>
                    <a:gd name="T20" fmla="*/ 5 w 18"/>
                    <a:gd name="T21" fmla="*/ 4 h 11"/>
                    <a:gd name="T22" fmla="*/ 4 w 18"/>
                    <a:gd name="T23" fmla="*/ 5 h 11"/>
                    <a:gd name="T24" fmla="*/ 3 w 18"/>
                    <a:gd name="T25" fmla="*/ 6 h 11"/>
                    <a:gd name="T26" fmla="*/ 2 w 18"/>
                    <a:gd name="T27" fmla="*/ 7 h 11"/>
                    <a:gd name="T28" fmla="*/ 1 w 18"/>
                    <a:gd name="T29" fmla="*/ 8 h 11"/>
                    <a:gd name="T30" fmla="*/ 0 w 18"/>
                    <a:gd name="T31" fmla="*/ 9 h 11"/>
                    <a:gd name="T32" fmla="*/ 0 w 1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1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2" name="Freeform 334"/>
                <p:cNvSpPr>
                  <a:spLocks/>
                </p:cNvSpPr>
                <p:nvPr/>
              </p:nvSpPr>
              <p:spPr bwMode="auto">
                <a:xfrm>
                  <a:off x="3959" y="3119"/>
                  <a:ext cx="25" cy="9"/>
                </a:xfrm>
                <a:custGeom>
                  <a:avLst/>
                  <a:gdLst>
                    <a:gd name="T0" fmla="*/ 25 w 25"/>
                    <a:gd name="T1" fmla="*/ 9 h 9"/>
                    <a:gd name="T2" fmla="*/ 25 w 25"/>
                    <a:gd name="T3" fmla="*/ 8 h 9"/>
                    <a:gd name="T4" fmla="*/ 24 w 25"/>
                    <a:gd name="T5" fmla="*/ 8 h 9"/>
                    <a:gd name="T6" fmla="*/ 24 w 25"/>
                    <a:gd name="T7" fmla="*/ 7 h 9"/>
                    <a:gd name="T8" fmla="*/ 22 w 25"/>
                    <a:gd name="T9" fmla="*/ 6 h 9"/>
                    <a:gd name="T10" fmla="*/ 21 w 25"/>
                    <a:gd name="T11" fmla="*/ 6 h 9"/>
                    <a:gd name="T12" fmla="*/ 19 w 25"/>
                    <a:gd name="T13" fmla="*/ 5 h 9"/>
                    <a:gd name="T14" fmla="*/ 17 w 25"/>
                    <a:gd name="T15" fmla="*/ 4 h 9"/>
                    <a:gd name="T16" fmla="*/ 15 w 25"/>
                    <a:gd name="T17" fmla="*/ 3 h 9"/>
                    <a:gd name="T18" fmla="*/ 12 w 25"/>
                    <a:gd name="T19" fmla="*/ 2 h 9"/>
                    <a:gd name="T20" fmla="*/ 10 w 25"/>
                    <a:gd name="T21" fmla="*/ 2 h 9"/>
                    <a:gd name="T22" fmla="*/ 8 w 25"/>
                    <a:gd name="T23" fmla="*/ 1 h 9"/>
                    <a:gd name="T24" fmla="*/ 5 w 25"/>
                    <a:gd name="T25" fmla="*/ 0 h 9"/>
                    <a:gd name="T26" fmla="*/ 3 w 25"/>
                    <a:gd name="T27" fmla="*/ 0 h 9"/>
                    <a:gd name="T28" fmla="*/ 1 w 25"/>
                    <a:gd name="T29" fmla="*/ 0 h 9"/>
                    <a:gd name="T30" fmla="*/ 0 w 25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9">
                      <a:moveTo>
                        <a:pt x="25" y="9"/>
                      </a:move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7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7" y="4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3" name="Freeform 335"/>
                <p:cNvSpPr>
                  <a:spLocks/>
                </p:cNvSpPr>
                <p:nvPr/>
              </p:nvSpPr>
              <p:spPr bwMode="auto">
                <a:xfrm>
                  <a:off x="3936" y="3119"/>
                  <a:ext cx="23" cy="9"/>
                </a:xfrm>
                <a:custGeom>
                  <a:avLst/>
                  <a:gdLst>
                    <a:gd name="T0" fmla="*/ 23 w 23"/>
                    <a:gd name="T1" fmla="*/ 0 h 9"/>
                    <a:gd name="T2" fmla="*/ 21 w 23"/>
                    <a:gd name="T3" fmla="*/ 0 h 9"/>
                    <a:gd name="T4" fmla="*/ 20 w 23"/>
                    <a:gd name="T5" fmla="*/ 0 h 9"/>
                    <a:gd name="T6" fmla="*/ 18 w 23"/>
                    <a:gd name="T7" fmla="*/ 0 h 9"/>
                    <a:gd name="T8" fmla="*/ 17 w 23"/>
                    <a:gd name="T9" fmla="*/ 0 h 9"/>
                    <a:gd name="T10" fmla="*/ 15 w 23"/>
                    <a:gd name="T11" fmla="*/ 1 h 9"/>
                    <a:gd name="T12" fmla="*/ 13 w 23"/>
                    <a:gd name="T13" fmla="*/ 1 h 9"/>
                    <a:gd name="T14" fmla="*/ 12 w 23"/>
                    <a:gd name="T15" fmla="*/ 2 h 9"/>
                    <a:gd name="T16" fmla="*/ 10 w 23"/>
                    <a:gd name="T17" fmla="*/ 2 h 9"/>
                    <a:gd name="T18" fmla="*/ 9 w 23"/>
                    <a:gd name="T19" fmla="*/ 3 h 9"/>
                    <a:gd name="T20" fmla="*/ 7 w 23"/>
                    <a:gd name="T21" fmla="*/ 3 h 9"/>
                    <a:gd name="T22" fmla="*/ 6 w 23"/>
                    <a:gd name="T23" fmla="*/ 4 h 9"/>
                    <a:gd name="T24" fmla="*/ 4 w 23"/>
                    <a:gd name="T25" fmla="*/ 5 h 9"/>
                    <a:gd name="T26" fmla="*/ 3 w 23"/>
                    <a:gd name="T27" fmla="*/ 6 h 9"/>
                    <a:gd name="T28" fmla="*/ 2 w 23"/>
                    <a:gd name="T29" fmla="*/ 7 h 9"/>
                    <a:gd name="T30" fmla="*/ 1 w 23"/>
                    <a:gd name="T31" fmla="*/ 8 h 9"/>
                    <a:gd name="T32" fmla="*/ 0 w 2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9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4" name="Freeform 336"/>
                <p:cNvSpPr>
                  <a:spLocks/>
                </p:cNvSpPr>
                <p:nvPr/>
              </p:nvSpPr>
              <p:spPr bwMode="auto">
                <a:xfrm>
                  <a:off x="4004" y="3117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0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5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5" name="Freeform 337"/>
                <p:cNvSpPr>
                  <a:spLocks/>
                </p:cNvSpPr>
                <p:nvPr/>
              </p:nvSpPr>
              <p:spPr bwMode="auto">
                <a:xfrm>
                  <a:off x="3986" y="3117"/>
                  <a:ext cx="18" cy="11"/>
                </a:xfrm>
                <a:custGeom>
                  <a:avLst/>
                  <a:gdLst>
                    <a:gd name="T0" fmla="*/ 18 w 18"/>
                    <a:gd name="T1" fmla="*/ 0 h 11"/>
                    <a:gd name="T2" fmla="*/ 16 w 18"/>
                    <a:gd name="T3" fmla="*/ 0 h 11"/>
                    <a:gd name="T4" fmla="*/ 15 w 18"/>
                    <a:gd name="T5" fmla="*/ 0 h 11"/>
                    <a:gd name="T6" fmla="*/ 14 w 18"/>
                    <a:gd name="T7" fmla="*/ 0 h 11"/>
                    <a:gd name="T8" fmla="*/ 13 w 18"/>
                    <a:gd name="T9" fmla="*/ 0 h 11"/>
                    <a:gd name="T10" fmla="*/ 11 w 18"/>
                    <a:gd name="T11" fmla="*/ 1 h 11"/>
                    <a:gd name="T12" fmla="*/ 10 w 18"/>
                    <a:gd name="T13" fmla="*/ 1 h 11"/>
                    <a:gd name="T14" fmla="*/ 9 w 18"/>
                    <a:gd name="T15" fmla="*/ 2 h 11"/>
                    <a:gd name="T16" fmla="*/ 8 w 18"/>
                    <a:gd name="T17" fmla="*/ 3 h 11"/>
                    <a:gd name="T18" fmla="*/ 7 w 18"/>
                    <a:gd name="T19" fmla="*/ 4 h 11"/>
                    <a:gd name="T20" fmla="*/ 5 w 18"/>
                    <a:gd name="T21" fmla="*/ 4 h 11"/>
                    <a:gd name="T22" fmla="*/ 4 w 18"/>
                    <a:gd name="T23" fmla="*/ 5 h 11"/>
                    <a:gd name="T24" fmla="*/ 3 w 18"/>
                    <a:gd name="T25" fmla="*/ 6 h 11"/>
                    <a:gd name="T26" fmla="*/ 2 w 18"/>
                    <a:gd name="T27" fmla="*/ 7 h 11"/>
                    <a:gd name="T28" fmla="*/ 1 w 18"/>
                    <a:gd name="T29" fmla="*/ 8 h 11"/>
                    <a:gd name="T30" fmla="*/ 0 w 18"/>
                    <a:gd name="T31" fmla="*/ 9 h 11"/>
                    <a:gd name="T32" fmla="*/ 0 w 1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1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6" name="Line 338"/>
                <p:cNvSpPr>
                  <a:spLocks noChangeShapeType="1"/>
                </p:cNvSpPr>
                <p:nvPr/>
              </p:nvSpPr>
              <p:spPr bwMode="auto">
                <a:xfrm>
                  <a:off x="3536" y="3002"/>
                  <a:ext cx="51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7" name="Line 339"/>
                <p:cNvSpPr>
                  <a:spLocks noChangeShapeType="1"/>
                </p:cNvSpPr>
                <p:nvPr/>
              </p:nvSpPr>
              <p:spPr bwMode="auto">
                <a:xfrm>
                  <a:off x="3526" y="3001"/>
                  <a:ext cx="50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8" name="Line 340"/>
                <p:cNvSpPr>
                  <a:spLocks noChangeShapeType="1"/>
                </p:cNvSpPr>
                <p:nvPr/>
              </p:nvSpPr>
              <p:spPr bwMode="auto">
                <a:xfrm>
                  <a:off x="3526" y="300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49" name="Line 341"/>
                <p:cNvSpPr>
                  <a:spLocks noChangeShapeType="1"/>
                </p:cNvSpPr>
                <p:nvPr/>
              </p:nvSpPr>
              <p:spPr bwMode="auto">
                <a:xfrm>
                  <a:off x="3577" y="3126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0" name="Freeform 342"/>
                <p:cNvSpPr>
                  <a:spLocks/>
                </p:cNvSpPr>
                <p:nvPr/>
              </p:nvSpPr>
              <p:spPr bwMode="auto">
                <a:xfrm>
                  <a:off x="3536" y="3001"/>
                  <a:ext cx="29" cy="17"/>
                </a:xfrm>
                <a:custGeom>
                  <a:avLst/>
                  <a:gdLst>
                    <a:gd name="T0" fmla="*/ 0 w 29"/>
                    <a:gd name="T1" fmla="*/ 0 h 17"/>
                    <a:gd name="T2" fmla="*/ 2 w 29"/>
                    <a:gd name="T3" fmla="*/ 2 h 17"/>
                    <a:gd name="T4" fmla="*/ 4 w 29"/>
                    <a:gd name="T5" fmla="*/ 5 h 17"/>
                    <a:gd name="T6" fmla="*/ 6 w 29"/>
                    <a:gd name="T7" fmla="*/ 7 h 17"/>
                    <a:gd name="T8" fmla="*/ 8 w 29"/>
                    <a:gd name="T9" fmla="*/ 9 h 17"/>
                    <a:gd name="T10" fmla="*/ 10 w 29"/>
                    <a:gd name="T11" fmla="*/ 11 h 17"/>
                    <a:gd name="T12" fmla="*/ 12 w 29"/>
                    <a:gd name="T13" fmla="*/ 12 h 17"/>
                    <a:gd name="T14" fmla="*/ 14 w 29"/>
                    <a:gd name="T15" fmla="*/ 13 h 17"/>
                    <a:gd name="T16" fmla="*/ 16 w 29"/>
                    <a:gd name="T17" fmla="*/ 14 h 17"/>
                    <a:gd name="T18" fmla="*/ 17 w 29"/>
                    <a:gd name="T19" fmla="*/ 15 h 17"/>
                    <a:gd name="T20" fmla="*/ 19 w 29"/>
                    <a:gd name="T21" fmla="*/ 16 h 17"/>
                    <a:gd name="T22" fmla="*/ 20 w 29"/>
                    <a:gd name="T23" fmla="*/ 16 h 17"/>
                    <a:gd name="T24" fmla="*/ 22 w 29"/>
                    <a:gd name="T25" fmla="*/ 16 h 17"/>
                    <a:gd name="T26" fmla="*/ 24 w 29"/>
                    <a:gd name="T27" fmla="*/ 16 h 17"/>
                    <a:gd name="T28" fmla="*/ 25 w 29"/>
                    <a:gd name="T29" fmla="*/ 16 h 17"/>
                    <a:gd name="T30" fmla="*/ 27 w 29"/>
                    <a:gd name="T31" fmla="*/ 16 h 17"/>
                    <a:gd name="T32" fmla="*/ 29 w 29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2" y="12"/>
                      </a:lnTo>
                      <a:lnTo>
                        <a:pt x="14" y="13"/>
                      </a:lnTo>
                      <a:lnTo>
                        <a:pt x="16" y="14"/>
                      </a:lnTo>
                      <a:lnTo>
                        <a:pt x="17" y="15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1" name="Freeform 343"/>
                <p:cNvSpPr>
                  <a:spLocks/>
                </p:cNvSpPr>
                <p:nvPr/>
              </p:nvSpPr>
              <p:spPr bwMode="auto">
                <a:xfrm>
                  <a:off x="3565" y="3001"/>
                  <a:ext cx="24" cy="17"/>
                </a:xfrm>
                <a:custGeom>
                  <a:avLst/>
                  <a:gdLst>
                    <a:gd name="T0" fmla="*/ 0 w 24"/>
                    <a:gd name="T1" fmla="*/ 17 h 17"/>
                    <a:gd name="T2" fmla="*/ 1 w 24"/>
                    <a:gd name="T3" fmla="*/ 16 h 17"/>
                    <a:gd name="T4" fmla="*/ 3 w 24"/>
                    <a:gd name="T5" fmla="*/ 16 h 17"/>
                    <a:gd name="T6" fmla="*/ 5 w 24"/>
                    <a:gd name="T7" fmla="*/ 16 h 17"/>
                    <a:gd name="T8" fmla="*/ 6 w 24"/>
                    <a:gd name="T9" fmla="*/ 16 h 17"/>
                    <a:gd name="T10" fmla="*/ 8 w 24"/>
                    <a:gd name="T11" fmla="*/ 16 h 17"/>
                    <a:gd name="T12" fmla="*/ 10 w 24"/>
                    <a:gd name="T13" fmla="*/ 16 h 17"/>
                    <a:gd name="T14" fmla="*/ 12 w 24"/>
                    <a:gd name="T15" fmla="*/ 15 h 17"/>
                    <a:gd name="T16" fmla="*/ 13 w 24"/>
                    <a:gd name="T17" fmla="*/ 14 h 17"/>
                    <a:gd name="T18" fmla="*/ 15 w 24"/>
                    <a:gd name="T19" fmla="*/ 13 h 17"/>
                    <a:gd name="T20" fmla="*/ 17 w 24"/>
                    <a:gd name="T21" fmla="*/ 12 h 17"/>
                    <a:gd name="T22" fmla="*/ 18 w 24"/>
                    <a:gd name="T23" fmla="*/ 11 h 17"/>
                    <a:gd name="T24" fmla="*/ 19 w 24"/>
                    <a:gd name="T25" fmla="*/ 9 h 17"/>
                    <a:gd name="T26" fmla="*/ 21 w 24"/>
                    <a:gd name="T27" fmla="*/ 7 h 17"/>
                    <a:gd name="T28" fmla="*/ 22 w 24"/>
                    <a:gd name="T29" fmla="*/ 5 h 17"/>
                    <a:gd name="T30" fmla="*/ 23 w 24"/>
                    <a:gd name="T31" fmla="*/ 2 h 17"/>
                    <a:gd name="T32" fmla="*/ 24 w 24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7">
                      <a:moveTo>
                        <a:pt x="0" y="17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5"/>
                      </a:lnTo>
                      <a:lnTo>
                        <a:pt x="13" y="14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2" name="Line 344"/>
                <p:cNvSpPr>
                  <a:spLocks noChangeShapeType="1"/>
                </p:cNvSpPr>
                <p:nvPr/>
              </p:nvSpPr>
              <p:spPr bwMode="auto">
                <a:xfrm>
                  <a:off x="3526" y="3003"/>
                  <a:ext cx="1" cy="1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3" name="Line 345"/>
                <p:cNvSpPr>
                  <a:spLocks noChangeShapeType="1"/>
                </p:cNvSpPr>
                <p:nvPr/>
              </p:nvSpPr>
              <p:spPr bwMode="auto">
                <a:xfrm>
                  <a:off x="3598" y="3002"/>
                  <a:ext cx="57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4" name="Line 346"/>
                <p:cNvSpPr>
                  <a:spLocks noChangeShapeType="1"/>
                </p:cNvSpPr>
                <p:nvPr/>
              </p:nvSpPr>
              <p:spPr bwMode="auto">
                <a:xfrm>
                  <a:off x="3589" y="3001"/>
                  <a:ext cx="55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5" name="Line 347"/>
                <p:cNvSpPr>
                  <a:spLocks noChangeShapeType="1"/>
                </p:cNvSpPr>
                <p:nvPr/>
              </p:nvSpPr>
              <p:spPr bwMode="auto">
                <a:xfrm>
                  <a:off x="3590" y="3001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6" name="Line 348"/>
                <p:cNvSpPr>
                  <a:spLocks noChangeShapeType="1"/>
                </p:cNvSpPr>
                <p:nvPr/>
              </p:nvSpPr>
              <p:spPr bwMode="auto">
                <a:xfrm>
                  <a:off x="3644" y="312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7" name="Freeform 349"/>
                <p:cNvSpPr>
                  <a:spLocks/>
                </p:cNvSpPr>
                <p:nvPr/>
              </p:nvSpPr>
              <p:spPr bwMode="auto">
                <a:xfrm>
                  <a:off x="3598" y="3003"/>
                  <a:ext cx="29" cy="16"/>
                </a:xfrm>
                <a:custGeom>
                  <a:avLst/>
                  <a:gdLst>
                    <a:gd name="T0" fmla="*/ 0 w 29"/>
                    <a:gd name="T1" fmla="*/ 0 h 16"/>
                    <a:gd name="T2" fmla="*/ 2 w 29"/>
                    <a:gd name="T3" fmla="*/ 2 h 16"/>
                    <a:gd name="T4" fmla="*/ 4 w 29"/>
                    <a:gd name="T5" fmla="*/ 5 h 16"/>
                    <a:gd name="T6" fmla="*/ 6 w 29"/>
                    <a:gd name="T7" fmla="*/ 7 h 16"/>
                    <a:gd name="T8" fmla="*/ 8 w 29"/>
                    <a:gd name="T9" fmla="*/ 9 h 16"/>
                    <a:gd name="T10" fmla="*/ 10 w 29"/>
                    <a:gd name="T11" fmla="*/ 10 h 16"/>
                    <a:gd name="T12" fmla="*/ 12 w 29"/>
                    <a:gd name="T13" fmla="*/ 12 h 16"/>
                    <a:gd name="T14" fmla="*/ 14 w 29"/>
                    <a:gd name="T15" fmla="*/ 13 h 16"/>
                    <a:gd name="T16" fmla="*/ 16 w 29"/>
                    <a:gd name="T17" fmla="*/ 14 h 16"/>
                    <a:gd name="T18" fmla="*/ 17 w 29"/>
                    <a:gd name="T19" fmla="*/ 14 h 16"/>
                    <a:gd name="T20" fmla="*/ 19 w 29"/>
                    <a:gd name="T21" fmla="*/ 15 h 16"/>
                    <a:gd name="T22" fmla="*/ 20 w 29"/>
                    <a:gd name="T23" fmla="*/ 15 h 16"/>
                    <a:gd name="T24" fmla="*/ 22 w 29"/>
                    <a:gd name="T25" fmla="*/ 15 h 16"/>
                    <a:gd name="T26" fmla="*/ 24 w 29"/>
                    <a:gd name="T27" fmla="*/ 15 h 16"/>
                    <a:gd name="T28" fmla="*/ 25 w 29"/>
                    <a:gd name="T29" fmla="*/ 15 h 16"/>
                    <a:gd name="T30" fmla="*/ 27 w 29"/>
                    <a:gd name="T31" fmla="*/ 15 h 16"/>
                    <a:gd name="T32" fmla="*/ 29 w 29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6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8" y="9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4" y="13"/>
                      </a:lnTo>
                      <a:lnTo>
                        <a:pt x="16" y="14"/>
                      </a:lnTo>
                      <a:lnTo>
                        <a:pt x="17" y="14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9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8" name="Freeform 350"/>
                <p:cNvSpPr>
                  <a:spLocks/>
                </p:cNvSpPr>
                <p:nvPr/>
              </p:nvSpPr>
              <p:spPr bwMode="auto">
                <a:xfrm>
                  <a:off x="3627" y="3003"/>
                  <a:ext cx="24" cy="16"/>
                </a:xfrm>
                <a:custGeom>
                  <a:avLst/>
                  <a:gdLst>
                    <a:gd name="T0" fmla="*/ 0 w 24"/>
                    <a:gd name="T1" fmla="*/ 16 h 16"/>
                    <a:gd name="T2" fmla="*/ 1 w 24"/>
                    <a:gd name="T3" fmla="*/ 15 h 16"/>
                    <a:gd name="T4" fmla="*/ 3 w 24"/>
                    <a:gd name="T5" fmla="*/ 15 h 16"/>
                    <a:gd name="T6" fmla="*/ 5 w 24"/>
                    <a:gd name="T7" fmla="*/ 15 h 16"/>
                    <a:gd name="T8" fmla="*/ 6 w 24"/>
                    <a:gd name="T9" fmla="*/ 15 h 16"/>
                    <a:gd name="T10" fmla="*/ 8 w 24"/>
                    <a:gd name="T11" fmla="*/ 15 h 16"/>
                    <a:gd name="T12" fmla="*/ 10 w 24"/>
                    <a:gd name="T13" fmla="*/ 15 h 16"/>
                    <a:gd name="T14" fmla="*/ 12 w 24"/>
                    <a:gd name="T15" fmla="*/ 14 h 16"/>
                    <a:gd name="T16" fmla="*/ 13 w 24"/>
                    <a:gd name="T17" fmla="*/ 14 h 16"/>
                    <a:gd name="T18" fmla="*/ 15 w 24"/>
                    <a:gd name="T19" fmla="*/ 13 h 16"/>
                    <a:gd name="T20" fmla="*/ 17 w 24"/>
                    <a:gd name="T21" fmla="*/ 12 h 16"/>
                    <a:gd name="T22" fmla="*/ 18 w 24"/>
                    <a:gd name="T23" fmla="*/ 10 h 16"/>
                    <a:gd name="T24" fmla="*/ 19 w 24"/>
                    <a:gd name="T25" fmla="*/ 9 h 16"/>
                    <a:gd name="T26" fmla="*/ 21 w 24"/>
                    <a:gd name="T27" fmla="*/ 7 h 16"/>
                    <a:gd name="T28" fmla="*/ 22 w 24"/>
                    <a:gd name="T29" fmla="*/ 5 h 16"/>
                    <a:gd name="T30" fmla="*/ 23 w 24"/>
                    <a:gd name="T31" fmla="*/ 2 h 16"/>
                    <a:gd name="T32" fmla="*/ 24 w 24"/>
                    <a:gd name="T3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59" name="Line 351"/>
                <p:cNvSpPr>
                  <a:spLocks noChangeShapeType="1"/>
                </p:cNvSpPr>
                <p:nvPr/>
              </p:nvSpPr>
              <p:spPr bwMode="auto">
                <a:xfrm>
                  <a:off x="3660" y="3002"/>
                  <a:ext cx="53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0" name="Line 352"/>
                <p:cNvSpPr>
                  <a:spLocks noChangeShapeType="1"/>
                </p:cNvSpPr>
                <p:nvPr/>
              </p:nvSpPr>
              <p:spPr bwMode="auto">
                <a:xfrm>
                  <a:off x="3651" y="3001"/>
                  <a:ext cx="52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1" name="Line 353"/>
                <p:cNvSpPr>
                  <a:spLocks noChangeShapeType="1"/>
                </p:cNvSpPr>
                <p:nvPr/>
              </p:nvSpPr>
              <p:spPr bwMode="auto">
                <a:xfrm>
                  <a:off x="3651" y="3001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2" name="Line 354"/>
                <p:cNvSpPr>
                  <a:spLocks noChangeShapeType="1"/>
                </p:cNvSpPr>
                <p:nvPr/>
              </p:nvSpPr>
              <p:spPr bwMode="auto">
                <a:xfrm>
                  <a:off x="3704" y="3126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3" name="Line 355"/>
                <p:cNvSpPr>
                  <a:spLocks noChangeShapeType="1"/>
                </p:cNvSpPr>
                <p:nvPr/>
              </p:nvSpPr>
              <p:spPr bwMode="auto">
                <a:xfrm>
                  <a:off x="3723" y="3002"/>
                  <a:ext cx="53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4" name="Line 356"/>
                <p:cNvSpPr>
                  <a:spLocks noChangeShapeType="1"/>
                </p:cNvSpPr>
                <p:nvPr/>
              </p:nvSpPr>
              <p:spPr bwMode="auto">
                <a:xfrm>
                  <a:off x="3712" y="3001"/>
                  <a:ext cx="55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5" name="Line 357"/>
                <p:cNvSpPr>
                  <a:spLocks noChangeShapeType="1"/>
                </p:cNvSpPr>
                <p:nvPr/>
              </p:nvSpPr>
              <p:spPr bwMode="auto">
                <a:xfrm>
                  <a:off x="3712" y="3001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6" name="Line 358"/>
                <p:cNvSpPr>
                  <a:spLocks noChangeShapeType="1"/>
                </p:cNvSpPr>
                <p:nvPr/>
              </p:nvSpPr>
              <p:spPr bwMode="auto">
                <a:xfrm>
                  <a:off x="3766" y="3126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7" name="Freeform 359"/>
                <p:cNvSpPr>
                  <a:spLocks/>
                </p:cNvSpPr>
                <p:nvPr/>
              </p:nvSpPr>
              <p:spPr bwMode="auto">
                <a:xfrm>
                  <a:off x="3661" y="3003"/>
                  <a:ext cx="28" cy="19"/>
                </a:xfrm>
                <a:custGeom>
                  <a:avLst/>
                  <a:gdLst>
                    <a:gd name="T0" fmla="*/ 0 w 28"/>
                    <a:gd name="T1" fmla="*/ 0 h 19"/>
                    <a:gd name="T2" fmla="*/ 2 w 28"/>
                    <a:gd name="T3" fmla="*/ 3 h 19"/>
                    <a:gd name="T4" fmla="*/ 4 w 28"/>
                    <a:gd name="T5" fmla="*/ 6 h 19"/>
                    <a:gd name="T6" fmla="*/ 6 w 28"/>
                    <a:gd name="T7" fmla="*/ 8 h 19"/>
                    <a:gd name="T8" fmla="*/ 8 w 28"/>
                    <a:gd name="T9" fmla="*/ 10 h 19"/>
                    <a:gd name="T10" fmla="*/ 10 w 28"/>
                    <a:gd name="T11" fmla="*/ 12 h 19"/>
                    <a:gd name="T12" fmla="*/ 12 w 28"/>
                    <a:gd name="T13" fmla="*/ 14 h 19"/>
                    <a:gd name="T14" fmla="*/ 14 w 28"/>
                    <a:gd name="T15" fmla="*/ 15 h 19"/>
                    <a:gd name="T16" fmla="*/ 15 w 28"/>
                    <a:gd name="T17" fmla="*/ 16 h 19"/>
                    <a:gd name="T18" fmla="*/ 17 w 28"/>
                    <a:gd name="T19" fmla="*/ 17 h 19"/>
                    <a:gd name="T20" fmla="*/ 19 w 28"/>
                    <a:gd name="T21" fmla="*/ 17 h 19"/>
                    <a:gd name="T22" fmla="*/ 20 w 28"/>
                    <a:gd name="T23" fmla="*/ 18 h 19"/>
                    <a:gd name="T24" fmla="*/ 22 w 28"/>
                    <a:gd name="T25" fmla="*/ 18 h 19"/>
                    <a:gd name="T26" fmla="*/ 23 w 28"/>
                    <a:gd name="T27" fmla="*/ 18 h 19"/>
                    <a:gd name="T28" fmla="*/ 25 w 28"/>
                    <a:gd name="T29" fmla="*/ 18 h 19"/>
                    <a:gd name="T30" fmla="*/ 26 w 28"/>
                    <a:gd name="T31" fmla="*/ 18 h 19"/>
                    <a:gd name="T32" fmla="*/ 28 w 28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6" y="18"/>
                      </a:lnTo>
                      <a:lnTo>
                        <a:pt x="28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8" name="Freeform 360"/>
                <p:cNvSpPr>
                  <a:spLocks/>
                </p:cNvSpPr>
                <p:nvPr/>
              </p:nvSpPr>
              <p:spPr bwMode="auto">
                <a:xfrm>
                  <a:off x="3689" y="3003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1 w 24"/>
                    <a:gd name="T3" fmla="*/ 18 h 19"/>
                    <a:gd name="T4" fmla="*/ 3 w 24"/>
                    <a:gd name="T5" fmla="*/ 18 h 19"/>
                    <a:gd name="T6" fmla="*/ 5 w 24"/>
                    <a:gd name="T7" fmla="*/ 18 h 19"/>
                    <a:gd name="T8" fmla="*/ 6 w 24"/>
                    <a:gd name="T9" fmla="*/ 18 h 19"/>
                    <a:gd name="T10" fmla="*/ 8 w 24"/>
                    <a:gd name="T11" fmla="*/ 18 h 19"/>
                    <a:gd name="T12" fmla="*/ 10 w 24"/>
                    <a:gd name="T13" fmla="*/ 17 h 19"/>
                    <a:gd name="T14" fmla="*/ 12 w 24"/>
                    <a:gd name="T15" fmla="*/ 17 h 19"/>
                    <a:gd name="T16" fmla="*/ 13 w 24"/>
                    <a:gd name="T17" fmla="*/ 16 h 19"/>
                    <a:gd name="T18" fmla="*/ 15 w 24"/>
                    <a:gd name="T19" fmla="*/ 15 h 19"/>
                    <a:gd name="T20" fmla="*/ 17 w 24"/>
                    <a:gd name="T21" fmla="*/ 14 h 19"/>
                    <a:gd name="T22" fmla="*/ 18 w 24"/>
                    <a:gd name="T23" fmla="*/ 12 h 19"/>
                    <a:gd name="T24" fmla="*/ 19 w 24"/>
                    <a:gd name="T25" fmla="*/ 10 h 19"/>
                    <a:gd name="T26" fmla="*/ 21 w 24"/>
                    <a:gd name="T27" fmla="*/ 8 h 19"/>
                    <a:gd name="T28" fmla="*/ 22 w 24"/>
                    <a:gd name="T29" fmla="*/ 6 h 19"/>
                    <a:gd name="T30" fmla="*/ 23 w 24"/>
                    <a:gd name="T31" fmla="*/ 3 h 19"/>
                    <a:gd name="T32" fmla="*/ 24 w 24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9">
                      <a:moveTo>
                        <a:pt x="0" y="19"/>
                      </a:move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69" name="Freeform 361"/>
                <p:cNvSpPr>
                  <a:spLocks/>
                </p:cNvSpPr>
                <p:nvPr/>
              </p:nvSpPr>
              <p:spPr bwMode="auto">
                <a:xfrm>
                  <a:off x="3724" y="3003"/>
                  <a:ext cx="28" cy="19"/>
                </a:xfrm>
                <a:custGeom>
                  <a:avLst/>
                  <a:gdLst>
                    <a:gd name="T0" fmla="*/ 0 w 28"/>
                    <a:gd name="T1" fmla="*/ 0 h 19"/>
                    <a:gd name="T2" fmla="*/ 2 w 28"/>
                    <a:gd name="T3" fmla="*/ 3 h 19"/>
                    <a:gd name="T4" fmla="*/ 4 w 28"/>
                    <a:gd name="T5" fmla="*/ 6 h 19"/>
                    <a:gd name="T6" fmla="*/ 6 w 28"/>
                    <a:gd name="T7" fmla="*/ 8 h 19"/>
                    <a:gd name="T8" fmla="*/ 8 w 28"/>
                    <a:gd name="T9" fmla="*/ 10 h 19"/>
                    <a:gd name="T10" fmla="*/ 10 w 28"/>
                    <a:gd name="T11" fmla="*/ 12 h 19"/>
                    <a:gd name="T12" fmla="*/ 12 w 28"/>
                    <a:gd name="T13" fmla="*/ 14 h 19"/>
                    <a:gd name="T14" fmla="*/ 14 w 28"/>
                    <a:gd name="T15" fmla="*/ 15 h 19"/>
                    <a:gd name="T16" fmla="*/ 15 w 28"/>
                    <a:gd name="T17" fmla="*/ 16 h 19"/>
                    <a:gd name="T18" fmla="*/ 17 w 28"/>
                    <a:gd name="T19" fmla="*/ 17 h 19"/>
                    <a:gd name="T20" fmla="*/ 19 w 28"/>
                    <a:gd name="T21" fmla="*/ 17 h 19"/>
                    <a:gd name="T22" fmla="*/ 20 w 28"/>
                    <a:gd name="T23" fmla="*/ 18 h 19"/>
                    <a:gd name="T24" fmla="*/ 22 w 28"/>
                    <a:gd name="T25" fmla="*/ 18 h 19"/>
                    <a:gd name="T26" fmla="*/ 23 w 28"/>
                    <a:gd name="T27" fmla="*/ 18 h 19"/>
                    <a:gd name="T28" fmla="*/ 25 w 28"/>
                    <a:gd name="T29" fmla="*/ 18 h 19"/>
                    <a:gd name="T30" fmla="*/ 26 w 28"/>
                    <a:gd name="T31" fmla="*/ 18 h 19"/>
                    <a:gd name="T32" fmla="*/ 28 w 28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6" y="18"/>
                      </a:lnTo>
                      <a:lnTo>
                        <a:pt x="28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0" name="Freeform 362"/>
                <p:cNvSpPr>
                  <a:spLocks/>
                </p:cNvSpPr>
                <p:nvPr/>
              </p:nvSpPr>
              <p:spPr bwMode="auto">
                <a:xfrm>
                  <a:off x="3752" y="3003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1 w 24"/>
                    <a:gd name="T3" fmla="*/ 18 h 19"/>
                    <a:gd name="T4" fmla="*/ 3 w 24"/>
                    <a:gd name="T5" fmla="*/ 18 h 19"/>
                    <a:gd name="T6" fmla="*/ 5 w 24"/>
                    <a:gd name="T7" fmla="*/ 18 h 19"/>
                    <a:gd name="T8" fmla="*/ 6 w 24"/>
                    <a:gd name="T9" fmla="*/ 18 h 19"/>
                    <a:gd name="T10" fmla="*/ 8 w 24"/>
                    <a:gd name="T11" fmla="*/ 18 h 19"/>
                    <a:gd name="T12" fmla="*/ 10 w 24"/>
                    <a:gd name="T13" fmla="*/ 17 h 19"/>
                    <a:gd name="T14" fmla="*/ 12 w 24"/>
                    <a:gd name="T15" fmla="*/ 17 h 19"/>
                    <a:gd name="T16" fmla="*/ 13 w 24"/>
                    <a:gd name="T17" fmla="*/ 16 h 19"/>
                    <a:gd name="T18" fmla="*/ 15 w 24"/>
                    <a:gd name="T19" fmla="*/ 15 h 19"/>
                    <a:gd name="T20" fmla="*/ 17 w 24"/>
                    <a:gd name="T21" fmla="*/ 14 h 19"/>
                    <a:gd name="T22" fmla="*/ 18 w 24"/>
                    <a:gd name="T23" fmla="*/ 12 h 19"/>
                    <a:gd name="T24" fmla="*/ 19 w 24"/>
                    <a:gd name="T25" fmla="*/ 10 h 19"/>
                    <a:gd name="T26" fmla="*/ 21 w 24"/>
                    <a:gd name="T27" fmla="*/ 8 h 19"/>
                    <a:gd name="T28" fmla="*/ 22 w 24"/>
                    <a:gd name="T29" fmla="*/ 6 h 19"/>
                    <a:gd name="T30" fmla="*/ 23 w 24"/>
                    <a:gd name="T31" fmla="*/ 3 h 19"/>
                    <a:gd name="T32" fmla="*/ 24 w 24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9">
                      <a:moveTo>
                        <a:pt x="0" y="19"/>
                      </a:move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1" name="Freeform 363"/>
                <p:cNvSpPr>
                  <a:spLocks/>
                </p:cNvSpPr>
                <p:nvPr/>
              </p:nvSpPr>
              <p:spPr bwMode="auto">
                <a:xfrm>
                  <a:off x="3548" y="3105"/>
                  <a:ext cx="28" cy="21"/>
                </a:xfrm>
                <a:custGeom>
                  <a:avLst/>
                  <a:gdLst>
                    <a:gd name="T0" fmla="*/ 28 w 28"/>
                    <a:gd name="T1" fmla="*/ 21 h 21"/>
                    <a:gd name="T2" fmla="*/ 25 w 28"/>
                    <a:gd name="T3" fmla="*/ 17 h 21"/>
                    <a:gd name="T4" fmla="*/ 23 w 28"/>
                    <a:gd name="T5" fmla="*/ 14 h 21"/>
                    <a:gd name="T6" fmla="*/ 21 w 28"/>
                    <a:gd name="T7" fmla="*/ 11 h 21"/>
                    <a:gd name="T8" fmla="*/ 19 w 28"/>
                    <a:gd name="T9" fmla="*/ 9 h 21"/>
                    <a:gd name="T10" fmla="*/ 17 w 28"/>
                    <a:gd name="T11" fmla="*/ 7 h 21"/>
                    <a:gd name="T12" fmla="*/ 15 w 28"/>
                    <a:gd name="T13" fmla="*/ 5 h 21"/>
                    <a:gd name="T14" fmla="*/ 13 w 28"/>
                    <a:gd name="T15" fmla="*/ 4 h 21"/>
                    <a:gd name="T16" fmla="*/ 12 w 28"/>
                    <a:gd name="T17" fmla="*/ 3 h 21"/>
                    <a:gd name="T18" fmla="*/ 10 w 28"/>
                    <a:gd name="T19" fmla="*/ 2 h 21"/>
                    <a:gd name="T20" fmla="*/ 8 w 28"/>
                    <a:gd name="T21" fmla="*/ 1 h 21"/>
                    <a:gd name="T22" fmla="*/ 7 w 28"/>
                    <a:gd name="T23" fmla="*/ 1 h 21"/>
                    <a:gd name="T24" fmla="*/ 5 w 28"/>
                    <a:gd name="T25" fmla="*/ 0 h 21"/>
                    <a:gd name="T26" fmla="*/ 4 w 28"/>
                    <a:gd name="T27" fmla="*/ 0 h 21"/>
                    <a:gd name="T28" fmla="*/ 2 w 28"/>
                    <a:gd name="T29" fmla="*/ 0 h 21"/>
                    <a:gd name="T30" fmla="*/ 1 w 28"/>
                    <a:gd name="T31" fmla="*/ 0 h 21"/>
                    <a:gd name="T32" fmla="*/ 0 w 28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1">
                      <a:moveTo>
                        <a:pt x="28" y="21"/>
                      </a:moveTo>
                      <a:lnTo>
                        <a:pt x="25" y="17"/>
                      </a:lnTo>
                      <a:lnTo>
                        <a:pt x="23" y="14"/>
                      </a:lnTo>
                      <a:lnTo>
                        <a:pt x="21" y="11"/>
                      </a:lnTo>
                      <a:lnTo>
                        <a:pt x="19" y="9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2" name="Freeform 364"/>
                <p:cNvSpPr>
                  <a:spLocks/>
                </p:cNvSpPr>
                <p:nvPr/>
              </p:nvSpPr>
              <p:spPr bwMode="auto">
                <a:xfrm>
                  <a:off x="3524" y="3105"/>
                  <a:ext cx="24" cy="21"/>
                </a:xfrm>
                <a:custGeom>
                  <a:avLst/>
                  <a:gdLst>
                    <a:gd name="T0" fmla="*/ 24 w 24"/>
                    <a:gd name="T1" fmla="*/ 0 h 21"/>
                    <a:gd name="T2" fmla="*/ 22 w 24"/>
                    <a:gd name="T3" fmla="*/ 0 h 21"/>
                    <a:gd name="T4" fmla="*/ 20 w 24"/>
                    <a:gd name="T5" fmla="*/ 0 h 21"/>
                    <a:gd name="T6" fmla="*/ 18 w 24"/>
                    <a:gd name="T7" fmla="*/ 0 h 21"/>
                    <a:gd name="T8" fmla="*/ 17 w 24"/>
                    <a:gd name="T9" fmla="*/ 0 h 21"/>
                    <a:gd name="T10" fmla="*/ 15 w 24"/>
                    <a:gd name="T11" fmla="*/ 1 h 21"/>
                    <a:gd name="T12" fmla="*/ 13 w 24"/>
                    <a:gd name="T13" fmla="*/ 1 h 21"/>
                    <a:gd name="T14" fmla="*/ 11 w 24"/>
                    <a:gd name="T15" fmla="*/ 2 h 21"/>
                    <a:gd name="T16" fmla="*/ 10 w 24"/>
                    <a:gd name="T17" fmla="*/ 3 h 21"/>
                    <a:gd name="T18" fmla="*/ 8 w 24"/>
                    <a:gd name="T19" fmla="*/ 4 h 21"/>
                    <a:gd name="T20" fmla="*/ 6 w 24"/>
                    <a:gd name="T21" fmla="*/ 5 h 21"/>
                    <a:gd name="T22" fmla="*/ 5 w 24"/>
                    <a:gd name="T23" fmla="*/ 7 h 21"/>
                    <a:gd name="T24" fmla="*/ 4 w 24"/>
                    <a:gd name="T25" fmla="*/ 9 h 21"/>
                    <a:gd name="T26" fmla="*/ 2 w 24"/>
                    <a:gd name="T27" fmla="*/ 11 h 21"/>
                    <a:gd name="T28" fmla="*/ 1 w 24"/>
                    <a:gd name="T29" fmla="*/ 14 h 21"/>
                    <a:gd name="T30" fmla="*/ 0 w 24"/>
                    <a:gd name="T31" fmla="*/ 17 h 21"/>
                    <a:gd name="T32" fmla="*/ 0 w 24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3" name="Freeform 365"/>
                <p:cNvSpPr>
                  <a:spLocks/>
                </p:cNvSpPr>
                <p:nvPr/>
              </p:nvSpPr>
              <p:spPr bwMode="auto">
                <a:xfrm>
                  <a:off x="3613" y="3109"/>
                  <a:ext cx="32" cy="17"/>
                </a:xfrm>
                <a:custGeom>
                  <a:avLst/>
                  <a:gdLst>
                    <a:gd name="T0" fmla="*/ 32 w 32"/>
                    <a:gd name="T1" fmla="*/ 17 h 17"/>
                    <a:gd name="T2" fmla="*/ 29 w 32"/>
                    <a:gd name="T3" fmla="*/ 14 h 17"/>
                    <a:gd name="T4" fmla="*/ 26 w 32"/>
                    <a:gd name="T5" fmla="*/ 11 h 17"/>
                    <a:gd name="T6" fmla="*/ 24 w 32"/>
                    <a:gd name="T7" fmla="*/ 9 h 17"/>
                    <a:gd name="T8" fmla="*/ 22 w 32"/>
                    <a:gd name="T9" fmla="*/ 7 h 17"/>
                    <a:gd name="T10" fmla="*/ 19 w 32"/>
                    <a:gd name="T11" fmla="*/ 5 h 17"/>
                    <a:gd name="T12" fmla="*/ 17 w 32"/>
                    <a:gd name="T13" fmla="*/ 4 h 17"/>
                    <a:gd name="T14" fmla="*/ 15 w 32"/>
                    <a:gd name="T15" fmla="*/ 3 h 17"/>
                    <a:gd name="T16" fmla="*/ 14 w 32"/>
                    <a:gd name="T17" fmla="*/ 2 h 17"/>
                    <a:gd name="T18" fmla="*/ 12 w 32"/>
                    <a:gd name="T19" fmla="*/ 1 h 17"/>
                    <a:gd name="T20" fmla="*/ 10 w 32"/>
                    <a:gd name="T21" fmla="*/ 0 h 17"/>
                    <a:gd name="T22" fmla="*/ 8 w 32"/>
                    <a:gd name="T23" fmla="*/ 0 h 17"/>
                    <a:gd name="T24" fmla="*/ 7 w 32"/>
                    <a:gd name="T25" fmla="*/ 0 h 17"/>
                    <a:gd name="T26" fmla="*/ 5 w 32"/>
                    <a:gd name="T27" fmla="*/ 0 h 17"/>
                    <a:gd name="T28" fmla="*/ 3 w 32"/>
                    <a:gd name="T29" fmla="*/ 0 h 17"/>
                    <a:gd name="T30" fmla="*/ 1 w 32"/>
                    <a:gd name="T31" fmla="*/ 0 h 17"/>
                    <a:gd name="T32" fmla="*/ 0 w 32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32" y="17"/>
                      </a:moveTo>
                      <a:lnTo>
                        <a:pt x="29" y="14"/>
                      </a:lnTo>
                      <a:lnTo>
                        <a:pt x="26" y="11"/>
                      </a:lnTo>
                      <a:lnTo>
                        <a:pt x="24" y="9"/>
                      </a:lnTo>
                      <a:lnTo>
                        <a:pt x="22" y="7"/>
                      </a:lnTo>
                      <a:lnTo>
                        <a:pt x="19" y="5"/>
                      </a:lnTo>
                      <a:lnTo>
                        <a:pt x="17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4" name="Freeform 366"/>
                <p:cNvSpPr>
                  <a:spLocks/>
                </p:cNvSpPr>
                <p:nvPr/>
              </p:nvSpPr>
              <p:spPr bwMode="auto">
                <a:xfrm>
                  <a:off x="3586" y="3109"/>
                  <a:ext cx="27" cy="17"/>
                </a:xfrm>
                <a:custGeom>
                  <a:avLst/>
                  <a:gdLst>
                    <a:gd name="T0" fmla="*/ 27 w 27"/>
                    <a:gd name="T1" fmla="*/ 0 h 17"/>
                    <a:gd name="T2" fmla="*/ 25 w 27"/>
                    <a:gd name="T3" fmla="*/ 0 h 17"/>
                    <a:gd name="T4" fmla="*/ 23 w 27"/>
                    <a:gd name="T5" fmla="*/ 0 h 17"/>
                    <a:gd name="T6" fmla="*/ 21 w 27"/>
                    <a:gd name="T7" fmla="*/ 0 h 17"/>
                    <a:gd name="T8" fmla="*/ 19 w 27"/>
                    <a:gd name="T9" fmla="*/ 0 h 17"/>
                    <a:gd name="T10" fmla="*/ 17 w 27"/>
                    <a:gd name="T11" fmla="*/ 0 h 17"/>
                    <a:gd name="T12" fmla="*/ 15 w 27"/>
                    <a:gd name="T13" fmla="*/ 0 h 17"/>
                    <a:gd name="T14" fmla="*/ 13 w 27"/>
                    <a:gd name="T15" fmla="*/ 1 h 17"/>
                    <a:gd name="T16" fmla="*/ 11 w 27"/>
                    <a:gd name="T17" fmla="*/ 2 h 17"/>
                    <a:gd name="T18" fmla="*/ 9 w 27"/>
                    <a:gd name="T19" fmla="*/ 3 h 17"/>
                    <a:gd name="T20" fmla="*/ 8 w 27"/>
                    <a:gd name="T21" fmla="*/ 4 h 17"/>
                    <a:gd name="T22" fmla="*/ 6 w 27"/>
                    <a:gd name="T23" fmla="*/ 5 h 17"/>
                    <a:gd name="T24" fmla="*/ 4 w 27"/>
                    <a:gd name="T25" fmla="*/ 7 h 17"/>
                    <a:gd name="T26" fmla="*/ 3 w 27"/>
                    <a:gd name="T27" fmla="*/ 9 h 17"/>
                    <a:gd name="T28" fmla="*/ 2 w 27"/>
                    <a:gd name="T29" fmla="*/ 11 h 17"/>
                    <a:gd name="T30" fmla="*/ 1 w 27"/>
                    <a:gd name="T31" fmla="*/ 14 h 17"/>
                    <a:gd name="T32" fmla="*/ 0 w 27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7">
                      <a:moveTo>
                        <a:pt x="27" y="0"/>
                      </a:move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5" name="Freeform 367"/>
                <p:cNvSpPr>
                  <a:spLocks/>
                </p:cNvSpPr>
                <p:nvPr/>
              </p:nvSpPr>
              <p:spPr bwMode="auto">
                <a:xfrm>
                  <a:off x="3677" y="3110"/>
                  <a:ext cx="27" cy="17"/>
                </a:xfrm>
                <a:custGeom>
                  <a:avLst/>
                  <a:gdLst>
                    <a:gd name="T0" fmla="*/ 27 w 27"/>
                    <a:gd name="T1" fmla="*/ 17 h 17"/>
                    <a:gd name="T2" fmla="*/ 24 w 27"/>
                    <a:gd name="T3" fmla="*/ 14 h 17"/>
                    <a:gd name="T4" fmla="*/ 22 w 27"/>
                    <a:gd name="T5" fmla="*/ 11 h 17"/>
                    <a:gd name="T6" fmla="*/ 20 w 27"/>
                    <a:gd name="T7" fmla="*/ 9 h 17"/>
                    <a:gd name="T8" fmla="*/ 18 w 27"/>
                    <a:gd name="T9" fmla="*/ 7 h 17"/>
                    <a:gd name="T10" fmla="*/ 16 w 27"/>
                    <a:gd name="T11" fmla="*/ 5 h 17"/>
                    <a:gd name="T12" fmla="*/ 14 w 27"/>
                    <a:gd name="T13" fmla="*/ 4 h 17"/>
                    <a:gd name="T14" fmla="*/ 13 w 27"/>
                    <a:gd name="T15" fmla="*/ 3 h 17"/>
                    <a:gd name="T16" fmla="*/ 11 w 27"/>
                    <a:gd name="T17" fmla="*/ 2 h 17"/>
                    <a:gd name="T18" fmla="*/ 10 w 27"/>
                    <a:gd name="T19" fmla="*/ 1 h 17"/>
                    <a:gd name="T20" fmla="*/ 8 w 27"/>
                    <a:gd name="T21" fmla="*/ 0 h 17"/>
                    <a:gd name="T22" fmla="*/ 7 w 27"/>
                    <a:gd name="T23" fmla="*/ 0 h 17"/>
                    <a:gd name="T24" fmla="*/ 5 w 27"/>
                    <a:gd name="T25" fmla="*/ 0 h 17"/>
                    <a:gd name="T26" fmla="*/ 4 w 27"/>
                    <a:gd name="T27" fmla="*/ 0 h 17"/>
                    <a:gd name="T28" fmla="*/ 2 w 27"/>
                    <a:gd name="T29" fmla="*/ 0 h 17"/>
                    <a:gd name="T30" fmla="*/ 1 w 27"/>
                    <a:gd name="T31" fmla="*/ 0 h 17"/>
                    <a:gd name="T32" fmla="*/ 0 w 27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7">
                      <a:moveTo>
                        <a:pt x="27" y="17"/>
                      </a:moveTo>
                      <a:lnTo>
                        <a:pt x="24" y="14"/>
                      </a:lnTo>
                      <a:lnTo>
                        <a:pt x="22" y="11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6" name="Freeform 368"/>
                <p:cNvSpPr>
                  <a:spLocks/>
                </p:cNvSpPr>
                <p:nvPr/>
              </p:nvSpPr>
              <p:spPr bwMode="auto">
                <a:xfrm>
                  <a:off x="3654" y="3110"/>
                  <a:ext cx="23" cy="17"/>
                </a:xfrm>
                <a:custGeom>
                  <a:avLst/>
                  <a:gdLst>
                    <a:gd name="T0" fmla="*/ 23 w 23"/>
                    <a:gd name="T1" fmla="*/ 0 h 17"/>
                    <a:gd name="T2" fmla="*/ 21 w 23"/>
                    <a:gd name="T3" fmla="*/ 0 h 17"/>
                    <a:gd name="T4" fmla="*/ 19 w 23"/>
                    <a:gd name="T5" fmla="*/ 0 h 17"/>
                    <a:gd name="T6" fmla="*/ 17 w 23"/>
                    <a:gd name="T7" fmla="*/ 0 h 17"/>
                    <a:gd name="T8" fmla="*/ 16 w 23"/>
                    <a:gd name="T9" fmla="*/ 0 h 17"/>
                    <a:gd name="T10" fmla="*/ 14 w 23"/>
                    <a:gd name="T11" fmla="*/ 0 h 17"/>
                    <a:gd name="T12" fmla="*/ 12 w 23"/>
                    <a:gd name="T13" fmla="*/ 0 h 17"/>
                    <a:gd name="T14" fmla="*/ 11 w 23"/>
                    <a:gd name="T15" fmla="*/ 1 h 17"/>
                    <a:gd name="T16" fmla="*/ 9 w 23"/>
                    <a:gd name="T17" fmla="*/ 2 h 17"/>
                    <a:gd name="T18" fmla="*/ 8 w 23"/>
                    <a:gd name="T19" fmla="*/ 3 h 17"/>
                    <a:gd name="T20" fmla="*/ 6 w 23"/>
                    <a:gd name="T21" fmla="*/ 4 h 17"/>
                    <a:gd name="T22" fmla="*/ 5 w 23"/>
                    <a:gd name="T23" fmla="*/ 5 h 17"/>
                    <a:gd name="T24" fmla="*/ 4 w 23"/>
                    <a:gd name="T25" fmla="*/ 7 h 17"/>
                    <a:gd name="T26" fmla="*/ 2 w 23"/>
                    <a:gd name="T27" fmla="*/ 9 h 17"/>
                    <a:gd name="T28" fmla="*/ 1 w 23"/>
                    <a:gd name="T29" fmla="*/ 11 h 17"/>
                    <a:gd name="T30" fmla="*/ 0 w 23"/>
                    <a:gd name="T31" fmla="*/ 14 h 17"/>
                    <a:gd name="T32" fmla="*/ 0 w 23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7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7" name="Freeform 369"/>
                <p:cNvSpPr>
                  <a:spLocks/>
                </p:cNvSpPr>
                <p:nvPr/>
              </p:nvSpPr>
              <p:spPr bwMode="auto">
                <a:xfrm>
                  <a:off x="3736" y="3109"/>
                  <a:ext cx="31" cy="17"/>
                </a:xfrm>
                <a:custGeom>
                  <a:avLst/>
                  <a:gdLst>
                    <a:gd name="T0" fmla="*/ 31 w 31"/>
                    <a:gd name="T1" fmla="*/ 17 h 17"/>
                    <a:gd name="T2" fmla="*/ 28 w 31"/>
                    <a:gd name="T3" fmla="*/ 14 h 17"/>
                    <a:gd name="T4" fmla="*/ 26 w 31"/>
                    <a:gd name="T5" fmla="*/ 11 h 17"/>
                    <a:gd name="T6" fmla="*/ 23 w 31"/>
                    <a:gd name="T7" fmla="*/ 9 h 17"/>
                    <a:gd name="T8" fmla="*/ 21 w 31"/>
                    <a:gd name="T9" fmla="*/ 7 h 17"/>
                    <a:gd name="T10" fmla="*/ 19 w 31"/>
                    <a:gd name="T11" fmla="*/ 6 h 17"/>
                    <a:gd name="T12" fmla="*/ 17 w 31"/>
                    <a:gd name="T13" fmla="*/ 4 h 17"/>
                    <a:gd name="T14" fmla="*/ 15 w 31"/>
                    <a:gd name="T15" fmla="*/ 3 h 17"/>
                    <a:gd name="T16" fmla="*/ 14 w 31"/>
                    <a:gd name="T17" fmla="*/ 2 h 17"/>
                    <a:gd name="T18" fmla="*/ 12 w 31"/>
                    <a:gd name="T19" fmla="*/ 2 h 17"/>
                    <a:gd name="T20" fmla="*/ 10 w 31"/>
                    <a:gd name="T21" fmla="*/ 1 h 17"/>
                    <a:gd name="T22" fmla="*/ 8 w 31"/>
                    <a:gd name="T23" fmla="*/ 1 h 17"/>
                    <a:gd name="T24" fmla="*/ 7 w 31"/>
                    <a:gd name="T25" fmla="*/ 0 h 17"/>
                    <a:gd name="T26" fmla="*/ 5 w 31"/>
                    <a:gd name="T27" fmla="*/ 0 h 17"/>
                    <a:gd name="T28" fmla="*/ 3 w 31"/>
                    <a:gd name="T29" fmla="*/ 0 h 17"/>
                    <a:gd name="T30" fmla="*/ 1 w 31"/>
                    <a:gd name="T31" fmla="*/ 0 h 17"/>
                    <a:gd name="T32" fmla="*/ 0 w 31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17">
                      <a:moveTo>
                        <a:pt x="31" y="17"/>
                      </a:moveTo>
                      <a:lnTo>
                        <a:pt x="28" y="14"/>
                      </a:lnTo>
                      <a:lnTo>
                        <a:pt x="26" y="11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8" name="Freeform 370"/>
                <p:cNvSpPr>
                  <a:spLocks/>
                </p:cNvSpPr>
                <p:nvPr/>
              </p:nvSpPr>
              <p:spPr bwMode="auto">
                <a:xfrm>
                  <a:off x="3711" y="3109"/>
                  <a:ext cx="25" cy="17"/>
                </a:xfrm>
                <a:custGeom>
                  <a:avLst/>
                  <a:gdLst>
                    <a:gd name="T0" fmla="*/ 25 w 25"/>
                    <a:gd name="T1" fmla="*/ 0 h 17"/>
                    <a:gd name="T2" fmla="*/ 23 w 25"/>
                    <a:gd name="T3" fmla="*/ 0 h 17"/>
                    <a:gd name="T4" fmla="*/ 21 w 25"/>
                    <a:gd name="T5" fmla="*/ 0 h 17"/>
                    <a:gd name="T6" fmla="*/ 19 w 25"/>
                    <a:gd name="T7" fmla="*/ 0 h 17"/>
                    <a:gd name="T8" fmla="*/ 17 w 25"/>
                    <a:gd name="T9" fmla="*/ 0 h 17"/>
                    <a:gd name="T10" fmla="*/ 16 w 25"/>
                    <a:gd name="T11" fmla="*/ 1 h 17"/>
                    <a:gd name="T12" fmla="*/ 14 w 25"/>
                    <a:gd name="T13" fmla="*/ 1 h 17"/>
                    <a:gd name="T14" fmla="*/ 12 w 25"/>
                    <a:gd name="T15" fmla="*/ 2 h 17"/>
                    <a:gd name="T16" fmla="*/ 10 w 25"/>
                    <a:gd name="T17" fmla="*/ 2 h 17"/>
                    <a:gd name="T18" fmla="*/ 8 w 25"/>
                    <a:gd name="T19" fmla="*/ 3 h 17"/>
                    <a:gd name="T20" fmla="*/ 7 w 25"/>
                    <a:gd name="T21" fmla="*/ 4 h 17"/>
                    <a:gd name="T22" fmla="*/ 5 w 25"/>
                    <a:gd name="T23" fmla="*/ 6 h 17"/>
                    <a:gd name="T24" fmla="*/ 4 w 25"/>
                    <a:gd name="T25" fmla="*/ 7 h 17"/>
                    <a:gd name="T26" fmla="*/ 3 w 25"/>
                    <a:gd name="T27" fmla="*/ 9 h 17"/>
                    <a:gd name="T28" fmla="*/ 1 w 25"/>
                    <a:gd name="T29" fmla="*/ 11 h 17"/>
                    <a:gd name="T30" fmla="*/ 0 w 25"/>
                    <a:gd name="T31" fmla="*/ 14 h 17"/>
                    <a:gd name="T32" fmla="*/ 0 w 25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17">
                      <a:moveTo>
                        <a:pt x="25" y="0"/>
                      </a:move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79" name="Line 371"/>
                <p:cNvSpPr>
                  <a:spLocks noChangeShapeType="1"/>
                </p:cNvSpPr>
                <p:nvPr/>
              </p:nvSpPr>
              <p:spPr bwMode="auto">
                <a:xfrm>
                  <a:off x="3776" y="3003"/>
                  <a:ext cx="1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0" name="Line 372"/>
                <p:cNvSpPr>
                  <a:spLocks noChangeShapeType="1"/>
                </p:cNvSpPr>
                <p:nvPr/>
              </p:nvSpPr>
              <p:spPr bwMode="auto">
                <a:xfrm>
                  <a:off x="5043" y="3003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1" name="Line 373"/>
                <p:cNvSpPr>
                  <a:spLocks noChangeShapeType="1"/>
                </p:cNvSpPr>
                <p:nvPr/>
              </p:nvSpPr>
              <p:spPr bwMode="auto">
                <a:xfrm>
                  <a:off x="5038" y="3003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2" name="Line 374"/>
                <p:cNvSpPr>
                  <a:spLocks noChangeShapeType="1"/>
                </p:cNvSpPr>
                <p:nvPr/>
              </p:nvSpPr>
              <p:spPr bwMode="auto">
                <a:xfrm>
                  <a:off x="5039" y="3003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3" name="Line 375"/>
                <p:cNvSpPr>
                  <a:spLocks noChangeShapeType="1"/>
                </p:cNvSpPr>
                <p:nvPr/>
              </p:nvSpPr>
              <p:spPr bwMode="auto">
                <a:xfrm>
                  <a:off x="5038" y="3003"/>
                  <a:ext cx="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4" name="Freeform 376"/>
                <p:cNvSpPr>
                  <a:spLocks/>
                </p:cNvSpPr>
                <p:nvPr/>
              </p:nvSpPr>
              <p:spPr bwMode="auto">
                <a:xfrm>
                  <a:off x="5041" y="3003"/>
                  <a:ext cx="20" cy="9"/>
                </a:xfrm>
                <a:custGeom>
                  <a:avLst/>
                  <a:gdLst>
                    <a:gd name="T0" fmla="*/ 1 w 20"/>
                    <a:gd name="T1" fmla="*/ 0 h 9"/>
                    <a:gd name="T2" fmla="*/ 0 w 20"/>
                    <a:gd name="T3" fmla="*/ 0 h 9"/>
                    <a:gd name="T4" fmla="*/ 1 w 20"/>
                    <a:gd name="T5" fmla="*/ 0 h 9"/>
                    <a:gd name="T6" fmla="*/ 1 w 20"/>
                    <a:gd name="T7" fmla="*/ 1 h 9"/>
                    <a:gd name="T8" fmla="*/ 2 w 20"/>
                    <a:gd name="T9" fmla="*/ 2 h 9"/>
                    <a:gd name="T10" fmla="*/ 3 w 20"/>
                    <a:gd name="T11" fmla="*/ 2 h 9"/>
                    <a:gd name="T12" fmla="*/ 5 w 20"/>
                    <a:gd name="T13" fmla="*/ 3 h 9"/>
                    <a:gd name="T14" fmla="*/ 6 w 20"/>
                    <a:gd name="T15" fmla="*/ 4 h 9"/>
                    <a:gd name="T16" fmla="*/ 8 w 20"/>
                    <a:gd name="T17" fmla="*/ 5 h 9"/>
                    <a:gd name="T18" fmla="*/ 9 w 20"/>
                    <a:gd name="T19" fmla="*/ 6 h 9"/>
                    <a:gd name="T20" fmla="*/ 11 w 20"/>
                    <a:gd name="T21" fmla="*/ 6 h 9"/>
                    <a:gd name="T22" fmla="*/ 13 w 20"/>
                    <a:gd name="T23" fmla="*/ 7 h 9"/>
                    <a:gd name="T24" fmla="*/ 14 w 20"/>
                    <a:gd name="T25" fmla="*/ 8 h 9"/>
                    <a:gd name="T26" fmla="*/ 16 w 20"/>
                    <a:gd name="T27" fmla="*/ 8 h 9"/>
                    <a:gd name="T28" fmla="*/ 17 w 20"/>
                    <a:gd name="T29" fmla="*/ 8 h 9"/>
                    <a:gd name="T30" fmla="*/ 20 w 20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5" name="Freeform 377"/>
                <p:cNvSpPr>
                  <a:spLocks/>
                </p:cNvSpPr>
                <p:nvPr/>
              </p:nvSpPr>
              <p:spPr bwMode="auto">
                <a:xfrm>
                  <a:off x="5061" y="3003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 w 18"/>
                    <a:gd name="T3" fmla="*/ 8 h 9"/>
                    <a:gd name="T4" fmla="*/ 2 w 18"/>
                    <a:gd name="T5" fmla="*/ 8 h 9"/>
                    <a:gd name="T6" fmla="*/ 3 w 18"/>
                    <a:gd name="T7" fmla="*/ 8 h 9"/>
                    <a:gd name="T8" fmla="*/ 4 w 18"/>
                    <a:gd name="T9" fmla="*/ 8 h 9"/>
                    <a:gd name="T10" fmla="*/ 6 w 18"/>
                    <a:gd name="T11" fmla="*/ 7 h 9"/>
                    <a:gd name="T12" fmla="*/ 7 w 18"/>
                    <a:gd name="T13" fmla="*/ 7 h 9"/>
                    <a:gd name="T14" fmla="*/ 8 w 18"/>
                    <a:gd name="T15" fmla="*/ 6 h 9"/>
                    <a:gd name="T16" fmla="*/ 9 w 18"/>
                    <a:gd name="T17" fmla="*/ 6 h 9"/>
                    <a:gd name="T18" fmla="*/ 10 w 18"/>
                    <a:gd name="T19" fmla="*/ 5 h 9"/>
                    <a:gd name="T20" fmla="*/ 12 w 18"/>
                    <a:gd name="T21" fmla="*/ 5 h 9"/>
                    <a:gd name="T22" fmla="*/ 13 w 18"/>
                    <a:gd name="T23" fmla="*/ 4 h 9"/>
                    <a:gd name="T24" fmla="*/ 14 w 18"/>
                    <a:gd name="T25" fmla="*/ 3 h 9"/>
                    <a:gd name="T26" fmla="*/ 15 w 18"/>
                    <a:gd name="T27" fmla="*/ 2 h 9"/>
                    <a:gd name="T28" fmla="*/ 16 w 18"/>
                    <a:gd name="T29" fmla="*/ 1 h 9"/>
                    <a:gd name="T30" fmla="*/ 17 w 18"/>
                    <a:gd name="T31" fmla="*/ 0 h 9"/>
                    <a:gd name="T32" fmla="*/ 18 w 18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6" name="Line 378"/>
                <p:cNvSpPr>
                  <a:spLocks noChangeShapeType="1"/>
                </p:cNvSpPr>
                <p:nvPr/>
              </p:nvSpPr>
              <p:spPr bwMode="auto">
                <a:xfrm>
                  <a:off x="5290" y="2999"/>
                  <a:ext cx="1" cy="1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7" name="Freeform 379"/>
                <p:cNvSpPr>
                  <a:spLocks/>
                </p:cNvSpPr>
                <p:nvPr/>
              </p:nvSpPr>
              <p:spPr bwMode="auto">
                <a:xfrm>
                  <a:off x="5054" y="3118"/>
                  <a:ext cx="18" cy="9"/>
                </a:xfrm>
                <a:custGeom>
                  <a:avLst/>
                  <a:gdLst>
                    <a:gd name="T0" fmla="*/ 18 w 18"/>
                    <a:gd name="T1" fmla="*/ 9 h 9"/>
                    <a:gd name="T2" fmla="*/ 18 w 18"/>
                    <a:gd name="T3" fmla="*/ 8 h 9"/>
                    <a:gd name="T4" fmla="*/ 17 w 18"/>
                    <a:gd name="T5" fmla="*/ 8 h 9"/>
                    <a:gd name="T6" fmla="*/ 17 w 18"/>
                    <a:gd name="T7" fmla="*/ 7 h 9"/>
                    <a:gd name="T8" fmla="*/ 16 w 18"/>
                    <a:gd name="T9" fmla="*/ 6 h 9"/>
                    <a:gd name="T10" fmla="*/ 15 w 18"/>
                    <a:gd name="T11" fmla="*/ 6 h 9"/>
                    <a:gd name="T12" fmla="*/ 13 w 18"/>
                    <a:gd name="T13" fmla="*/ 5 h 9"/>
                    <a:gd name="T14" fmla="*/ 12 w 18"/>
                    <a:gd name="T15" fmla="*/ 4 h 9"/>
                    <a:gd name="T16" fmla="*/ 11 w 18"/>
                    <a:gd name="T17" fmla="*/ 3 h 9"/>
                    <a:gd name="T18" fmla="*/ 9 w 18"/>
                    <a:gd name="T19" fmla="*/ 2 h 9"/>
                    <a:gd name="T20" fmla="*/ 8 w 18"/>
                    <a:gd name="T21" fmla="*/ 2 h 9"/>
                    <a:gd name="T22" fmla="*/ 5 w 18"/>
                    <a:gd name="T23" fmla="*/ 1 h 9"/>
                    <a:gd name="T24" fmla="*/ 3 w 18"/>
                    <a:gd name="T25" fmla="*/ 0 h 9"/>
                    <a:gd name="T26" fmla="*/ 2 w 18"/>
                    <a:gd name="T27" fmla="*/ 0 h 9"/>
                    <a:gd name="T28" fmla="*/ 1 w 18"/>
                    <a:gd name="T29" fmla="*/ 0 h 9"/>
                    <a:gd name="T30" fmla="*/ 0 w 18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9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8" name="Freeform 380"/>
                <p:cNvSpPr>
                  <a:spLocks/>
                </p:cNvSpPr>
                <p:nvPr/>
              </p:nvSpPr>
              <p:spPr bwMode="auto">
                <a:xfrm>
                  <a:off x="5038" y="3118"/>
                  <a:ext cx="16" cy="9"/>
                </a:xfrm>
                <a:custGeom>
                  <a:avLst/>
                  <a:gdLst>
                    <a:gd name="T0" fmla="*/ 16 w 16"/>
                    <a:gd name="T1" fmla="*/ 0 h 9"/>
                    <a:gd name="T2" fmla="*/ 15 w 16"/>
                    <a:gd name="T3" fmla="*/ 0 h 9"/>
                    <a:gd name="T4" fmla="*/ 14 w 16"/>
                    <a:gd name="T5" fmla="*/ 0 h 9"/>
                    <a:gd name="T6" fmla="*/ 13 w 16"/>
                    <a:gd name="T7" fmla="*/ 0 h 9"/>
                    <a:gd name="T8" fmla="*/ 11 w 16"/>
                    <a:gd name="T9" fmla="*/ 0 h 9"/>
                    <a:gd name="T10" fmla="*/ 10 w 16"/>
                    <a:gd name="T11" fmla="*/ 1 h 9"/>
                    <a:gd name="T12" fmla="*/ 9 w 16"/>
                    <a:gd name="T13" fmla="*/ 1 h 9"/>
                    <a:gd name="T14" fmla="*/ 8 w 16"/>
                    <a:gd name="T15" fmla="*/ 2 h 9"/>
                    <a:gd name="T16" fmla="*/ 7 w 16"/>
                    <a:gd name="T17" fmla="*/ 2 h 9"/>
                    <a:gd name="T18" fmla="*/ 6 w 16"/>
                    <a:gd name="T19" fmla="*/ 3 h 9"/>
                    <a:gd name="T20" fmla="*/ 5 w 16"/>
                    <a:gd name="T21" fmla="*/ 3 h 9"/>
                    <a:gd name="T22" fmla="*/ 4 w 16"/>
                    <a:gd name="T23" fmla="*/ 4 h 9"/>
                    <a:gd name="T24" fmla="*/ 3 w 16"/>
                    <a:gd name="T25" fmla="*/ 5 h 9"/>
                    <a:gd name="T26" fmla="*/ 2 w 16"/>
                    <a:gd name="T27" fmla="*/ 6 h 9"/>
                    <a:gd name="T28" fmla="*/ 1 w 16"/>
                    <a:gd name="T29" fmla="*/ 7 h 9"/>
                    <a:gd name="T30" fmla="*/ 0 w 16"/>
                    <a:gd name="T31" fmla="*/ 8 h 9"/>
                    <a:gd name="T32" fmla="*/ 0 w 16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9">
                      <a:moveTo>
                        <a:pt x="16" y="0"/>
                      </a:move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89" name="Line 381"/>
                <p:cNvSpPr>
                  <a:spLocks noChangeShapeType="1"/>
                </p:cNvSpPr>
                <p:nvPr/>
              </p:nvSpPr>
              <p:spPr bwMode="auto">
                <a:xfrm>
                  <a:off x="5085" y="3003"/>
                  <a:ext cx="36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0" name="Line 382"/>
                <p:cNvSpPr>
                  <a:spLocks noChangeShapeType="1"/>
                </p:cNvSpPr>
                <p:nvPr/>
              </p:nvSpPr>
              <p:spPr bwMode="auto">
                <a:xfrm>
                  <a:off x="5079" y="3002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1" name="Line 383"/>
                <p:cNvSpPr>
                  <a:spLocks noChangeShapeType="1"/>
                </p:cNvSpPr>
                <p:nvPr/>
              </p:nvSpPr>
              <p:spPr bwMode="auto">
                <a:xfrm>
                  <a:off x="5079" y="3003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2" name="Line 384"/>
                <p:cNvSpPr>
                  <a:spLocks noChangeShapeType="1"/>
                </p:cNvSpPr>
                <p:nvPr/>
              </p:nvSpPr>
              <p:spPr bwMode="auto">
                <a:xfrm>
                  <a:off x="5127" y="3003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3" name="Line 385"/>
                <p:cNvSpPr>
                  <a:spLocks noChangeShapeType="1"/>
                </p:cNvSpPr>
                <p:nvPr/>
              </p:nvSpPr>
              <p:spPr bwMode="auto">
                <a:xfrm>
                  <a:off x="5122" y="3003"/>
                  <a:ext cx="3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4" name="Line 386"/>
                <p:cNvSpPr>
                  <a:spLocks noChangeShapeType="1"/>
                </p:cNvSpPr>
                <p:nvPr/>
              </p:nvSpPr>
              <p:spPr bwMode="auto">
                <a:xfrm>
                  <a:off x="5167" y="3003"/>
                  <a:ext cx="33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5" name="Line 387"/>
                <p:cNvSpPr>
                  <a:spLocks noChangeShapeType="1"/>
                </p:cNvSpPr>
                <p:nvPr/>
              </p:nvSpPr>
              <p:spPr bwMode="auto">
                <a:xfrm>
                  <a:off x="5161" y="3002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6" name="Line 388"/>
                <p:cNvSpPr>
                  <a:spLocks noChangeShapeType="1"/>
                </p:cNvSpPr>
                <p:nvPr/>
              </p:nvSpPr>
              <p:spPr bwMode="auto">
                <a:xfrm>
                  <a:off x="5161" y="3003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7" name="Line 389"/>
                <p:cNvSpPr>
                  <a:spLocks noChangeShapeType="1"/>
                </p:cNvSpPr>
                <p:nvPr/>
              </p:nvSpPr>
              <p:spPr bwMode="auto">
                <a:xfrm>
                  <a:off x="5197" y="3127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8" name="Line 390"/>
                <p:cNvSpPr>
                  <a:spLocks noChangeShapeType="1"/>
                </p:cNvSpPr>
                <p:nvPr/>
              </p:nvSpPr>
              <p:spPr bwMode="auto">
                <a:xfrm>
                  <a:off x="5212" y="3002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99" name="Line 391"/>
                <p:cNvSpPr>
                  <a:spLocks noChangeShapeType="1"/>
                </p:cNvSpPr>
                <p:nvPr/>
              </p:nvSpPr>
              <p:spPr bwMode="auto">
                <a:xfrm>
                  <a:off x="5207" y="2999"/>
                  <a:ext cx="35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0" name="Line 392"/>
                <p:cNvSpPr>
                  <a:spLocks noChangeShapeType="1"/>
                </p:cNvSpPr>
                <p:nvPr/>
              </p:nvSpPr>
              <p:spPr bwMode="auto">
                <a:xfrm>
                  <a:off x="5207" y="3002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1" name="Line 393"/>
                <p:cNvSpPr>
                  <a:spLocks noChangeShapeType="1"/>
                </p:cNvSpPr>
                <p:nvPr/>
              </p:nvSpPr>
              <p:spPr bwMode="auto">
                <a:xfrm>
                  <a:off x="5243" y="3127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2" name="Line 394"/>
                <p:cNvSpPr>
                  <a:spLocks noChangeShapeType="1"/>
                </p:cNvSpPr>
                <p:nvPr/>
              </p:nvSpPr>
              <p:spPr bwMode="auto">
                <a:xfrm>
                  <a:off x="5256" y="3002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3" name="Line 395"/>
                <p:cNvSpPr>
                  <a:spLocks noChangeShapeType="1"/>
                </p:cNvSpPr>
                <p:nvPr/>
              </p:nvSpPr>
              <p:spPr bwMode="auto">
                <a:xfrm>
                  <a:off x="5252" y="2999"/>
                  <a:ext cx="32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4" name="Line 396"/>
                <p:cNvSpPr>
                  <a:spLocks noChangeShapeType="1"/>
                </p:cNvSpPr>
                <p:nvPr/>
              </p:nvSpPr>
              <p:spPr bwMode="auto">
                <a:xfrm>
                  <a:off x="5285" y="3127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5" name="Freeform 397"/>
                <p:cNvSpPr>
                  <a:spLocks/>
                </p:cNvSpPr>
                <p:nvPr/>
              </p:nvSpPr>
              <p:spPr bwMode="auto">
                <a:xfrm>
                  <a:off x="5083" y="3003"/>
                  <a:ext cx="20" cy="9"/>
                </a:xfrm>
                <a:custGeom>
                  <a:avLst/>
                  <a:gdLst>
                    <a:gd name="T0" fmla="*/ 1 w 20"/>
                    <a:gd name="T1" fmla="*/ 0 h 9"/>
                    <a:gd name="T2" fmla="*/ 0 w 20"/>
                    <a:gd name="T3" fmla="*/ 0 h 9"/>
                    <a:gd name="T4" fmla="*/ 1 w 20"/>
                    <a:gd name="T5" fmla="*/ 0 h 9"/>
                    <a:gd name="T6" fmla="*/ 1 w 20"/>
                    <a:gd name="T7" fmla="*/ 1 h 9"/>
                    <a:gd name="T8" fmla="*/ 2 w 20"/>
                    <a:gd name="T9" fmla="*/ 2 h 9"/>
                    <a:gd name="T10" fmla="*/ 4 w 20"/>
                    <a:gd name="T11" fmla="*/ 2 h 9"/>
                    <a:gd name="T12" fmla="*/ 5 w 20"/>
                    <a:gd name="T13" fmla="*/ 3 h 9"/>
                    <a:gd name="T14" fmla="*/ 7 w 20"/>
                    <a:gd name="T15" fmla="*/ 4 h 9"/>
                    <a:gd name="T16" fmla="*/ 8 w 20"/>
                    <a:gd name="T17" fmla="*/ 5 h 9"/>
                    <a:gd name="T18" fmla="*/ 10 w 20"/>
                    <a:gd name="T19" fmla="*/ 6 h 9"/>
                    <a:gd name="T20" fmla="*/ 12 w 20"/>
                    <a:gd name="T21" fmla="*/ 6 h 9"/>
                    <a:gd name="T22" fmla="*/ 14 w 20"/>
                    <a:gd name="T23" fmla="*/ 7 h 9"/>
                    <a:gd name="T24" fmla="*/ 15 w 20"/>
                    <a:gd name="T25" fmla="*/ 8 h 9"/>
                    <a:gd name="T26" fmla="*/ 17 w 20"/>
                    <a:gd name="T27" fmla="*/ 8 h 9"/>
                    <a:gd name="T28" fmla="*/ 18 w 20"/>
                    <a:gd name="T29" fmla="*/ 8 h 9"/>
                    <a:gd name="T30" fmla="*/ 20 w 20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6" name="Freeform 398"/>
                <p:cNvSpPr>
                  <a:spLocks/>
                </p:cNvSpPr>
                <p:nvPr/>
              </p:nvSpPr>
              <p:spPr bwMode="auto">
                <a:xfrm>
                  <a:off x="5103" y="3003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7" name="Freeform 399"/>
                <p:cNvSpPr>
                  <a:spLocks/>
                </p:cNvSpPr>
                <p:nvPr/>
              </p:nvSpPr>
              <p:spPr bwMode="auto">
                <a:xfrm>
                  <a:off x="5125" y="3003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8" name="Freeform 400"/>
                <p:cNvSpPr>
                  <a:spLocks/>
                </p:cNvSpPr>
                <p:nvPr/>
              </p:nvSpPr>
              <p:spPr bwMode="auto">
                <a:xfrm>
                  <a:off x="5144" y="3003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9" name="Freeform 401"/>
                <p:cNvSpPr>
                  <a:spLocks/>
                </p:cNvSpPr>
                <p:nvPr/>
              </p:nvSpPr>
              <p:spPr bwMode="auto">
                <a:xfrm>
                  <a:off x="5166" y="3003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0" name="Freeform 402"/>
                <p:cNvSpPr>
                  <a:spLocks/>
                </p:cNvSpPr>
                <p:nvPr/>
              </p:nvSpPr>
              <p:spPr bwMode="auto">
                <a:xfrm>
                  <a:off x="5188" y="3003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1" name="Freeform 403"/>
                <p:cNvSpPr>
                  <a:spLocks/>
                </p:cNvSpPr>
                <p:nvPr/>
              </p:nvSpPr>
              <p:spPr bwMode="auto">
                <a:xfrm>
                  <a:off x="5211" y="3002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2" name="Freeform 404"/>
                <p:cNvSpPr>
                  <a:spLocks/>
                </p:cNvSpPr>
                <p:nvPr/>
              </p:nvSpPr>
              <p:spPr bwMode="auto">
                <a:xfrm>
                  <a:off x="5233" y="3002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3" name="Freeform 405"/>
                <p:cNvSpPr>
                  <a:spLocks/>
                </p:cNvSpPr>
                <p:nvPr/>
              </p:nvSpPr>
              <p:spPr bwMode="auto">
                <a:xfrm>
                  <a:off x="5254" y="3002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4" name="Freeform 406"/>
                <p:cNvSpPr>
                  <a:spLocks/>
                </p:cNvSpPr>
                <p:nvPr/>
              </p:nvSpPr>
              <p:spPr bwMode="auto">
                <a:xfrm>
                  <a:off x="5273" y="3002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5" name="Freeform 407"/>
                <p:cNvSpPr>
                  <a:spLocks/>
                </p:cNvSpPr>
                <p:nvPr/>
              </p:nvSpPr>
              <p:spPr bwMode="auto">
                <a:xfrm>
                  <a:off x="5094" y="3118"/>
                  <a:ext cx="21" cy="9"/>
                </a:xfrm>
                <a:custGeom>
                  <a:avLst/>
                  <a:gdLst>
                    <a:gd name="T0" fmla="*/ 21 w 21"/>
                    <a:gd name="T1" fmla="*/ 9 h 9"/>
                    <a:gd name="T2" fmla="*/ 21 w 21"/>
                    <a:gd name="T3" fmla="*/ 8 h 9"/>
                    <a:gd name="T4" fmla="*/ 20 w 21"/>
                    <a:gd name="T5" fmla="*/ 8 h 9"/>
                    <a:gd name="T6" fmla="*/ 19 w 21"/>
                    <a:gd name="T7" fmla="*/ 7 h 9"/>
                    <a:gd name="T8" fmla="*/ 18 w 21"/>
                    <a:gd name="T9" fmla="*/ 6 h 9"/>
                    <a:gd name="T10" fmla="*/ 17 w 21"/>
                    <a:gd name="T11" fmla="*/ 6 h 9"/>
                    <a:gd name="T12" fmla="*/ 15 w 21"/>
                    <a:gd name="T13" fmla="*/ 5 h 9"/>
                    <a:gd name="T14" fmla="*/ 13 w 21"/>
                    <a:gd name="T15" fmla="*/ 4 h 9"/>
                    <a:gd name="T16" fmla="*/ 12 w 21"/>
                    <a:gd name="T17" fmla="*/ 3 h 9"/>
                    <a:gd name="T18" fmla="*/ 10 w 21"/>
                    <a:gd name="T19" fmla="*/ 2 h 9"/>
                    <a:gd name="T20" fmla="*/ 8 w 21"/>
                    <a:gd name="T21" fmla="*/ 2 h 9"/>
                    <a:gd name="T22" fmla="*/ 6 w 21"/>
                    <a:gd name="T23" fmla="*/ 1 h 9"/>
                    <a:gd name="T24" fmla="*/ 4 w 21"/>
                    <a:gd name="T25" fmla="*/ 0 h 9"/>
                    <a:gd name="T26" fmla="*/ 2 w 21"/>
                    <a:gd name="T27" fmla="*/ 0 h 9"/>
                    <a:gd name="T28" fmla="*/ 1 w 21"/>
                    <a:gd name="T29" fmla="*/ 0 h 9"/>
                    <a:gd name="T30" fmla="*/ 0 w 21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21" y="9"/>
                      </a:move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6" name="Freeform 408"/>
                <p:cNvSpPr>
                  <a:spLocks/>
                </p:cNvSpPr>
                <p:nvPr/>
              </p:nvSpPr>
              <p:spPr bwMode="auto">
                <a:xfrm>
                  <a:off x="5075" y="3118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7 w 19"/>
                    <a:gd name="T3" fmla="*/ 0 h 9"/>
                    <a:gd name="T4" fmla="*/ 16 w 19"/>
                    <a:gd name="T5" fmla="*/ 0 h 9"/>
                    <a:gd name="T6" fmla="*/ 15 w 19"/>
                    <a:gd name="T7" fmla="*/ 0 h 9"/>
                    <a:gd name="T8" fmla="*/ 14 w 19"/>
                    <a:gd name="T9" fmla="*/ 0 h 9"/>
                    <a:gd name="T10" fmla="*/ 12 w 19"/>
                    <a:gd name="T11" fmla="*/ 1 h 9"/>
                    <a:gd name="T12" fmla="*/ 11 w 19"/>
                    <a:gd name="T13" fmla="*/ 1 h 9"/>
                    <a:gd name="T14" fmla="*/ 10 w 19"/>
                    <a:gd name="T15" fmla="*/ 2 h 9"/>
                    <a:gd name="T16" fmla="*/ 8 w 19"/>
                    <a:gd name="T17" fmla="*/ 2 h 9"/>
                    <a:gd name="T18" fmla="*/ 7 w 19"/>
                    <a:gd name="T19" fmla="*/ 3 h 9"/>
                    <a:gd name="T20" fmla="*/ 6 w 19"/>
                    <a:gd name="T21" fmla="*/ 3 h 9"/>
                    <a:gd name="T22" fmla="*/ 4 w 19"/>
                    <a:gd name="T23" fmla="*/ 4 h 9"/>
                    <a:gd name="T24" fmla="*/ 3 w 19"/>
                    <a:gd name="T25" fmla="*/ 5 h 9"/>
                    <a:gd name="T26" fmla="*/ 2 w 19"/>
                    <a:gd name="T27" fmla="*/ 6 h 9"/>
                    <a:gd name="T28" fmla="*/ 1 w 19"/>
                    <a:gd name="T29" fmla="*/ 7 h 9"/>
                    <a:gd name="T30" fmla="*/ 0 w 19"/>
                    <a:gd name="T31" fmla="*/ 8 h 9"/>
                    <a:gd name="T32" fmla="*/ 0 w 19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19" y="0"/>
                      </a:move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7" name="Freeform 409"/>
                <p:cNvSpPr>
                  <a:spLocks/>
                </p:cNvSpPr>
                <p:nvPr/>
              </p:nvSpPr>
              <p:spPr bwMode="auto">
                <a:xfrm>
                  <a:off x="5137" y="3118"/>
                  <a:ext cx="19" cy="9"/>
                </a:xfrm>
                <a:custGeom>
                  <a:avLst/>
                  <a:gdLst>
                    <a:gd name="T0" fmla="*/ 19 w 19"/>
                    <a:gd name="T1" fmla="*/ 9 h 9"/>
                    <a:gd name="T2" fmla="*/ 19 w 19"/>
                    <a:gd name="T3" fmla="*/ 8 h 9"/>
                    <a:gd name="T4" fmla="*/ 18 w 19"/>
                    <a:gd name="T5" fmla="*/ 8 h 9"/>
                    <a:gd name="T6" fmla="*/ 17 w 19"/>
                    <a:gd name="T7" fmla="*/ 7 h 9"/>
                    <a:gd name="T8" fmla="*/ 16 w 19"/>
                    <a:gd name="T9" fmla="*/ 6 h 9"/>
                    <a:gd name="T10" fmla="*/ 15 w 19"/>
                    <a:gd name="T11" fmla="*/ 6 h 9"/>
                    <a:gd name="T12" fmla="*/ 14 w 19"/>
                    <a:gd name="T13" fmla="*/ 5 h 9"/>
                    <a:gd name="T14" fmla="*/ 12 w 19"/>
                    <a:gd name="T15" fmla="*/ 4 h 9"/>
                    <a:gd name="T16" fmla="*/ 11 w 19"/>
                    <a:gd name="T17" fmla="*/ 3 h 9"/>
                    <a:gd name="T18" fmla="*/ 9 w 19"/>
                    <a:gd name="T19" fmla="*/ 2 h 9"/>
                    <a:gd name="T20" fmla="*/ 7 w 19"/>
                    <a:gd name="T21" fmla="*/ 2 h 9"/>
                    <a:gd name="T22" fmla="*/ 6 w 19"/>
                    <a:gd name="T23" fmla="*/ 1 h 9"/>
                    <a:gd name="T24" fmla="*/ 4 w 19"/>
                    <a:gd name="T25" fmla="*/ 0 h 9"/>
                    <a:gd name="T26" fmla="*/ 2 w 19"/>
                    <a:gd name="T27" fmla="*/ 0 h 9"/>
                    <a:gd name="T28" fmla="*/ 1 w 19"/>
                    <a:gd name="T29" fmla="*/ 0 h 9"/>
                    <a:gd name="T30" fmla="*/ 0 w 1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9" y="9"/>
                      </a:move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4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8" name="Freeform 410"/>
                <p:cNvSpPr>
                  <a:spLocks/>
                </p:cNvSpPr>
                <p:nvPr/>
              </p:nvSpPr>
              <p:spPr bwMode="auto">
                <a:xfrm>
                  <a:off x="5120" y="3118"/>
                  <a:ext cx="17" cy="9"/>
                </a:xfrm>
                <a:custGeom>
                  <a:avLst/>
                  <a:gdLst>
                    <a:gd name="T0" fmla="*/ 17 w 17"/>
                    <a:gd name="T1" fmla="*/ 0 h 9"/>
                    <a:gd name="T2" fmla="*/ 16 w 17"/>
                    <a:gd name="T3" fmla="*/ 0 h 9"/>
                    <a:gd name="T4" fmla="*/ 14 w 17"/>
                    <a:gd name="T5" fmla="*/ 0 h 9"/>
                    <a:gd name="T6" fmla="*/ 13 w 17"/>
                    <a:gd name="T7" fmla="*/ 0 h 9"/>
                    <a:gd name="T8" fmla="*/ 12 w 17"/>
                    <a:gd name="T9" fmla="*/ 0 h 9"/>
                    <a:gd name="T10" fmla="*/ 11 w 17"/>
                    <a:gd name="T11" fmla="*/ 1 h 9"/>
                    <a:gd name="T12" fmla="*/ 10 w 17"/>
                    <a:gd name="T13" fmla="*/ 1 h 9"/>
                    <a:gd name="T14" fmla="*/ 9 w 17"/>
                    <a:gd name="T15" fmla="*/ 2 h 9"/>
                    <a:gd name="T16" fmla="*/ 8 w 17"/>
                    <a:gd name="T17" fmla="*/ 2 h 9"/>
                    <a:gd name="T18" fmla="*/ 6 w 17"/>
                    <a:gd name="T19" fmla="*/ 3 h 9"/>
                    <a:gd name="T20" fmla="*/ 5 w 17"/>
                    <a:gd name="T21" fmla="*/ 3 h 9"/>
                    <a:gd name="T22" fmla="*/ 4 w 17"/>
                    <a:gd name="T23" fmla="*/ 4 h 9"/>
                    <a:gd name="T24" fmla="*/ 3 w 17"/>
                    <a:gd name="T25" fmla="*/ 5 h 9"/>
                    <a:gd name="T26" fmla="*/ 2 w 17"/>
                    <a:gd name="T27" fmla="*/ 6 h 9"/>
                    <a:gd name="T28" fmla="*/ 1 w 17"/>
                    <a:gd name="T29" fmla="*/ 7 h 9"/>
                    <a:gd name="T30" fmla="*/ 0 w 17"/>
                    <a:gd name="T31" fmla="*/ 8 h 9"/>
                    <a:gd name="T32" fmla="*/ 0 w 17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19" name="Freeform 411"/>
                <p:cNvSpPr>
                  <a:spLocks/>
                </p:cNvSpPr>
                <p:nvPr/>
              </p:nvSpPr>
              <p:spPr bwMode="auto">
                <a:xfrm>
                  <a:off x="5177" y="3117"/>
                  <a:ext cx="20" cy="11"/>
                </a:xfrm>
                <a:custGeom>
                  <a:avLst/>
                  <a:gdLst>
                    <a:gd name="T0" fmla="*/ 20 w 20"/>
                    <a:gd name="T1" fmla="*/ 11 h 11"/>
                    <a:gd name="T2" fmla="*/ 20 w 20"/>
                    <a:gd name="T3" fmla="*/ 10 h 11"/>
                    <a:gd name="T4" fmla="*/ 19 w 20"/>
                    <a:gd name="T5" fmla="*/ 9 h 11"/>
                    <a:gd name="T6" fmla="*/ 18 w 20"/>
                    <a:gd name="T7" fmla="*/ 9 h 11"/>
                    <a:gd name="T8" fmla="*/ 17 w 20"/>
                    <a:gd name="T9" fmla="*/ 8 h 11"/>
                    <a:gd name="T10" fmla="*/ 16 w 20"/>
                    <a:gd name="T11" fmla="*/ 7 h 11"/>
                    <a:gd name="T12" fmla="*/ 14 w 20"/>
                    <a:gd name="T13" fmla="*/ 6 h 11"/>
                    <a:gd name="T14" fmla="*/ 13 w 20"/>
                    <a:gd name="T15" fmla="*/ 5 h 11"/>
                    <a:gd name="T16" fmla="*/ 11 w 20"/>
                    <a:gd name="T17" fmla="*/ 4 h 11"/>
                    <a:gd name="T18" fmla="*/ 9 w 20"/>
                    <a:gd name="T19" fmla="*/ 3 h 11"/>
                    <a:gd name="T20" fmla="*/ 8 w 20"/>
                    <a:gd name="T21" fmla="*/ 2 h 11"/>
                    <a:gd name="T22" fmla="*/ 6 w 20"/>
                    <a:gd name="T23" fmla="*/ 1 h 11"/>
                    <a:gd name="T24" fmla="*/ 4 w 20"/>
                    <a:gd name="T25" fmla="*/ 1 h 11"/>
                    <a:gd name="T26" fmla="*/ 2 w 20"/>
                    <a:gd name="T27" fmla="*/ 0 h 11"/>
                    <a:gd name="T28" fmla="*/ 1 w 20"/>
                    <a:gd name="T29" fmla="*/ 0 h 11"/>
                    <a:gd name="T30" fmla="*/ 0 w 20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1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0" name="Freeform 412"/>
                <p:cNvSpPr>
                  <a:spLocks/>
                </p:cNvSpPr>
                <p:nvPr/>
              </p:nvSpPr>
              <p:spPr bwMode="auto">
                <a:xfrm>
                  <a:off x="5159" y="3117"/>
                  <a:ext cx="18" cy="11"/>
                </a:xfrm>
                <a:custGeom>
                  <a:avLst/>
                  <a:gdLst>
                    <a:gd name="T0" fmla="*/ 18 w 18"/>
                    <a:gd name="T1" fmla="*/ 0 h 11"/>
                    <a:gd name="T2" fmla="*/ 17 w 18"/>
                    <a:gd name="T3" fmla="*/ 0 h 11"/>
                    <a:gd name="T4" fmla="*/ 15 w 18"/>
                    <a:gd name="T5" fmla="*/ 0 h 11"/>
                    <a:gd name="T6" fmla="*/ 14 w 18"/>
                    <a:gd name="T7" fmla="*/ 0 h 11"/>
                    <a:gd name="T8" fmla="*/ 13 w 18"/>
                    <a:gd name="T9" fmla="*/ 0 h 11"/>
                    <a:gd name="T10" fmla="*/ 12 w 18"/>
                    <a:gd name="T11" fmla="*/ 1 h 11"/>
                    <a:gd name="T12" fmla="*/ 11 w 18"/>
                    <a:gd name="T13" fmla="*/ 1 h 11"/>
                    <a:gd name="T14" fmla="*/ 9 w 18"/>
                    <a:gd name="T15" fmla="*/ 2 h 11"/>
                    <a:gd name="T16" fmla="*/ 8 w 18"/>
                    <a:gd name="T17" fmla="*/ 3 h 11"/>
                    <a:gd name="T18" fmla="*/ 7 w 18"/>
                    <a:gd name="T19" fmla="*/ 4 h 11"/>
                    <a:gd name="T20" fmla="*/ 6 w 18"/>
                    <a:gd name="T21" fmla="*/ 4 h 11"/>
                    <a:gd name="T22" fmla="*/ 4 w 18"/>
                    <a:gd name="T23" fmla="*/ 5 h 11"/>
                    <a:gd name="T24" fmla="*/ 3 w 18"/>
                    <a:gd name="T25" fmla="*/ 6 h 11"/>
                    <a:gd name="T26" fmla="*/ 2 w 18"/>
                    <a:gd name="T27" fmla="*/ 7 h 11"/>
                    <a:gd name="T28" fmla="*/ 1 w 18"/>
                    <a:gd name="T29" fmla="*/ 8 h 11"/>
                    <a:gd name="T30" fmla="*/ 0 w 18"/>
                    <a:gd name="T31" fmla="*/ 9 h 11"/>
                    <a:gd name="T32" fmla="*/ 0 w 1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1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1" name="Freeform 413"/>
                <p:cNvSpPr>
                  <a:spLocks/>
                </p:cNvSpPr>
                <p:nvPr/>
              </p:nvSpPr>
              <p:spPr bwMode="auto">
                <a:xfrm>
                  <a:off x="5221" y="3118"/>
                  <a:ext cx="24" cy="9"/>
                </a:xfrm>
                <a:custGeom>
                  <a:avLst/>
                  <a:gdLst>
                    <a:gd name="T0" fmla="*/ 24 w 24"/>
                    <a:gd name="T1" fmla="*/ 9 h 9"/>
                    <a:gd name="T2" fmla="*/ 24 w 24"/>
                    <a:gd name="T3" fmla="*/ 8 h 9"/>
                    <a:gd name="T4" fmla="*/ 23 w 24"/>
                    <a:gd name="T5" fmla="*/ 8 h 9"/>
                    <a:gd name="T6" fmla="*/ 23 w 24"/>
                    <a:gd name="T7" fmla="*/ 7 h 9"/>
                    <a:gd name="T8" fmla="*/ 21 w 24"/>
                    <a:gd name="T9" fmla="*/ 6 h 9"/>
                    <a:gd name="T10" fmla="*/ 20 w 24"/>
                    <a:gd name="T11" fmla="*/ 6 h 9"/>
                    <a:gd name="T12" fmla="*/ 18 w 24"/>
                    <a:gd name="T13" fmla="*/ 5 h 9"/>
                    <a:gd name="T14" fmla="*/ 16 w 24"/>
                    <a:gd name="T15" fmla="*/ 4 h 9"/>
                    <a:gd name="T16" fmla="*/ 14 w 24"/>
                    <a:gd name="T17" fmla="*/ 3 h 9"/>
                    <a:gd name="T18" fmla="*/ 12 w 24"/>
                    <a:gd name="T19" fmla="*/ 2 h 9"/>
                    <a:gd name="T20" fmla="*/ 9 w 24"/>
                    <a:gd name="T21" fmla="*/ 2 h 9"/>
                    <a:gd name="T22" fmla="*/ 7 w 24"/>
                    <a:gd name="T23" fmla="*/ 1 h 9"/>
                    <a:gd name="T24" fmla="*/ 5 w 24"/>
                    <a:gd name="T25" fmla="*/ 0 h 9"/>
                    <a:gd name="T26" fmla="*/ 3 w 24"/>
                    <a:gd name="T27" fmla="*/ 0 h 9"/>
                    <a:gd name="T28" fmla="*/ 1 w 24"/>
                    <a:gd name="T29" fmla="*/ 0 h 9"/>
                    <a:gd name="T30" fmla="*/ 0 w 24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9">
                      <a:moveTo>
                        <a:pt x="24" y="9"/>
                      </a:move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7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2" name="Freeform 414"/>
                <p:cNvSpPr>
                  <a:spLocks/>
                </p:cNvSpPr>
                <p:nvPr/>
              </p:nvSpPr>
              <p:spPr bwMode="auto">
                <a:xfrm>
                  <a:off x="5198" y="3118"/>
                  <a:ext cx="23" cy="9"/>
                </a:xfrm>
                <a:custGeom>
                  <a:avLst/>
                  <a:gdLst>
                    <a:gd name="T0" fmla="*/ 23 w 23"/>
                    <a:gd name="T1" fmla="*/ 0 h 9"/>
                    <a:gd name="T2" fmla="*/ 21 w 23"/>
                    <a:gd name="T3" fmla="*/ 0 h 9"/>
                    <a:gd name="T4" fmla="*/ 20 w 23"/>
                    <a:gd name="T5" fmla="*/ 0 h 9"/>
                    <a:gd name="T6" fmla="*/ 18 w 23"/>
                    <a:gd name="T7" fmla="*/ 0 h 9"/>
                    <a:gd name="T8" fmla="*/ 17 w 23"/>
                    <a:gd name="T9" fmla="*/ 0 h 9"/>
                    <a:gd name="T10" fmla="*/ 15 w 23"/>
                    <a:gd name="T11" fmla="*/ 1 h 9"/>
                    <a:gd name="T12" fmla="*/ 13 w 23"/>
                    <a:gd name="T13" fmla="*/ 1 h 9"/>
                    <a:gd name="T14" fmla="*/ 12 w 23"/>
                    <a:gd name="T15" fmla="*/ 2 h 9"/>
                    <a:gd name="T16" fmla="*/ 10 w 23"/>
                    <a:gd name="T17" fmla="*/ 2 h 9"/>
                    <a:gd name="T18" fmla="*/ 9 w 23"/>
                    <a:gd name="T19" fmla="*/ 3 h 9"/>
                    <a:gd name="T20" fmla="*/ 7 w 23"/>
                    <a:gd name="T21" fmla="*/ 3 h 9"/>
                    <a:gd name="T22" fmla="*/ 6 w 23"/>
                    <a:gd name="T23" fmla="*/ 4 h 9"/>
                    <a:gd name="T24" fmla="*/ 4 w 23"/>
                    <a:gd name="T25" fmla="*/ 5 h 9"/>
                    <a:gd name="T26" fmla="*/ 3 w 23"/>
                    <a:gd name="T27" fmla="*/ 6 h 9"/>
                    <a:gd name="T28" fmla="*/ 2 w 23"/>
                    <a:gd name="T29" fmla="*/ 7 h 9"/>
                    <a:gd name="T30" fmla="*/ 1 w 23"/>
                    <a:gd name="T31" fmla="*/ 8 h 9"/>
                    <a:gd name="T32" fmla="*/ 0 w 2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9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3" name="Freeform 415"/>
                <p:cNvSpPr>
                  <a:spLocks/>
                </p:cNvSpPr>
                <p:nvPr/>
              </p:nvSpPr>
              <p:spPr bwMode="auto">
                <a:xfrm>
                  <a:off x="5265" y="3116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0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5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4" name="Freeform 416"/>
                <p:cNvSpPr>
                  <a:spLocks/>
                </p:cNvSpPr>
                <p:nvPr/>
              </p:nvSpPr>
              <p:spPr bwMode="auto">
                <a:xfrm>
                  <a:off x="5247" y="3116"/>
                  <a:ext cx="18" cy="11"/>
                </a:xfrm>
                <a:custGeom>
                  <a:avLst/>
                  <a:gdLst>
                    <a:gd name="T0" fmla="*/ 18 w 18"/>
                    <a:gd name="T1" fmla="*/ 0 h 11"/>
                    <a:gd name="T2" fmla="*/ 16 w 18"/>
                    <a:gd name="T3" fmla="*/ 0 h 11"/>
                    <a:gd name="T4" fmla="*/ 15 w 18"/>
                    <a:gd name="T5" fmla="*/ 0 h 11"/>
                    <a:gd name="T6" fmla="*/ 14 w 18"/>
                    <a:gd name="T7" fmla="*/ 0 h 11"/>
                    <a:gd name="T8" fmla="*/ 13 w 18"/>
                    <a:gd name="T9" fmla="*/ 0 h 11"/>
                    <a:gd name="T10" fmla="*/ 11 w 18"/>
                    <a:gd name="T11" fmla="*/ 1 h 11"/>
                    <a:gd name="T12" fmla="*/ 10 w 18"/>
                    <a:gd name="T13" fmla="*/ 1 h 11"/>
                    <a:gd name="T14" fmla="*/ 9 w 18"/>
                    <a:gd name="T15" fmla="*/ 2 h 11"/>
                    <a:gd name="T16" fmla="*/ 8 w 18"/>
                    <a:gd name="T17" fmla="*/ 3 h 11"/>
                    <a:gd name="T18" fmla="*/ 7 w 18"/>
                    <a:gd name="T19" fmla="*/ 4 h 11"/>
                    <a:gd name="T20" fmla="*/ 5 w 18"/>
                    <a:gd name="T21" fmla="*/ 4 h 11"/>
                    <a:gd name="T22" fmla="*/ 4 w 18"/>
                    <a:gd name="T23" fmla="*/ 5 h 11"/>
                    <a:gd name="T24" fmla="*/ 3 w 18"/>
                    <a:gd name="T25" fmla="*/ 6 h 11"/>
                    <a:gd name="T26" fmla="*/ 2 w 18"/>
                    <a:gd name="T27" fmla="*/ 7 h 11"/>
                    <a:gd name="T28" fmla="*/ 1 w 18"/>
                    <a:gd name="T29" fmla="*/ 8 h 11"/>
                    <a:gd name="T30" fmla="*/ 0 w 18"/>
                    <a:gd name="T31" fmla="*/ 9 h 11"/>
                    <a:gd name="T32" fmla="*/ 0 w 1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1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5" name="Line 417"/>
                <p:cNvSpPr>
                  <a:spLocks noChangeShapeType="1"/>
                </p:cNvSpPr>
                <p:nvPr/>
              </p:nvSpPr>
              <p:spPr bwMode="auto">
                <a:xfrm>
                  <a:off x="1518" y="3004"/>
                  <a:ext cx="70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6" name="Line 418"/>
                <p:cNvSpPr>
                  <a:spLocks noChangeShapeType="1"/>
                </p:cNvSpPr>
                <p:nvPr/>
              </p:nvSpPr>
              <p:spPr bwMode="auto">
                <a:xfrm>
                  <a:off x="1505" y="3004"/>
                  <a:ext cx="69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7" name="Line 419"/>
                <p:cNvSpPr>
                  <a:spLocks noChangeShapeType="1"/>
                </p:cNvSpPr>
                <p:nvPr/>
              </p:nvSpPr>
              <p:spPr bwMode="auto">
                <a:xfrm>
                  <a:off x="1505" y="3004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8" name="Line 420"/>
                <p:cNvSpPr>
                  <a:spLocks noChangeShapeType="1"/>
                </p:cNvSpPr>
                <p:nvPr/>
              </p:nvSpPr>
              <p:spPr bwMode="auto">
                <a:xfrm>
                  <a:off x="1575" y="312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29" name="Line 421"/>
                <p:cNvSpPr>
                  <a:spLocks noChangeShapeType="1"/>
                </p:cNvSpPr>
                <p:nvPr/>
              </p:nvSpPr>
              <p:spPr bwMode="auto">
                <a:xfrm>
                  <a:off x="1603" y="3002"/>
                  <a:ext cx="68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0" name="Line 422"/>
                <p:cNvSpPr>
                  <a:spLocks noChangeShapeType="1"/>
                </p:cNvSpPr>
                <p:nvPr/>
              </p:nvSpPr>
              <p:spPr bwMode="auto">
                <a:xfrm>
                  <a:off x="1591" y="3003"/>
                  <a:ext cx="68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1" name="Line 423"/>
                <p:cNvSpPr>
                  <a:spLocks noChangeShapeType="1"/>
                </p:cNvSpPr>
                <p:nvPr/>
              </p:nvSpPr>
              <p:spPr bwMode="auto">
                <a:xfrm>
                  <a:off x="1591" y="3003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2" name="Line 424"/>
                <p:cNvSpPr>
                  <a:spLocks noChangeShapeType="1"/>
                </p:cNvSpPr>
                <p:nvPr/>
              </p:nvSpPr>
              <p:spPr bwMode="auto">
                <a:xfrm>
                  <a:off x="1659" y="3127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3" name="Freeform 425"/>
                <p:cNvSpPr>
                  <a:spLocks/>
                </p:cNvSpPr>
                <p:nvPr/>
              </p:nvSpPr>
              <p:spPr bwMode="auto">
                <a:xfrm>
                  <a:off x="1517" y="3004"/>
                  <a:ext cx="41" cy="19"/>
                </a:xfrm>
                <a:custGeom>
                  <a:avLst/>
                  <a:gdLst>
                    <a:gd name="T0" fmla="*/ 0 w 41"/>
                    <a:gd name="T1" fmla="*/ 0 h 19"/>
                    <a:gd name="T2" fmla="*/ 3 w 41"/>
                    <a:gd name="T3" fmla="*/ 3 h 19"/>
                    <a:gd name="T4" fmla="*/ 6 w 41"/>
                    <a:gd name="T5" fmla="*/ 6 h 19"/>
                    <a:gd name="T6" fmla="*/ 9 w 41"/>
                    <a:gd name="T7" fmla="*/ 8 h 19"/>
                    <a:gd name="T8" fmla="*/ 12 w 41"/>
                    <a:gd name="T9" fmla="*/ 10 h 19"/>
                    <a:gd name="T10" fmla="*/ 15 w 41"/>
                    <a:gd name="T11" fmla="*/ 12 h 19"/>
                    <a:gd name="T12" fmla="*/ 17 w 41"/>
                    <a:gd name="T13" fmla="*/ 14 h 19"/>
                    <a:gd name="T14" fmla="*/ 20 w 41"/>
                    <a:gd name="T15" fmla="*/ 15 h 19"/>
                    <a:gd name="T16" fmla="*/ 22 w 41"/>
                    <a:gd name="T17" fmla="*/ 16 h 19"/>
                    <a:gd name="T18" fmla="*/ 25 w 41"/>
                    <a:gd name="T19" fmla="*/ 17 h 19"/>
                    <a:gd name="T20" fmla="*/ 27 w 41"/>
                    <a:gd name="T21" fmla="*/ 17 h 19"/>
                    <a:gd name="T22" fmla="*/ 29 w 41"/>
                    <a:gd name="T23" fmla="*/ 18 h 19"/>
                    <a:gd name="T24" fmla="*/ 31 w 41"/>
                    <a:gd name="T25" fmla="*/ 18 h 19"/>
                    <a:gd name="T26" fmla="*/ 34 w 41"/>
                    <a:gd name="T27" fmla="*/ 18 h 19"/>
                    <a:gd name="T28" fmla="*/ 36 w 41"/>
                    <a:gd name="T29" fmla="*/ 18 h 19"/>
                    <a:gd name="T30" fmla="*/ 38 w 41"/>
                    <a:gd name="T31" fmla="*/ 18 h 19"/>
                    <a:gd name="T32" fmla="*/ 41 w 41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" h="19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8"/>
                      </a:lnTo>
                      <a:lnTo>
                        <a:pt x="12" y="10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20" y="15"/>
                      </a:lnTo>
                      <a:lnTo>
                        <a:pt x="22" y="16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8"/>
                      </a:lnTo>
                      <a:lnTo>
                        <a:pt x="31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8" y="18"/>
                      </a:lnTo>
                      <a:lnTo>
                        <a:pt x="41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4" name="Freeform 426"/>
                <p:cNvSpPr>
                  <a:spLocks/>
                </p:cNvSpPr>
                <p:nvPr/>
              </p:nvSpPr>
              <p:spPr bwMode="auto">
                <a:xfrm>
                  <a:off x="1558" y="3004"/>
                  <a:ext cx="33" cy="19"/>
                </a:xfrm>
                <a:custGeom>
                  <a:avLst/>
                  <a:gdLst>
                    <a:gd name="T0" fmla="*/ 0 w 33"/>
                    <a:gd name="T1" fmla="*/ 19 h 19"/>
                    <a:gd name="T2" fmla="*/ 2 w 33"/>
                    <a:gd name="T3" fmla="*/ 18 h 19"/>
                    <a:gd name="T4" fmla="*/ 4 w 33"/>
                    <a:gd name="T5" fmla="*/ 18 h 19"/>
                    <a:gd name="T6" fmla="*/ 7 w 33"/>
                    <a:gd name="T7" fmla="*/ 18 h 19"/>
                    <a:gd name="T8" fmla="*/ 9 w 33"/>
                    <a:gd name="T9" fmla="*/ 18 h 19"/>
                    <a:gd name="T10" fmla="*/ 11 w 33"/>
                    <a:gd name="T11" fmla="*/ 18 h 19"/>
                    <a:gd name="T12" fmla="*/ 14 w 33"/>
                    <a:gd name="T13" fmla="*/ 17 h 19"/>
                    <a:gd name="T14" fmla="*/ 16 w 33"/>
                    <a:gd name="T15" fmla="*/ 17 h 19"/>
                    <a:gd name="T16" fmla="*/ 19 w 33"/>
                    <a:gd name="T17" fmla="*/ 16 h 19"/>
                    <a:gd name="T18" fmla="*/ 21 w 33"/>
                    <a:gd name="T19" fmla="*/ 15 h 19"/>
                    <a:gd name="T20" fmla="*/ 23 w 33"/>
                    <a:gd name="T21" fmla="*/ 14 h 19"/>
                    <a:gd name="T22" fmla="*/ 25 w 33"/>
                    <a:gd name="T23" fmla="*/ 12 h 19"/>
                    <a:gd name="T24" fmla="*/ 27 w 33"/>
                    <a:gd name="T25" fmla="*/ 10 h 19"/>
                    <a:gd name="T26" fmla="*/ 29 w 33"/>
                    <a:gd name="T27" fmla="*/ 8 h 19"/>
                    <a:gd name="T28" fmla="*/ 30 w 33"/>
                    <a:gd name="T29" fmla="*/ 6 h 19"/>
                    <a:gd name="T30" fmla="*/ 31 w 33"/>
                    <a:gd name="T31" fmla="*/ 3 h 19"/>
                    <a:gd name="T32" fmla="*/ 33 w 33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19">
                      <a:moveTo>
                        <a:pt x="0" y="19"/>
                      </a:move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7" y="10"/>
                      </a:lnTo>
                      <a:lnTo>
                        <a:pt x="29" y="8"/>
                      </a:lnTo>
                      <a:lnTo>
                        <a:pt x="30" y="6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5" name="Freeform 427"/>
                <p:cNvSpPr>
                  <a:spLocks/>
                </p:cNvSpPr>
                <p:nvPr/>
              </p:nvSpPr>
              <p:spPr bwMode="auto">
                <a:xfrm>
                  <a:off x="1604" y="3006"/>
                  <a:ext cx="41" cy="17"/>
                </a:xfrm>
                <a:custGeom>
                  <a:avLst/>
                  <a:gdLst>
                    <a:gd name="T0" fmla="*/ 0 w 41"/>
                    <a:gd name="T1" fmla="*/ 0 h 17"/>
                    <a:gd name="T2" fmla="*/ 3 w 41"/>
                    <a:gd name="T3" fmla="*/ 2 h 17"/>
                    <a:gd name="T4" fmla="*/ 6 w 41"/>
                    <a:gd name="T5" fmla="*/ 5 h 17"/>
                    <a:gd name="T6" fmla="*/ 9 w 41"/>
                    <a:gd name="T7" fmla="*/ 7 h 17"/>
                    <a:gd name="T8" fmla="*/ 12 w 41"/>
                    <a:gd name="T9" fmla="*/ 9 h 17"/>
                    <a:gd name="T10" fmla="*/ 15 w 41"/>
                    <a:gd name="T11" fmla="*/ 11 h 17"/>
                    <a:gd name="T12" fmla="*/ 17 w 41"/>
                    <a:gd name="T13" fmla="*/ 12 h 17"/>
                    <a:gd name="T14" fmla="*/ 20 w 41"/>
                    <a:gd name="T15" fmla="*/ 13 h 17"/>
                    <a:gd name="T16" fmla="*/ 22 w 41"/>
                    <a:gd name="T17" fmla="*/ 14 h 17"/>
                    <a:gd name="T18" fmla="*/ 25 w 41"/>
                    <a:gd name="T19" fmla="*/ 15 h 17"/>
                    <a:gd name="T20" fmla="*/ 27 w 41"/>
                    <a:gd name="T21" fmla="*/ 16 h 17"/>
                    <a:gd name="T22" fmla="*/ 29 w 41"/>
                    <a:gd name="T23" fmla="*/ 16 h 17"/>
                    <a:gd name="T24" fmla="*/ 31 w 41"/>
                    <a:gd name="T25" fmla="*/ 16 h 17"/>
                    <a:gd name="T26" fmla="*/ 34 w 41"/>
                    <a:gd name="T27" fmla="*/ 16 h 17"/>
                    <a:gd name="T28" fmla="*/ 36 w 41"/>
                    <a:gd name="T29" fmla="*/ 16 h 17"/>
                    <a:gd name="T30" fmla="*/ 38 w 41"/>
                    <a:gd name="T31" fmla="*/ 16 h 17"/>
                    <a:gd name="T32" fmla="*/ 41 w 41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" h="17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6" y="5"/>
                      </a:lnTo>
                      <a:lnTo>
                        <a:pt x="9" y="7"/>
                      </a:lnTo>
                      <a:lnTo>
                        <a:pt x="12" y="9"/>
                      </a:lnTo>
                      <a:lnTo>
                        <a:pt x="15" y="11"/>
                      </a:lnTo>
                      <a:lnTo>
                        <a:pt x="17" y="12"/>
                      </a:lnTo>
                      <a:lnTo>
                        <a:pt x="20" y="13"/>
                      </a:lnTo>
                      <a:lnTo>
                        <a:pt x="22" y="14"/>
                      </a:lnTo>
                      <a:lnTo>
                        <a:pt x="25" y="15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8" y="16"/>
                      </a:lnTo>
                      <a:lnTo>
                        <a:pt x="41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6" name="Freeform 428"/>
                <p:cNvSpPr>
                  <a:spLocks/>
                </p:cNvSpPr>
                <p:nvPr/>
              </p:nvSpPr>
              <p:spPr bwMode="auto">
                <a:xfrm>
                  <a:off x="1645" y="3006"/>
                  <a:ext cx="34" cy="17"/>
                </a:xfrm>
                <a:custGeom>
                  <a:avLst/>
                  <a:gdLst>
                    <a:gd name="T0" fmla="*/ 0 w 34"/>
                    <a:gd name="T1" fmla="*/ 17 h 17"/>
                    <a:gd name="T2" fmla="*/ 2 w 34"/>
                    <a:gd name="T3" fmla="*/ 16 h 17"/>
                    <a:gd name="T4" fmla="*/ 4 w 34"/>
                    <a:gd name="T5" fmla="*/ 16 h 17"/>
                    <a:gd name="T6" fmla="*/ 7 w 34"/>
                    <a:gd name="T7" fmla="*/ 16 h 17"/>
                    <a:gd name="T8" fmla="*/ 9 w 34"/>
                    <a:gd name="T9" fmla="*/ 16 h 17"/>
                    <a:gd name="T10" fmla="*/ 12 w 34"/>
                    <a:gd name="T11" fmla="*/ 16 h 17"/>
                    <a:gd name="T12" fmla="*/ 14 w 34"/>
                    <a:gd name="T13" fmla="*/ 16 h 17"/>
                    <a:gd name="T14" fmla="*/ 17 w 34"/>
                    <a:gd name="T15" fmla="*/ 15 h 17"/>
                    <a:gd name="T16" fmla="*/ 19 w 34"/>
                    <a:gd name="T17" fmla="*/ 14 h 17"/>
                    <a:gd name="T18" fmla="*/ 21 w 34"/>
                    <a:gd name="T19" fmla="*/ 13 h 17"/>
                    <a:gd name="T20" fmla="*/ 24 w 34"/>
                    <a:gd name="T21" fmla="*/ 12 h 17"/>
                    <a:gd name="T22" fmla="*/ 26 w 34"/>
                    <a:gd name="T23" fmla="*/ 11 h 17"/>
                    <a:gd name="T24" fmla="*/ 27 w 34"/>
                    <a:gd name="T25" fmla="*/ 9 h 17"/>
                    <a:gd name="T26" fmla="*/ 29 w 34"/>
                    <a:gd name="T27" fmla="*/ 7 h 17"/>
                    <a:gd name="T28" fmla="*/ 31 w 34"/>
                    <a:gd name="T29" fmla="*/ 5 h 17"/>
                    <a:gd name="T30" fmla="*/ 32 w 34"/>
                    <a:gd name="T31" fmla="*/ 2 h 17"/>
                    <a:gd name="T32" fmla="*/ 34 w 34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" h="17">
                      <a:moveTo>
                        <a:pt x="0" y="17"/>
                      </a:move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4" y="12"/>
                      </a:lnTo>
                      <a:lnTo>
                        <a:pt x="26" y="11"/>
                      </a:lnTo>
                      <a:lnTo>
                        <a:pt x="27" y="9"/>
                      </a:lnTo>
                      <a:lnTo>
                        <a:pt x="29" y="7"/>
                      </a:lnTo>
                      <a:lnTo>
                        <a:pt x="31" y="5"/>
                      </a:lnTo>
                      <a:lnTo>
                        <a:pt x="32" y="2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7" name="Freeform 429"/>
                <p:cNvSpPr>
                  <a:spLocks/>
                </p:cNvSpPr>
                <p:nvPr/>
              </p:nvSpPr>
              <p:spPr bwMode="auto">
                <a:xfrm>
                  <a:off x="1619" y="3109"/>
                  <a:ext cx="40" cy="17"/>
                </a:xfrm>
                <a:custGeom>
                  <a:avLst/>
                  <a:gdLst>
                    <a:gd name="T0" fmla="*/ 40 w 40"/>
                    <a:gd name="T1" fmla="*/ 17 h 17"/>
                    <a:gd name="T2" fmla="*/ 36 w 40"/>
                    <a:gd name="T3" fmla="*/ 14 h 17"/>
                    <a:gd name="T4" fmla="*/ 33 w 40"/>
                    <a:gd name="T5" fmla="*/ 11 h 17"/>
                    <a:gd name="T6" fmla="*/ 30 w 40"/>
                    <a:gd name="T7" fmla="*/ 9 h 17"/>
                    <a:gd name="T8" fmla="*/ 27 w 40"/>
                    <a:gd name="T9" fmla="*/ 7 h 17"/>
                    <a:gd name="T10" fmla="*/ 24 w 40"/>
                    <a:gd name="T11" fmla="*/ 5 h 17"/>
                    <a:gd name="T12" fmla="*/ 22 w 40"/>
                    <a:gd name="T13" fmla="*/ 4 h 17"/>
                    <a:gd name="T14" fmla="*/ 19 w 40"/>
                    <a:gd name="T15" fmla="*/ 3 h 17"/>
                    <a:gd name="T16" fmla="*/ 17 w 40"/>
                    <a:gd name="T17" fmla="*/ 2 h 17"/>
                    <a:gd name="T18" fmla="*/ 15 w 40"/>
                    <a:gd name="T19" fmla="*/ 1 h 17"/>
                    <a:gd name="T20" fmla="*/ 12 w 40"/>
                    <a:gd name="T21" fmla="*/ 0 h 17"/>
                    <a:gd name="T22" fmla="*/ 10 w 40"/>
                    <a:gd name="T23" fmla="*/ 0 h 17"/>
                    <a:gd name="T24" fmla="*/ 8 w 40"/>
                    <a:gd name="T25" fmla="*/ 0 h 17"/>
                    <a:gd name="T26" fmla="*/ 6 w 40"/>
                    <a:gd name="T27" fmla="*/ 0 h 17"/>
                    <a:gd name="T28" fmla="*/ 4 w 40"/>
                    <a:gd name="T29" fmla="*/ 0 h 17"/>
                    <a:gd name="T30" fmla="*/ 2 w 40"/>
                    <a:gd name="T31" fmla="*/ 0 h 17"/>
                    <a:gd name="T32" fmla="*/ 0 w 40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17">
                      <a:moveTo>
                        <a:pt x="40" y="17"/>
                      </a:moveTo>
                      <a:lnTo>
                        <a:pt x="36" y="14"/>
                      </a:lnTo>
                      <a:lnTo>
                        <a:pt x="33" y="11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4" y="5"/>
                      </a:lnTo>
                      <a:lnTo>
                        <a:pt x="22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8" name="Freeform 430"/>
                <p:cNvSpPr>
                  <a:spLocks/>
                </p:cNvSpPr>
                <p:nvPr/>
              </p:nvSpPr>
              <p:spPr bwMode="auto">
                <a:xfrm>
                  <a:off x="1587" y="3109"/>
                  <a:ext cx="32" cy="19"/>
                </a:xfrm>
                <a:custGeom>
                  <a:avLst/>
                  <a:gdLst>
                    <a:gd name="T0" fmla="*/ 32 w 32"/>
                    <a:gd name="T1" fmla="*/ 0 h 19"/>
                    <a:gd name="T2" fmla="*/ 29 w 32"/>
                    <a:gd name="T3" fmla="*/ 0 h 19"/>
                    <a:gd name="T4" fmla="*/ 27 w 32"/>
                    <a:gd name="T5" fmla="*/ 0 h 19"/>
                    <a:gd name="T6" fmla="*/ 25 w 32"/>
                    <a:gd name="T7" fmla="*/ 0 h 19"/>
                    <a:gd name="T8" fmla="*/ 22 w 32"/>
                    <a:gd name="T9" fmla="*/ 1 h 19"/>
                    <a:gd name="T10" fmla="*/ 20 w 32"/>
                    <a:gd name="T11" fmla="*/ 1 h 19"/>
                    <a:gd name="T12" fmla="*/ 18 w 32"/>
                    <a:gd name="T13" fmla="*/ 1 h 19"/>
                    <a:gd name="T14" fmla="*/ 15 w 32"/>
                    <a:gd name="T15" fmla="*/ 2 h 19"/>
                    <a:gd name="T16" fmla="*/ 13 w 32"/>
                    <a:gd name="T17" fmla="*/ 3 h 19"/>
                    <a:gd name="T18" fmla="*/ 11 w 32"/>
                    <a:gd name="T19" fmla="*/ 4 h 19"/>
                    <a:gd name="T20" fmla="*/ 9 w 32"/>
                    <a:gd name="T21" fmla="*/ 5 h 19"/>
                    <a:gd name="T22" fmla="*/ 7 w 32"/>
                    <a:gd name="T23" fmla="*/ 7 h 19"/>
                    <a:gd name="T24" fmla="*/ 5 w 32"/>
                    <a:gd name="T25" fmla="*/ 9 h 19"/>
                    <a:gd name="T26" fmla="*/ 4 w 32"/>
                    <a:gd name="T27" fmla="*/ 11 h 19"/>
                    <a:gd name="T28" fmla="*/ 2 w 32"/>
                    <a:gd name="T29" fmla="*/ 13 h 19"/>
                    <a:gd name="T30" fmla="*/ 1 w 32"/>
                    <a:gd name="T31" fmla="*/ 15 h 19"/>
                    <a:gd name="T32" fmla="*/ 0 w 32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9">
                      <a:moveTo>
                        <a:pt x="32" y="0"/>
                      </a:move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39" name="Line 431"/>
                <p:cNvSpPr>
                  <a:spLocks noChangeShapeType="1"/>
                </p:cNvSpPr>
                <p:nvPr/>
              </p:nvSpPr>
              <p:spPr bwMode="auto">
                <a:xfrm>
                  <a:off x="1505" y="3004"/>
                  <a:ext cx="1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0" name="Freeform 432"/>
                <p:cNvSpPr>
                  <a:spLocks/>
                </p:cNvSpPr>
                <p:nvPr/>
              </p:nvSpPr>
              <p:spPr bwMode="auto">
                <a:xfrm>
                  <a:off x="1535" y="3107"/>
                  <a:ext cx="38" cy="19"/>
                </a:xfrm>
                <a:custGeom>
                  <a:avLst/>
                  <a:gdLst>
                    <a:gd name="T0" fmla="*/ 38 w 38"/>
                    <a:gd name="T1" fmla="*/ 19 h 19"/>
                    <a:gd name="T2" fmla="*/ 34 w 38"/>
                    <a:gd name="T3" fmla="*/ 15 h 19"/>
                    <a:gd name="T4" fmla="*/ 31 w 38"/>
                    <a:gd name="T5" fmla="*/ 12 h 19"/>
                    <a:gd name="T6" fmla="*/ 28 w 38"/>
                    <a:gd name="T7" fmla="*/ 10 h 19"/>
                    <a:gd name="T8" fmla="*/ 26 w 38"/>
                    <a:gd name="T9" fmla="*/ 8 h 19"/>
                    <a:gd name="T10" fmla="*/ 23 w 38"/>
                    <a:gd name="T11" fmla="*/ 6 h 19"/>
                    <a:gd name="T12" fmla="*/ 20 w 38"/>
                    <a:gd name="T13" fmla="*/ 4 h 19"/>
                    <a:gd name="T14" fmla="*/ 18 w 38"/>
                    <a:gd name="T15" fmla="*/ 3 h 19"/>
                    <a:gd name="T16" fmla="*/ 16 w 38"/>
                    <a:gd name="T17" fmla="*/ 2 h 19"/>
                    <a:gd name="T18" fmla="*/ 14 w 38"/>
                    <a:gd name="T19" fmla="*/ 1 h 19"/>
                    <a:gd name="T20" fmla="*/ 12 w 38"/>
                    <a:gd name="T21" fmla="*/ 1 h 19"/>
                    <a:gd name="T22" fmla="*/ 10 w 38"/>
                    <a:gd name="T23" fmla="*/ 0 h 19"/>
                    <a:gd name="T24" fmla="*/ 8 w 38"/>
                    <a:gd name="T25" fmla="*/ 0 h 19"/>
                    <a:gd name="T26" fmla="*/ 6 w 38"/>
                    <a:gd name="T27" fmla="*/ 0 h 19"/>
                    <a:gd name="T28" fmla="*/ 4 w 38"/>
                    <a:gd name="T29" fmla="*/ 0 h 19"/>
                    <a:gd name="T30" fmla="*/ 2 w 38"/>
                    <a:gd name="T31" fmla="*/ 0 h 19"/>
                    <a:gd name="T32" fmla="*/ 0 w 38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9">
                      <a:moveTo>
                        <a:pt x="38" y="19"/>
                      </a:moveTo>
                      <a:lnTo>
                        <a:pt x="34" y="15"/>
                      </a:lnTo>
                      <a:lnTo>
                        <a:pt x="31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3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1" name="Freeform 433"/>
                <p:cNvSpPr>
                  <a:spLocks/>
                </p:cNvSpPr>
                <p:nvPr/>
              </p:nvSpPr>
              <p:spPr bwMode="auto">
                <a:xfrm>
                  <a:off x="1504" y="3107"/>
                  <a:ext cx="31" cy="21"/>
                </a:xfrm>
                <a:custGeom>
                  <a:avLst/>
                  <a:gdLst>
                    <a:gd name="T0" fmla="*/ 31 w 31"/>
                    <a:gd name="T1" fmla="*/ 0 h 21"/>
                    <a:gd name="T2" fmla="*/ 28 w 31"/>
                    <a:gd name="T3" fmla="*/ 0 h 21"/>
                    <a:gd name="T4" fmla="*/ 26 w 31"/>
                    <a:gd name="T5" fmla="*/ 0 h 21"/>
                    <a:gd name="T6" fmla="*/ 24 w 31"/>
                    <a:gd name="T7" fmla="*/ 0 h 21"/>
                    <a:gd name="T8" fmla="*/ 21 w 31"/>
                    <a:gd name="T9" fmla="*/ 1 h 21"/>
                    <a:gd name="T10" fmla="*/ 19 w 31"/>
                    <a:gd name="T11" fmla="*/ 1 h 21"/>
                    <a:gd name="T12" fmla="*/ 17 w 31"/>
                    <a:gd name="T13" fmla="*/ 2 h 21"/>
                    <a:gd name="T14" fmla="*/ 15 w 31"/>
                    <a:gd name="T15" fmla="*/ 2 h 21"/>
                    <a:gd name="T16" fmla="*/ 12 w 31"/>
                    <a:gd name="T17" fmla="*/ 3 h 21"/>
                    <a:gd name="T18" fmla="*/ 10 w 31"/>
                    <a:gd name="T19" fmla="*/ 4 h 21"/>
                    <a:gd name="T20" fmla="*/ 8 w 31"/>
                    <a:gd name="T21" fmla="*/ 6 h 21"/>
                    <a:gd name="T22" fmla="*/ 6 w 31"/>
                    <a:gd name="T23" fmla="*/ 7 h 21"/>
                    <a:gd name="T24" fmla="*/ 5 w 31"/>
                    <a:gd name="T25" fmla="*/ 9 h 21"/>
                    <a:gd name="T26" fmla="*/ 3 w 31"/>
                    <a:gd name="T27" fmla="*/ 12 h 21"/>
                    <a:gd name="T28" fmla="*/ 2 w 31"/>
                    <a:gd name="T29" fmla="*/ 14 h 21"/>
                    <a:gd name="T30" fmla="*/ 1 w 31"/>
                    <a:gd name="T31" fmla="*/ 17 h 21"/>
                    <a:gd name="T32" fmla="*/ 0 w 31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2" name="Line 434"/>
                <p:cNvSpPr>
                  <a:spLocks noChangeShapeType="1"/>
                </p:cNvSpPr>
                <p:nvPr/>
              </p:nvSpPr>
              <p:spPr bwMode="auto">
                <a:xfrm>
                  <a:off x="1688" y="3003"/>
                  <a:ext cx="71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3" name="Line 435"/>
                <p:cNvSpPr>
                  <a:spLocks noChangeShapeType="1"/>
                </p:cNvSpPr>
                <p:nvPr/>
              </p:nvSpPr>
              <p:spPr bwMode="auto">
                <a:xfrm>
                  <a:off x="1676" y="3004"/>
                  <a:ext cx="70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4" name="Line 436"/>
                <p:cNvSpPr>
                  <a:spLocks noChangeShapeType="1"/>
                </p:cNvSpPr>
                <p:nvPr/>
              </p:nvSpPr>
              <p:spPr bwMode="auto">
                <a:xfrm>
                  <a:off x="1676" y="300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5" name="Line 437"/>
                <p:cNvSpPr>
                  <a:spLocks noChangeShapeType="1"/>
                </p:cNvSpPr>
                <p:nvPr/>
              </p:nvSpPr>
              <p:spPr bwMode="auto">
                <a:xfrm>
                  <a:off x="1746" y="312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6" name="Freeform 438"/>
                <p:cNvSpPr>
                  <a:spLocks/>
                </p:cNvSpPr>
                <p:nvPr/>
              </p:nvSpPr>
              <p:spPr bwMode="auto">
                <a:xfrm>
                  <a:off x="1703" y="3109"/>
                  <a:ext cx="42" cy="17"/>
                </a:xfrm>
                <a:custGeom>
                  <a:avLst/>
                  <a:gdLst>
                    <a:gd name="T0" fmla="*/ 42 w 42"/>
                    <a:gd name="T1" fmla="*/ 17 h 17"/>
                    <a:gd name="T2" fmla="*/ 38 w 42"/>
                    <a:gd name="T3" fmla="*/ 14 h 17"/>
                    <a:gd name="T4" fmla="*/ 35 w 42"/>
                    <a:gd name="T5" fmla="*/ 11 h 17"/>
                    <a:gd name="T6" fmla="*/ 32 w 42"/>
                    <a:gd name="T7" fmla="*/ 9 h 17"/>
                    <a:gd name="T8" fmla="*/ 29 w 42"/>
                    <a:gd name="T9" fmla="*/ 7 h 17"/>
                    <a:gd name="T10" fmla="*/ 26 w 42"/>
                    <a:gd name="T11" fmla="*/ 5 h 17"/>
                    <a:gd name="T12" fmla="*/ 23 w 42"/>
                    <a:gd name="T13" fmla="*/ 4 h 17"/>
                    <a:gd name="T14" fmla="*/ 20 w 42"/>
                    <a:gd name="T15" fmla="*/ 3 h 17"/>
                    <a:gd name="T16" fmla="*/ 17 w 42"/>
                    <a:gd name="T17" fmla="*/ 2 h 17"/>
                    <a:gd name="T18" fmla="*/ 15 w 42"/>
                    <a:gd name="T19" fmla="*/ 1 h 17"/>
                    <a:gd name="T20" fmla="*/ 13 w 42"/>
                    <a:gd name="T21" fmla="*/ 0 h 17"/>
                    <a:gd name="T22" fmla="*/ 10 w 42"/>
                    <a:gd name="T23" fmla="*/ 0 h 17"/>
                    <a:gd name="T24" fmla="*/ 8 w 42"/>
                    <a:gd name="T25" fmla="*/ 0 h 17"/>
                    <a:gd name="T26" fmla="*/ 6 w 42"/>
                    <a:gd name="T27" fmla="*/ 0 h 17"/>
                    <a:gd name="T28" fmla="*/ 4 w 42"/>
                    <a:gd name="T29" fmla="*/ 0 h 17"/>
                    <a:gd name="T30" fmla="*/ 2 w 42"/>
                    <a:gd name="T31" fmla="*/ 0 h 17"/>
                    <a:gd name="T32" fmla="*/ 0 w 42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17">
                      <a:moveTo>
                        <a:pt x="42" y="17"/>
                      </a:moveTo>
                      <a:lnTo>
                        <a:pt x="38" y="14"/>
                      </a:lnTo>
                      <a:lnTo>
                        <a:pt x="35" y="11"/>
                      </a:lnTo>
                      <a:lnTo>
                        <a:pt x="32" y="9"/>
                      </a:lnTo>
                      <a:lnTo>
                        <a:pt x="29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7" name="Freeform 439"/>
                <p:cNvSpPr>
                  <a:spLocks/>
                </p:cNvSpPr>
                <p:nvPr/>
              </p:nvSpPr>
              <p:spPr bwMode="auto">
                <a:xfrm>
                  <a:off x="1670" y="3109"/>
                  <a:ext cx="33" cy="19"/>
                </a:xfrm>
                <a:custGeom>
                  <a:avLst/>
                  <a:gdLst>
                    <a:gd name="T0" fmla="*/ 33 w 33"/>
                    <a:gd name="T1" fmla="*/ 0 h 19"/>
                    <a:gd name="T2" fmla="*/ 30 w 33"/>
                    <a:gd name="T3" fmla="*/ 0 h 19"/>
                    <a:gd name="T4" fmla="*/ 28 w 33"/>
                    <a:gd name="T5" fmla="*/ 0 h 19"/>
                    <a:gd name="T6" fmla="*/ 26 w 33"/>
                    <a:gd name="T7" fmla="*/ 0 h 19"/>
                    <a:gd name="T8" fmla="*/ 23 w 33"/>
                    <a:gd name="T9" fmla="*/ 1 h 19"/>
                    <a:gd name="T10" fmla="*/ 21 w 33"/>
                    <a:gd name="T11" fmla="*/ 1 h 19"/>
                    <a:gd name="T12" fmla="*/ 18 w 33"/>
                    <a:gd name="T13" fmla="*/ 1 h 19"/>
                    <a:gd name="T14" fmla="*/ 16 w 33"/>
                    <a:gd name="T15" fmla="*/ 2 h 19"/>
                    <a:gd name="T16" fmla="*/ 14 w 33"/>
                    <a:gd name="T17" fmla="*/ 3 h 19"/>
                    <a:gd name="T18" fmla="*/ 12 w 33"/>
                    <a:gd name="T19" fmla="*/ 4 h 19"/>
                    <a:gd name="T20" fmla="*/ 9 w 33"/>
                    <a:gd name="T21" fmla="*/ 5 h 19"/>
                    <a:gd name="T22" fmla="*/ 7 w 33"/>
                    <a:gd name="T23" fmla="*/ 7 h 19"/>
                    <a:gd name="T24" fmla="*/ 6 w 33"/>
                    <a:gd name="T25" fmla="*/ 9 h 19"/>
                    <a:gd name="T26" fmla="*/ 4 w 33"/>
                    <a:gd name="T27" fmla="*/ 11 h 19"/>
                    <a:gd name="T28" fmla="*/ 2 w 33"/>
                    <a:gd name="T29" fmla="*/ 13 h 19"/>
                    <a:gd name="T30" fmla="*/ 1 w 33"/>
                    <a:gd name="T31" fmla="*/ 15 h 19"/>
                    <a:gd name="T32" fmla="*/ 0 w 33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19">
                      <a:moveTo>
                        <a:pt x="33" y="0"/>
                      </a:move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8" name="Freeform 440"/>
                <p:cNvSpPr>
                  <a:spLocks/>
                </p:cNvSpPr>
                <p:nvPr/>
              </p:nvSpPr>
              <p:spPr bwMode="auto">
                <a:xfrm>
                  <a:off x="1688" y="3003"/>
                  <a:ext cx="39" cy="18"/>
                </a:xfrm>
                <a:custGeom>
                  <a:avLst/>
                  <a:gdLst>
                    <a:gd name="T0" fmla="*/ 0 w 39"/>
                    <a:gd name="T1" fmla="*/ 0 h 18"/>
                    <a:gd name="T2" fmla="*/ 3 w 39"/>
                    <a:gd name="T3" fmla="*/ 3 h 18"/>
                    <a:gd name="T4" fmla="*/ 6 w 39"/>
                    <a:gd name="T5" fmla="*/ 5 h 18"/>
                    <a:gd name="T6" fmla="*/ 8 w 39"/>
                    <a:gd name="T7" fmla="*/ 8 h 18"/>
                    <a:gd name="T8" fmla="*/ 11 w 39"/>
                    <a:gd name="T9" fmla="*/ 10 h 18"/>
                    <a:gd name="T10" fmla="*/ 13 w 39"/>
                    <a:gd name="T11" fmla="*/ 12 h 18"/>
                    <a:gd name="T12" fmla="*/ 16 w 39"/>
                    <a:gd name="T13" fmla="*/ 13 h 18"/>
                    <a:gd name="T14" fmla="*/ 18 w 39"/>
                    <a:gd name="T15" fmla="*/ 14 h 18"/>
                    <a:gd name="T16" fmla="*/ 20 w 39"/>
                    <a:gd name="T17" fmla="*/ 15 h 18"/>
                    <a:gd name="T18" fmla="*/ 23 w 39"/>
                    <a:gd name="T19" fmla="*/ 16 h 18"/>
                    <a:gd name="T20" fmla="*/ 25 w 39"/>
                    <a:gd name="T21" fmla="*/ 17 h 18"/>
                    <a:gd name="T22" fmla="*/ 27 w 39"/>
                    <a:gd name="T23" fmla="*/ 17 h 18"/>
                    <a:gd name="T24" fmla="*/ 29 w 39"/>
                    <a:gd name="T25" fmla="*/ 17 h 18"/>
                    <a:gd name="T26" fmla="*/ 31 w 39"/>
                    <a:gd name="T27" fmla="*/ 17 h 18"/>
                    <a:gd name="T28" fmla="*/ 33 w 39"/>
                    <a:gd name="T29" fmla="*/ 17 h 18"/>
                    <a:gd name="T30" fmla="*/ 35 w 39"/>
                    <a:gd name="T31" fmla="*/ 17 h 18"/>
                    <a:gd name="T32" fmla="*/ 39 w 39"/>
                    <a:gd name="T3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1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6" y="5"/>
                      </a:lnTo>
                      <a:lnTo>
                        <a:pt x="8" y="8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6" y="13"/>
                      </a:lnTo>
                      <a:lnTo>
                        <a:pt x="18" y="14"/>
                      </a:lnTo>
                      <a:lnTo>
                        <a:pt x="20" y="15"/>
                      </a:lnTo>
                      <a:lnTo>
                        <a:pt x="23" y="16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1" y="17"/>
                      </a:lnTo>
                      <a:lnTo>
                        <a:pt x="33" y="17"/>
                      </a:lnTo>
                      <a:lnTo>
                        <a:pt x="35" y="17"/>
                      </a:lnTo>
                      <a:lnTo>
                        <a:pt x="39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49" name="Freeform 441"/>
                <p:cNvSpPr>
                  <a:spLocks/>
                </p:cNvSpPr>
                <p:nvPr/>
              </p:nvSpPr>
              <p:spPr bwMode="auto">
                <a:xfrm>
                  <a:off x="1727" y="3003"/>
                  <a:ext cx="31" cy="18"/>
                </a:xfrm>
                <a:custGeom>
                  <a:avLst/>
                  <a:gdLst>
                    <a:gd name="T0" fmla="*/ 0 w 31"/>
                    <a:gd name="T1" fmla="*/ 18 h 18"/>
                    <a:gd name="T2" fmla="*/ 2 w 31"/>
                    <a:gd name="T3" fmla="*/ 17 h 18"/>
                    <a:gd name="T4" fmla="*/ 4 w 31"/>
                    <a:gd name="T5" fmla="*/ 17 h 18"/>
                    <a:gd name="T6" fmla="*/ 6 w 31"/>
                    <a:gd name="T7" fmla="*/ 17 h 18"/>
                    <a:gd name="T8" fmla="*/ 8 w 31"/>
                    <a:gd name="T9" fmla="*/ 17 h 18"/>
                    <a:gd name="T10" fmla="*/ 11 w 31"/>
                    <a:gd name="T11" fmla="*/ 17 h 18"/>
                    <a:gd name="T12" fmla="*/ 13 w 31"/>
                    <a:gd name="T13" fmla="*/ 17 h 18"/>
                    <a:gd name="T14" fmla="*/ 15 w 31"/>
                    <a:gd name="T15" fmla="*/ 16 h 18"/>
                    <a:gd name="T16" fmla="*/ 17 w 31"/>
                    <a:gd name="T17" fmla="*/ 15 h 18"/>
                    <a:gd name="T18" fmla="*/ 19 w 31"/>
                    <a:gd name="T19" fmla="*/ 14 h 18"/>
                    <a:gd name="T20" fmla="*/ 21 w 31"/>
                    <a:gd name="T21" fmla="*/ 13 h 18"/>
                    <a:gd name="T22" fmla="*/ 23 w 31"/>
                    <a:gd name="T23" fmla="*/ 12 h 18"/>
                    <a:gd name="T24" fmla="*/ 25 w 31"/>
                    <a:gd name="T25" fmla="*/ 10 h 18"/>
                    <a:gd name="T26" fmla="*/ 27 w 31"/>
                    <a:gd name="T27" fmla="*/ 8 h 18"/>
                    <a:gd name="T28" fmla="*/ 28 w 31"/>
                    <a:gd name="T29" fmla="*/ 5 h 18"/>
                    <a:gd name="T30" fmla="*/ 29 w 31"/>
                    <a:gd name="T31" fmla="*/ 3 h 18"/>
                    <a:gd name="T32" fmla="*/ 31 w 31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18">
                      <a:moveTo>
                        <a:pt x="0" y="18"/>
                      </a:move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7" y="8"/>
                      </a:lnTo>
                      <a:lnTo>
                        <a:pt x="28" y="5"/>
                      </a:lnTo>
                      <a:lnTo>
                        <a:pt x="29" y="3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50" name="Line 442"/>
                <p:cNvSpPr>
                  <a:spLocks noChangeShapeType="1"/>
                </p:cNvSpPr>
                <p:nvPr/>
              </p:nvSpPr>
              <p:spPr bwMode="auto">
                <a:xfrm>
                  <a:off x="1758" y="3004"/>
                  <a:ext cx="1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51" name="Rectangle 443"/>
                <p:cNvSpPr>
                  <a:spLocks noChangeArrowheads="1"/>
                </p:cNvSpPr>
                <p:nvPr/>
              </p:nvSpPr>
              <p:spPr bwMode="auto">
                <a:xfrm>
                  <a:off x="2415" y="3024"/>
                  <a:ext cx="25" cy="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</p:grpSp>
          <p:grpSp>
            <p:nvGrpSpPr>
              <p:cNvPr id="239" name="Group 444"/>
              <p:cNvGrpSpPr>
                <a:grpSpLocks/>
              </p:cNvGrpSpPr>
              <p:nvPr/>
            </p:nvGrpSpPr>
            <p:grpSpPr bwMode="auto">
              <a:xfrm>
                <a:off x="2388" y="3398"/>
                <a:ext cx="2651" cy="131"/>
                <a:chOff x="2388" y="2999"/>
                <a:chExt cx="2651" cy="131"/>
              </a:xfrm>
            </p:grpSpPr>
            <p:sp>
              <p:nvSpPr>
                <p:cNvPr id="252" name="Freeform 445"/>
                <p:cNvSpPr>
                  <a:spLocks/>
                </p:cNvSpPr>
                <p:nvPr/>
              </p:nvSpPr>
              <p:spPr bwMode="auto">
                <a:xfrm>
                  <a:off x="2415" y="3053"/>
                  <a:ext cx="24" cy="22"/>
                </a:xfrm>
                <a:custGeom>
                  <a:avLst/>
                  <a:gdLst>
                    <a:gd name="T0" fmla="*/ 24 w 24"/>
                    <a:gd name="T1" fmla="*/ 22 h 22"/>
                    <a:gd name="T2" fmla="*/ 24 w 24"/>
                    <a:gd name="T3" fmla="*/ 0 h 22"/>
                    <a:gd name="T4" fmla="*/ 24 w 24"/>
                    <a:gd name="T5" fmla="*/ 1 h 22"/>
                    <a:gd name="T6" fmla="*/ 0 w 24"/>
                    <a:gd name="T7" fmla="*/ 1 h 22"/>
                    <a:gd name="T8" fmla="*/ 0 w 24"/>
                    <a:gd name="T9" fmla="*/ 22 h 22"/>
                    <a:gd name="T10" fmla="*/ 24 w 24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2">
                      <a:moveTo>
                        <a:pt x="24" y="22"/>
                      </a:move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3" name="Rectangle 446"/>
                <p:cNvSpPr>
                  <a:spLocks noChangeArrowheads="1"/>
                </p:cNvSpPr>
                <p:nvPr/>
              </p:nvSpPr>
              <p:spPr bwMode="auto">
                <a:xfrm>
                  <a:off x="2388" y="3001"/>
                  <a:ext cx="27" cy="12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4" name="Rectangle 447"/>
                <p:cNvSpPr>
                  <a:spLocks noChangeArrowheads="1"/>
                </p:cNvSpPr>
                <p:nvPr/>
              </p:nvSpPr>
              <p:spPr bwMode="auto">
                <a:xfrm>
                  <a:off x="2467" y="3024"/>
                  <a:ext cx="23" cy="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5" name="Freeform 448"/>
                <p:cNvSpPr>
                  <a:spLocks/>
                </p:cNvSpPr>
                <p:nvPr/>
              </p:nvSpPr>
              <p:spPr bwMode="auto">
                <a:xfrm>
                  <a:off x="2467" y="3053"/>
                  <a:ext cx="22" cy="22"/>
                </a:xfrm>
                <a:custGeom>
                  <a:avLst/>
                  <a:gdLst>
                    <a:gd name="T0" fmla="*/ 22 w 22"/>
                    <a:gd name="T1" fmla="*/ 22 h 22"/>
                    <a:gd name="T2" fmla="*/ 22 w 22"/>
                    <a:gd name="T3" fmla="*/ 0 h 22"/>
                    <a:gd name="T4" fmla="*/ 22 w 22"/>
                    <a:gd name="T5" fmla="*/ 1 h 22"/>
                    <a:gd name="T6" fmla="*/ 0 w 22"/>
                    <a:gd name="T7" fmla="*/ 1 h 22"/>
                    <a:gd name="T8" fmla="*/ 0 w 22"/>
                    <a:gd name="T9" fmla="*/ 22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">
                      <a:moveTo>
                        <a:pt x="22" y="22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6" name="Rectangle 449"/>
                <p:cNvSpPr>
                  <a:spLocks noChangeArrowheads="1"/>
                </p:cNvSpPr>
                <p:nvPr/>
              </p:nvSpPr>
              <p:spPr bwMode="auto">
                <a:xfrm>
                  <a:off x="2439" y="3001"/>
                  <a:ext cx="28" cy="12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7" name="Rectangle 450"/>
                <p:cNvSpPr>
                  <a:spLocks noChangeArrowheads="1"/>
                </p:cNvSpPr>
                <p:nvPr/>
              </p:nvSpPr>
              <p:spPr bwMode="auto">
                <a:xfrm>
                  <a:off x="2518" y="3024"/>
                  <a:ext cx="24" cy="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8" name="Freeform 451"/>
                <p:cNvSpPr>
                  <a:spLocks/>
                </p:cNvSpPr>
                <p:nvPr/>
              </p:nvSpPr>
              <p:spPr bwMode="auto">
                <a:xfrm>
                  <a:off x="2518" y="3054"/>
                  <a:ext cx="23" cy="21"/>
                </a:xfrm>
                <a:custGeom>
                  <a:avLst/>
                  <a:gdLst>
                    <a:gd name="T0" fmla="*/ 23 w 23"/>
                    <a:gd name="T1" fmla="*/ 21 h 21"/>
                    <a:gd name="T2" fmla="*/ 23 w 23"/>
                    <a:gd name="T3" fmla="*/ 0 h 21"/>
                    <a:gd name="T4" fmla="*/ 23 w 23"/>
                    <a:gd name="T5" fmla="*/ 1 h 21"/>
                    <a:gd name="T6" fmla="*/ 0 w 23"/>
                    <a:gd name="T7" fmla="*/ 1 h 21"/>
                    <a:gd name="T8" fmla="*/ 0 w 23"/>
                    <a:gd name="T9" fmla="*/ 21 h 21"/>
                    <a:gd name="T10" fmla="*/ 23 w 23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1">
                      <a:moveTo>
                        <a:pt x="23" y="21"/>
                      </a:move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0" y="1"/>
                      </a:lnTo>
                      <a:lnTo>
                        <a:pt x="0" y="2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59" name="Rectangle 452"/>
                <p:cNvSpPr>
                  <a:spLocks noChangeArrowheads="1"/>
                </p:cNvSpPr>
                <p:nvPr/>
              </p:nvSpPr>
              <p:spPr bwMode="auto">
                <a:xfrm>
                  <a:off x="2490" y="3002"/>
                  <a:ext cx="28" cy="12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0" name="Rectangle 453"/>
                <p:cNvSpPr>
                  <a:spLocks noChangeArrowheads="1"/>
                </p:cNvSpPr>
                <p:nvPr/>
              </p:nvSpPr>
              <p:spPr bwMode="auto">
                <a:xfrm>
                  <a:off x="2569" y="3024"/>
                  <a:ext cx="25" cy="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1" name="Freeform 454"/>
                <p:cNvSpPr>
                  <a:spLocks/>
                </p:cNvSpPr>
                <p:nvPr/>
              </p:nvSpPr>
              <p:spPr bwMode="auto">
                <a:xfrm>
                  <a:off x="2569" y="3053"/>
                  <a:ext cx="24" cy="22"/>
                </a:xfrm>
                <a:custGeom>
                  <a:avLst/>
                  <a:gdLst>
                    <a:gd name="T0" fmla="*/ 24 w 24"/>
                    <a:gd name="T1" fmla="*/ 22 h 22"/>
                    <a:gd name="T2" fmla="*/ 24 w 24"/>
                    <a:gd name="T3" fmla="*/ 0 h 22"/>
                    <a:gd name="T4" fmla="*/ 24 w 24"/>
                    <a:gd name="T5" fmla="*/ 1 h 22"/>
                    <a:gd name="T6" fmla="*/ 0 w 24"/>
                    <a:gd name="T7" fmla="*/ 1 h 22"/>
                    <a:gd name="T8" fmla="*/ 0 w 24"/>
                    <a:gd name="T9" fmla="*/ 22 h 22"/>
                    <a:gd name="T10" fmla="*/ 24 w 24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2">
                      <a:moveTo>
                        <a:pt x="24" y="22"/>
                      </a:move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2" name="Rectangle 455"/>
                <p:cNvSpPr>
                  <a:spLocks noChangeArrowheads="1"/>
                </p:cNvSpPr>
                <p:nvPr/>
              </p:nvSpPr>
              <p:spPr bwMode="auto">
                <a:xfrm>
                  <a:off x="2541" y="3002"/>
                  <a:ext cx="28" cy="12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3" name="Rectangle 456"/>
                <p:cNvSpPr>
                  <a:spLocks noChangeArrowheads="1"/>
                </p:cNvSpPr>
                <p:nvPr/>
              </p:nvSpPr>
              <p:spPr bwMode="auto">
                <a:xfrm>
                  <a:off x="2618" y="3024"/>
                  <a:ext cx="26" cy="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4" name="Freeform 457"/>
                <p:cNvSpPr>
                  <a:spLocks/>
                </p:cNvSpPr>
                <p:nvPr/>
              </p:nvSpPr>
              <p:spPr bwMode="auto">
                <a:xfrm>
                  <a:off x="2618" y="3053"/>
                  <a:ext cx="25" cy="22"/>
                </a:xfrm>
                <a:custGeom>
                  <a:avLst/>
                  <a:gdLst>
                    <a:gd name="T0" fmla="*/ 25 w 25"/>
                    <a:gd name="T1" fmla="*/ 22 h 22"/>
                    <a:gd name="T2" fmla="*/ 25 w 25"/>
                    <a:gd name="T3" fmla="*/ 0 h 22"/>
                    <a:gd name="T4" fmla="*/ 25 w 25"/>
                    <a:gd name="T5" fmla="*/ 1 h 22"/>
                    <a:gd name="T6" fmla="*/ 0 w 25"/>
                    <a:gd name="T7" fmla="*/ 1 h 22"/>
                    <a:gd name="T8" fmla="*/ 0 w 25"/>
                    <a:gd name="T9" fmla="*/ 22 h 22"/>
                    <a:gd name="T10" fmla="*/ 25 w 25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2">
                      <a:moveTo>
                        <a:pt x="25" y="22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25" y="2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5" name="Rectangle 458"/>
                <p:cNvSpPr>
                  <a:spLocks noChangeArrowheads="1"/>
                </p:cNvSpPr>
                <p:nvPr/>
              </p:nvSpPr>
              <p:spPr bwMode="auto">
                <a:xfrm>
                  <a:off x="2594" y="3001"/>
                  <a:ext cx="24" cy="12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6" name="Line 459"/>
                <p:cNvSpPr>
                  <a:spLocks noChangeShapeType="1"/>
                </p:cNvSpPr>
                <p:nvPr/>
              </p:nvSpPr>
              <p:spPr bwMode="auto">
                <a:xfrm>
                  <a:off x="2781" y="3004"/>
                  <a:ext cx="51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7" name="Line 460"/>
                <p:cNvSpPr>
                  <a:spLocks noChangeShapeType="1"/>
                </p:cNvSpPr>
                <p:nvPr/>
              </p:nvSpPr>
              <p:spPr bwMode="auto">
                <a:xfrm>
                  <a:off x="2770" y="3003"/>
                  <a:ext cx="52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8" name="Line 461"/>
                <p:cNvSpPr>
                  <a:spLocks noChangeShapeType="1"/>
                </p:cNvSpPr>
                <p:nvPr/>
              </p:nvSpPr>
              <p:spPr bwMode="auto">
                <a:xfrm>
                  <a:off x="2770" y="30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69" name="Line 462"/>
                <p:cNvSpPr>
                  <a:spLocks noChangeShapeType="1"/>
                </p:cNvSpPr>
                <p:nvPr/>
              </p:nvSpPr>
              <p:spPr bwMode="auto">
                <a:xfrm>
                  <a:off x="2823" y="3129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0" name="Freeform 463"/>
                <p:cNvSpPr>
                  <a:spLocks/>
                </p:cNvSpPr>
                <p:nvPr/>
              </p:nvSpPr>
              <p:spPr bwMode="auto">
                <a:xfrm>
                  <a:off x="2781" y="3003"/>
                  <a:ext cx="28" cy="17"/>
                </a:xfrm>
                <a:custGeom>
                  <a:avLst/>
                  <a:gdLst>
                    <a:gd name="T0" fmla="*/ 0 w 28"/>
                    <a:gd name="T1" fmla="*/ 0 h 17"/>
                    <a:gd name="T2" fmla="*/ 2 w 28"/>
                    <a:gd name="T3" fmla="*/ 2 h 17"/>
                    <a:gd name="T4" fmla="*/ 4 w 28"/>
                    <a:gd name="T5" fmla="*/ 5 h 17"/>
                    <a:gd name="T6" fmla="*/ 6 w 28"/>
                    <a:gd name="T7" fmla="*/ 7 h 17"/>
                    <a:gd name="T8" fmla="*/ 8 w 28"/>
                    <a:gd name="T9" fmla="*/ 9 h 17"/>
                    <a:gd name="T10" fmla="*/ 10 w 28"/>
                    <a:gd name="T11" fmla="*/ 11 h 17"/>
                    <a:gd name="T12" fmla="*/ 12 w 28"/>
                    <a:gd name="T13" fmla="*/ 12 h 17"/>
                    <a:gd name="T14" fmla="*/ 14 w 28"/>
                    <a:gd name="T15" fmla="*/ 13 h 17"/>
                    <a:gd name="T16" fmla="*/ 15 w 28"/>
                    <a:gd name="T17" fmla="*/ 14 h 17"/>
                    <a:gd name="T18" fmla="*/ 17 w 28"/>
                    <a:gd name="T19" fmla="*/ 15 h 17"/>
                    <a:gd name="T20" fmla="*/ 19 w 28"/>
                    <a:gd name="T21" fmla="*/ 16 h 17"/>
                    <a:gd name="T22" fmla="*/ 20 w 28"/>
                    <a:gd name="T23" fmla="*/ 16 h 17"/>
                    <a:gd name="T24" fmla="*/ 22 w 28"/>
                    <a:gd name="T25" fmla="*/ 16 h 17"/>
                    <a:gd name="T26" fmla="*/ 23 w 28"/>
                    <a:gd name="T27" fmla="*/ 16 h 17"/>
                    <a:gd name="T28" fmla="*/ 25 w 28"/>
                    <a:gd name="T29" fmla="*/ 16 h 17"/>
                    <a:gd name="T30" fmla="*/ 26 w 28"/>
                    <a:gd name="T31" fmla="*/ 16 h 17"/>
                    <a:gd name="T32" fmla="*/ 28 w 28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2" y="12"/>
                      </a:lnTo>
                      <a:lnTo>
                        <a:pt x="14" y="13"/>
                      </a:lnTo>
                      <a:lnTo>
                        <a:pt x="15" y="14"/>
                      </a:lnTo>
                      <a:lnTo>
                        <a:pt x="17" y="15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6" y="16"/>
                      </a:lnTo>
                      <a:lnTo>
                        <a:pt x="28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1" name="Freeform 464"/>
                <p:cNvSpPr>
                  <a:spLocks/>
                </p:cNvSpPr>
                <p:nvPr/>
              </p:nvSpPr>
              <p:spPr bwMode="auto">
                <a:xfrm>
                  <a:off x="2809" y="3003"/>
                  <a:ext cx="24" cy="17"/>
                </a:xfrm>
                <a:custGeom>
                  <a:avLst/>
                  <a:gdLst>
                    <a:gd name="T0" fmla="*/ 0 w 24"/>
                    <a:gd name="T1" fmla="*/ 17 h 17"/>
                    <a:gd name="T2" fmla="*/ 1 w 24"/>
                    <a:gd name="T3" fmla="*/ 16 h 17"/>
                    <a:gd name="T4" fmla="*/ 3 w 24"/>
                    <a:gd name="T5" fmla="*/ 16 h 17"/>
                    <a:gd name="T6" fmla="*/ 5 w 24"/>
                    <a:gd name="T7" fmla="*/ 16 h 17"/>
                    <a:gd name="T8" fmla="*/ 6 w 24"/>
                    <a:gd name="T9" fmla="*/ 16 h 17"/>
                    <a:gd name="T10" fmla="*/ 8 w 24"/>
                    <a:gd name="T11" fmla="*/ 16 h 17"/>
                    <a:gd name="T12" fmla="*/ 10 w 24"/>
                    <a:gd name="T13" fmla="*/ 16 h 17"/>
                    <a:gd name="T14" fmla="*/ 12 w 24"/>
                    <a:gd name="T15" fmla="*/ 15 h 17"/>
                    <a:gd name="T16" fmla="*/ 13 w 24"/>
                    <a:gd name="T17" fmla="*/ 14 h 17"/>
                    <a:gd name="T18" fmla="*/ 15 w 24"/>
                    <a:gd name="T19" fmla="*/ 13 h 17"/>
                    <a:gd name="T20" fmla="*/ 17 w 24"/>
                    <a:gd name="T21" fmla="*/ 12 h 17"/>
                    <a:gd name="T22" fmla="*/ 18 w 24"/>
                    <a:gd name="T23" fmla="*/ 11 h 17"/>
                    <a:gd name="T24" fmla="*/ 19 w 24"/>
                    <a:gd name="T25" fmla="*/ 9 h 17"/>
                    <a:gd name="T26" fmla="*/ 21 w 24"/>
                    <a:gd name="T27" fmla="*/ 7 h 17"/>
                    <a:gd name="T28" fmla="*/ 22 w 24"/>
                    <a:gd name="T29" fmla="*/ 5 h 17"/>
                    <a:gd name="T30" fmla="*/ 23 w 24"/>
                    <a:gd name="T31" fmla="*/ 2 h 17"/>
                    <a:gd name="T32" fmla="*/ 24 w 24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7">
                      <a:moveTo>
                        <a:pt x="0" y="17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5"/>
                      </a:lnTo>
                      <a:lnTo>
                        <a:pt x="13" y="14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2" name="Line 465"/>
                <p:cNvSpPr>
                  <a:spLocks noChangeShapeType="1"/>
                </p:cNvSpPr>
                <p:nvPr/>
              </p:nvSpPr>
              <p:spPr bwMode="auto">
                <a:xfrm>
                  <a:off x="2770" y="3005"/>
                  <a:ext cx="1" cy="1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3" name="Line 466"/>
                <p:cNvSpPr>
                  <a:spLocks noChangeShapeType="1"/>
                </p:cNvSpPr>
                <p:nvPr/>
              </p:nvSpPr>
              <p:spPr bwMode="auto">
                <a:xfrm>
                  <a:off x="2843" y="3004"/>
                  <a:ext cx="57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4" name="Line 467"/>
                <p:cNvSpPr>
                  <a:spLocks noChangeShapeType="1"/>
                </p:cNvSpPr>
                <p:nvPr/>
              </p:nvSpPr>
              <p:spPr bwMode="auto">
                <a:xfrm>
                  <a:off x="2833" y="3003"/>
                  <a:ext cx="56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5" name="Line 468"/>
                <p:cNvSpPr>
                  <a:spLocks noChangeShapeType="1"/>
                </p:cNvSpPr>
                <p:nvPr/>
              </p:nvSpPr>
              <p:spPr bwMode="auto">
                <a:xfrm>
                  <a:off x="2834" y="3003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6" name="Line 469"/>
                <p:cNvSpPr>
                  <a:spLocks noChangeShapeType="1"/>
                </p:cNvSpPr>
                <p:nvPr/>
              </p:nvSpPr>
              <p:spPr bwMode="auto">
                <a:xfrm>
                  <a:off x="2889" y="3129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7" name="Freeform 470"/>
                <p:cNvSpPr>
                  <a:spLocks/>
                </p:cNvSpPr>
                <p:nvPr/>
              </p:nvSpPr>
              <p:spPr bwMode="auto">
                <a:xfrm>
                  <a:off x="2843" y="3005"/>
                  <a:ext cx="29" cy="17"/>
                </a:xfrm>
                <a:custGeom>
                  <a:avLst/>
                  <a:gdLst>
                    <a:gd name="T0" fmla="*/ 0 w 29"/>
                    <a:gd name="T1" fmla="*/ 0 h 17"/>
                    <a:gd name="T2" fmla="*/ 2 w 29"/>
                    <a:gd name="T3" fmla="*/ 2 h 17"/>
                    <a:gd name="T4" fmla="*/ 4 w 29"/>
                    <a:gd name="T5" fmla="*/ 5 h 17"/>
                    <a:gd name="T6" fmla="*/ 6 w 29"/>
                    <a:gd name="T7" fmla="*/ 7 h 17"/>
                    <a:gd name="T8" fmla="*/ 8 w 29"/>
                    <a:gd name="T9" fmla="*/ 9 h 17"/>
                    <a:gd name="T10" fmla="*/ 10 w 29"/>
                    <a:gd name="T11" fmla="*/ 11 h 17"/>
                    <a:gd name="T12" fmla="*/ 12 w 29"/>
                    <a:gd name="T13" fmla="*/ 12 h 17"/>
                    <a:gd name="T14" fmla="*/ 14 w 29"/>
                    <a:gd name="T15" fmla="*/ 13 h 17"/>
                    <a:gd name="T16" fmla="*/ 16 w 29"/>
                    <a:gd name="T17" fmla="*/ 14 h 17"/>
                    <a:gd name="T18" fmla="*/ 17 w 29"/>
                    <a:gd name="T19" fmla="*/ 15 h 17"/>
                    <a:gd name="T20" fmla="*/ 19 w 29"/>
                    <a:gd name="T21" fmla="*/ 16 h 17"/>
                    <a:gd name="T22" fmla="*/ 20 w 29"/>
                    <a:gd name="T23" fmla="*/ 16 h 17"/>
                    <a:gd name="T24" fmla="*/ 22 w 29"/>
                    <a:gd name="T25" fmla="*/ 16 h 17"/>
                    <a:gd name="T26" fmla="*/ 24 w 29"/>
                    <a:gd name="T27" fmla="*/ 16 h 17"/>
                    <a:gd name="T28" fmla="*/ 25 w 29"/>
                    <a:gd name="T29" fmla="*/ 16 h 17"/>
                    <a:gd name="T30" fmla="*/ 27 w 29"/>
                    <a:gd name="T31" fmla="*/ 16 h 17"/>
                    <a:gd name="T32" fmla="*/ 29 w 29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2" y="12"/>
                      </a:lnTo>
                      <a:lnTo>
                        <a:pt x="14" y="13"/>
                      </a:lnTo>
                      <a:lnTo>
                        <a:pt x="16" y="14"/>
                      </a:lnTo>
                      <a:lnTo>
                        <a:pt x="17" y="15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8" name="Freeform 471"/>
                <p:cNvSpPr>
                  <a:spLocks/>
                </p:cNvSpPr>
                <p:nvPr/>
              </p:nvSpPr>
              <p:spPr bwMode="auto">
                <a:xfrm>
                  <a:off x="2872" y="3005"/>
                  <a:ext cx="24" cy="17"/>
                </a:xfrm>
                <a:custGeom>
                  <a:avLst/>
                  <a:gdLst>
                    <a:gd name="T0" fmla="*/ 0 w 24"/>
                    <a:gd name="T1" fmla="*/ 17 h 17"/>
                    <a:gd name="T2" fmla="*/ 1 w 24"/>
                    <a:gd name="T3" fmla="*/ 16 h 17"/>
                    <a:gd name="T4" fmla="*/ 3 w 24"/>
                    <a:gd name="T5" fmla="*/ 16 h 17"/>
                    <a:gd name="T6" fmla="*/ 5 w 24"/>
                    <a:gd name="T7" fmla="*/ 16 h 17"/>
                    <a:gd name="T8" fmla="*/ 6 w 24"/>
                    <a:gd name="T9" fmla="*/ 16 h 17"/>
                    <a:gd name="T10" fmla="*/ 8 w 24"/>
                    <a:gd name="T11" fmla="*/ 16 h 17"/>
                    <a:gd name="T12" fmla="*/ 10 w 24"/>
                    <a:gd name="T13" fmla="*/ 16 h 17"/>
                    <a:gd name="T14" fmla="*/ 12 w 24"/>
                    <a:gd name="T15" fmla="*/ 15 h 17"/>
                    <a:gd name="T16" fmla="*/ 13 w 24"/>
                    <a:gd name="T17" fmla="*/ 14 h 17"/>
                    <a:gd name="T18" fmla="*/ 15 w 24"/>
                    <a:gd name="T19" fmla="*/ 13 h 17"/>
                    <a:gd name="T20" fmla="*/ 17 w 24"/>
                    <a:gd name="T21" fmla="*/ 12 h 17"/>
                    <a:gd name="T22" fmla="*/ 18 w 24"/>
                    <a:gd name="T23" fmla="*/ 11 h 17"/>
                    <a:gd name="T24" fmla="*/ 19 w 24"/>
                    <a:gd name="T25" fmla="*/ 9 h 17"/>
                    <a:gd name="T26" fmla="*/ 21 w 24"/>
                    <a:gd name="T27" fmla="*/ 7 h 17"/>
                    <a:gd name="T28" fmla="*/ 22 w 24"/>
                    <a:gd name="T29" fmla="*/ 5 h 17"/>
                    <a:gd name="T30" fmla="*/ 23 w 24"/>
                    <a:gd name="T31" fmla="*/ 2 h 17"/>
                    <a:gd name="T32" fmla="*/ 24 w 24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7">
                      <a:moveTo>
                        <a:pt x="0" y="17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5"/>
                      </a:lnTo>
                      <a:lnTo>
                        <a:pt x="13" y="14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2" y="5"/>
                      </a:lnTo>
                      <a:lnTo>
                        <a:pt x="23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79" name="Line 472"/>
                <p:cNvSpPr>
                  <a:spLocks noChangeShapeType="1"/>
                </p:cNvSpPr>
                <p:nvPr/>
              </p:nvSpPr>
              <p:spPr bwMode="auto">
                <a:xfrm>
                  <a:off x="2904" y="3004"/>
                  <a:ext cx="55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0" name="Line 473"/>
                <p:cNvSpPr>
                  <a:spLocks noChangeShapeType="1"/>
                </p:cNvSpPr>
                <p:nvPr/>
              </p:nvSpPr>
              <p:spPr bwMode="auto">
                <a:xfrm>
                  <a:off x="2896" y="3003"/>
                  <a:ext cx="5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1" name="Line 474"/>
                <p:cNvSpPr>
                  <a:spLocks noChangeShapeType="1"/>
                </p:cNvSpPr>
                <p:nvPr/>
              </p:nvSpPr>
              <p:spPr bwMode="auto">
                <a:xfrm>
                  <a:off x="2896" y="3003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2" name="Line 475"/>
                <p:cNvSpPr>
                  <a:spLocks noChangeShapeType="1"/>
                </p:cNvSpPr>
                <p:nvPr/>
              </p:nvSpPr>
              <p:spPr bwMode="auto">
                <a:xfrm>
                  <a:off x="2950" y="3129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3" name="Line 476"/>
                <p:cNvSpPr>
                  <a:spLocks noChangeShapeType="1"/>
                </p:cNvSpPr>
                <p:nvPr/>
              </p:nvSpPr>
              <p:spPr bwMode="auto">
                <a:xfrm>
                  <a:off x="2967" y="3004"/>
                  <a:ext cx="56" cy="1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4" name="Line 477"/>
                <p:cNvSpPr>
                  <a:spLocks noChangeShapeType="1"/>
                </p:cNvSpPr>
                <p:nvPr/>
              </p:nvSpPr>
              <p:spPr bwMode="auto">
                <a:xfrm>
                  <a:off x="2958" y="3003"/>
                  <a:ext cx="54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5" name="Line 478"/>
                <p:cNvSpPr>
                  <a:spLocks noChangeShapeType="1"/>
                </p:cNvSpPr>
                <p:nvPr/>
              </p:nvSpPr>
              <p:spPr bwMode="auto">
                <a:xfrm>
                  <a:off x="2958" y="3003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6" name="Line 479"/>
                <p:cNvSpPr>
                  <a:spLocks noChangeShapeType="1"/>
                </p:cNvSpPr>
                <p:nvPr/>
              </p:nvSpPr>
              <p:spPr bwMode="auto">
                <a:xfrm>
                  <a:off x="3011" y="3129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7" name="Freeform 480"/>
                <p:cNvSpPr>
                  <a:spLocks/>
                </p:cNvSpPr>
                <p:nvPr/>
              </p:nvSpPr>
              <p:spPr bwMode="auto">
                <a:xfrm>
                  <a:off x="2905" y="3005"/>
                  <a:ext cx="30" cy="19"/>
                </a:xfrm>
                <a:custGeom>
                  <a:avLst/>
                  <a:gdLst>
                    <a:gd name="T0" fmla="*/ 0 w 30"/>
                    <a:gd name="T1" fmla="*/ 0 h 19"/>
                    <a:gd name="T2" fmla="*/ 2 w 30"/>
                    <a:gd name="T3" fmla="*/ 3 h 19"/>
                    <a:gd name="T4" fmla="*/ 4 w 30"/>
                    <a:gd name="T5" fmla="*/ 6 h 19"/>
                    <a:gd name="T6" fmla="*/ 7 w 30"/>
                    <a:gd name="T7" fmla="*/ 8 h 19"/>
                    <a:gd name="T8" fmla="*/ 9 w 30"/>
                    <a:gd name="T9" fmla="*/ 10 h 19"/>
                    <a:gd name="T10" fmla="*/ 11 w 30"/>
                    <a:gd name="T11" fmla="*/ 12 h 19"/>
                    <a:gd name="T12" fmla="*/ 13 w 30"/>
                    <a:gd name="T13" fmla="*/ 14 h 19"/>
                    <a:gd name="T14" fmla="*/ 14 w 30"/>
                    <a:gd name="T15" fmla="*/ 15 h 19"/>
                    <a:gd name="T16" fmla="*/ 16 w 30"/>
                    <a:gd name="T17" fmla="*/ 16 h 19"/>
                    <a:gd name="T18" fmla="*/ 18 w 30"/>
                    <a:gd name="T19" fmla="*/ 17 h 19"/>
                    <a:gd name="T20" fmla="*/ 19 w 30"/>
                    <a:gd name="T21" fmla="*/ 17 h 19"/>
                    <a:gd name="T22" fmla="*/ 21 w 30"/>
                    <a:gd name="T23" fmla="*/ 18 h 19"/>
                    <a:gd name="T24" fmla="*/ 23 w 30"/>
                    <a:gd name="T25" fmla="*/ 18 h 19"/>
                    <a:gd name="T26" fmla="*/ 24 w 30"/>
                    <a:gd name="T27" fmla="*/ 18 h 19"/>
                    <a:gd name="T28" fmla="*/ 26 w 30"/>
                    <a:gd name="T29" fmla="*/ 18 h 19"/>
                    <a:gd name="T30" fmla="*/ 28 w 30"/>
                    <a:gd name="T31" fmla="*/ 18 h 19"/>
                    <a:gd name="T32" fmla="*/ 30 w 30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4" y="18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8" name="Freeform 481"/>
                <p:cNvSpPr>
                  <a:spLocks/>
                </p:cNvSpPr>
                <p:nvPr/>
              </p:nvSpPr>
              <p:spPr bwMode="auto">
                <a:xfrm>
                  <a:off x="2935" y="3005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1 w 24"/>
                    <a:gd name="T3" fmla="*/ 18 h 19"/>
                    <a:gd name="T4" fmla="*/ 3 w 24"/>
                    <a:gd name="T5" fmla="*/ 18 h 19"/>
                    <a:gd name="T6" fmla="*/ 5 w 24"/>
                    <a:gd name="T7" fmla="*/ 18 h 19"/>
                    <a:gd name="T8" fmla="*/ 6 w 24"/>
                    <a:gd name="T9" fmla="*/ 18 h 19"/>
                    <a:gd name="T10" fmla="*/ 8 w 24"/>
                    <a:gd name="T11" fmla="*/ 18 h 19"/>
                    <a:gd name="T12" fmla="*/ 10 w 24"/>
                    <a:gd name="T13" fmla="*/ 17 h 19"/>
                    <a:gd name="T14" fmla="*/ 12 w 24"/>
                    <a:gd name="T15" fmla="*/ 17 h 19"/>
                    <a:gd name="T16" fmla="*/ 13 w 24"/>
                    <a:gd name="T17" fmla="*/ 16 h 19"/>
                    <a:gd name="T18" fmla="*/ 15 w 24"/>
                    <a:gd name="T19" fmla="*/ 15 h 19"/>
                    <a:gd name="T20" fmla="*/ 17 w 24"/>
                    <a:gd name="T21" fmla="*/ 14 h 19"/>
                    <a:gd name="T22" fmla="*/ 18 w 24"/>
                    <a:gd name="T23" fmla="*/ 12 h 19"/>
                    <a:gd name="T24" fmla="*/ 19 w 24"/>
                    <a:gd name="T25" fmla="*/ 10 h 19"/>
                    <a:gd name="T26" fmla="*/ 21 w 24"/>
                    <a:gd name="T27" fmla="*/ 8 h 19"/>
                    <a:gd name="T28" fmla="*/ 22 w 24"/>
                    <a:gd name="T29" fmla="*/ 6 h 19"/>
                    <a:gd name="T30" fmla="*/ 23 w 24"/>
                    <a:gd name="T31" fmla="*/ 3 h 19"/>
                    <a:gd name="T32" fmla="*/ 24 w 24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9">
                      <a:moveTo>
                        <a:pt x="0" y="19"/>
                      </a:move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89" name="Freeform 482"/>
                <p:cNvSpPr>
                  <a:spLocks/>
                </p:cNvSpPr>
                <p:nvPr/>
              </p:nvSpPr>
              <p:spPr bwMode="auto">
                <a:xfrm>
                  <a:off x="2968" y="3005"/>
                  <a:ext cx="30" cy="19"/>
                </a:xfrm>
                <a:custGeom>
                  <a:avLst/>
                  <a:gdLst>
                    <a:gd name="T0" fmla="*/ 0 w 30"/>
                    <a:gd name="T1" fmla="*/ 0 h 19"/>
                    <a:gd name="T2" fmla="*/ 2 w 30"/>
                    <a:gd name="T3" fmla="*/ 3 h 19"/>
                    <a:gd name="T4" fmla="*/ 4 w 30"/>
                    <a:gd name="T5" fmla="*/ 6 h 19"/>
                    <a:gd name="T6" fmla="*/ 7 w 30"/>
                    <a:gd name="T7" fmla="*/ 8 h 19"/>
                    <a:gd name="T8" fmla="*/ 9 w 30"/>
                    <a:gd name="T9" fmla="*/ 10 h 19"/>
                    <a:gd name="T10" fmla="*/ 11 w 30"/>
                    <a:gd name="T11" fmla="*/ 12 h 19"/>
                    <a:gd name="T12" fmla="*/ 13 w 30"/>
                    <a:gd name="T13" fmla="*/ 14 h 19"/>
                    <a:gd name="T14" fmla="*/ 14 w 30"/>
                    <a:gd name="T15" fmla="*/ 15 h 19"/>
                    <a:gd name="T16" fmla="*/ 16 w 30"/>
                    <a:gd name="T17" fmla="*/ 16 h 19"/>
                    <a:gd name="T18" fmla="*/ 18 w 30"/>
                    <a:gd name="T19" fmla="*/ 17 h 19"/>
                    <a:gd name="T20" fmla="*/ 19 w 30"/>
                    <a:gd name="T21" fmla="*/ 17 h 19"/>
                    <a:gd name="T22" fmla="*/ 21 w 30"/>
                    <a:gd name="T23" fmla="*/ 18 h 19"/>
                    <a:gd name="T24" fmla="*/ 23 w 30"/>
                    <a:gd name="T25" fmla="*/ 18 h 19"/>
                    <a:gd name="T26" fmla="*/ 24 w 30"/>
                    <a:gd name="T27" fmla="*/ 18 h 19"/>
                    <a:gd name="T28" fmla="*/ 26 w 30"/>
                    <a:gd name="T29" fmla="*/ 18 h 19"/>
                    <a:gd name="T30" fmla="*/ 28 w 30"/>
                    <a:gd name="T31" fmla="*/ 18 h 19"/>
                    <a:gd name="T32" fmla="*/ 30 w 30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4" y="18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0" name="Freeform 483"/>
                <p:cNvSpPr>
                  <a:spLocks/>
                </p:cNvSpPr>
                <p:nvPr/>
              </p:nvSpPr>
              <p:spPr bwMode="auto">
                <a:xfrm>
                  <a:off x="2998" y="3005"/>
                  <a:ext cx="25" cy="19"/>
                </a:xfrm>
                <a:custGeom>
                  <a:avLst/>
                  <a:gdLst>
                    <a:gd name="T0" fmla="*/ 0 w 25"/>
                    <a:gd name="T1" fmla="*/ 19 h 19"/>
                    <a:gd name="T2" fmla="*/ 1 w 25"/>
                    <a:gd name="T3" fmla="*/ 18 h 19"/>
                    <a:gd name="T4" fmla="*/ 3 w 25"/>
                    <a:gd name="T5" fmla="*/ 18 h 19"/>
                    <a:gd name="T6" fmla="*/ 5 w 25"/>
                    <a:gd name="T7" fmla="*/ 18 h 19"/>
                    <a:gd name="T8" fmla="*/ 6 w 25"/>
                    <a:gd name="T9" fmla="*/ 18 h 19"/>
                    <a:gd name="T10" fmla="*/ 8 w 25"/>
                    <a:gd name="T11" fmla="*/ 18 h 19"/>
                    <a:gd name="T12" fmla="*/ 11 w 25"/>
                    <a:gd name="T13" fmla="*/ 17 h 19"/>
                    <a:gd name="T14" fmla="*/ 13 w 25"/>
                    <a:gd name="T15" fmla="*/ 17 h 19"/>
                    <a:gd name="T16" fmla="*/ 14 w 25"/>
                    <a:gd name="T17" fmla="*/ 16 h 19"/>
                    <a:gd name="T18" fmla="*/ 16 w 25"/>
                    <a:gd name="T19" fmla="*/ 15 h 19"/>
                    <a:gd name="T20" fmla="*/ 18 w 25"/>
                    <a:gd name="T21" fmla="*/ 14 h 19"/>
                    <a:gd name="T22" fmla="*/ 19 w 25"/>
                    <a:gd name="T23" fmla="*/ 12 h 19"/>
                    <a:gd name="T24" fmla="*/ 20 w 25"/>
                    <a:gd name="T25" fmla="*/ 10 h 19"/>
                    <a:gd name="T26" fmla="*/ 22 w 25"/>
                    <a:gd name="T27" fmla="*/ 8 h 19"/>
                    <a:gd name="T28" fmla="*/ 23 w 25"/>
                    <a:gd name="T29" fmla="*/ 6 h 19"/>
                    <a:gd name="T30" fmla="*/ 24 w 25"/>
                    <a:gd name="T31" fmla="*/ 3 h 19"/>
                    <a:gd name="T32" fmla="*/ 25 w 25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19">
                      <a:moveTo>
                        <a:pt x="0" y="19"/>
                      </a:move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6" y="15"/>
                      </a:lnTo>
                      <a:lnTo>
                        <a:pt x="18" y="14"/>
                      </a:lnTo>
                      <a:lnTo>
                        <a:pt x="19" y="12"/>
                      </a:lnTo>
                      <a:lnTo>
                        <a:pt x="20" y="10"/>
                      </a:lnTo>
                      <a:lnTo>
                        <a:pt x="22" y="8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1" name="Freeform 484"/>
                <p:cNvSpPr>
                  <a:spLocks/>
                </p:cNvSpPr>
                <p:nvPr/>
              </p:nvSpPr>
              <p:spPr bwMode="auto">
                <a:xfrm>
                  <a:off x="2792" y="3108"/>
                  <a:ext cx="30" cy="21"/>
                </a:xfrm>
                <a:custGeom>
                  <a:avLst/>
                  <a:gdLst>
                    <a:gd name="T0" fmla="*/ 30 w 30"/>
                    <a:gd name="T1" fmla="*/ 21 h 21"/>
                    <a:gd name="T2" fmla="*/ 27 w 30"/>
                    <a:gd name="T3" fmla="*/ 17 h 21"/>
                    <a:gd name="T4" fmla="*/ 25 w 30"/>
                    <a:gd name="T5" fmla="*/ 14 h 21"/>
                    <a:gd name="T6" fmla="*/ 22 w 30"/>
                    <a:gd name="T7" fmla="*/ 11 h 21"/>
                    <a:gd name="T8" fmla="*/ 20 w 30"/>
                    <a:gd name="T9" fmla="*/ 9 h 21"/>
                    <a:gd name="T10" fmla="*/ 18 w 30"/>
                    <a:gd name="T11" fmla="*/ 7 h 21"/>
                    <a:gd name="T12" fmla="*/ 16 w 30"/>
                    <a:gd name="T13" fmla="*/ 5 h 21"/>
                    <a:gd name="T14" fmla="*/ 14 w 30"/>
                    <a:gd name="T15" fmla="*/ 4 h 21"/>
                    <a:gd name="T16" fmla="*/ 13 w 30"/>
                    <a:gd name="T17" fmla="*/ 3 h 21"/>
                    <a:gd name="T18" fmla="*/ 11 w 30"/>
                    <a:gd name="T19" fmla="*/ 2 h 21"/>
                    <a:gd name="T20" fmla="*/ 9 w 30"/>
                    <a:gd name="T21" fmla="*/ 1 h 21"/>
                    <a:gd name="T22" fmla="*/ 8 w 30"/>
                    <a:gd name="T23" fmla="*/ 1 h 21"/>
                    <a:gd name="T24" fmla="*/ 6 w 30"/>
                    <a:gd name="T25" fmla="*/ 0 h 21"/>
                    <a:gd name="T26" fmla="*/ 4 w 30"/>
                    <a:gd name="T27" fmla="*/ 0 h 21"/>
                    <a:gd name="T28" fmla="*/ 3 w 30"/>
                    <a:gd name="T29" fmla="*/ 0 h 21"/>
                    <a:gd name="T30" fmla="*/ 1 w 30"/>
                    <a:gd name="T31" fmla="*/ 0 h 21"/>
                    <a:gd name="T32" fmla="*/ 0 w 30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21">
                      <a:moveTo>
                        <a:pt x="30" y="21"/>
                      </a:moveTo>
                      <a:lnTo>
                        <a:pt x="27" y="17"/>
                      </a:lnTo>
                      <a:lnTo>
                        <a:pt x="25" y="14"/>
                      </a:lnTo>
                      <a:lnTo>
                        <a:pt x="22" y="11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2" name="Freeform 485"/>
                <p:cNvSpPr>
                  <a:spLocks/>
                </p:cNvSpPr>
                <p:nvPr/>
              </p:nvSpPr>
              <p:spPr bwMode="auto">
                <a:xfrm>
                  <a:off x="2768" y="3108"/>
                  <a:ext cx="24" cy="21"/>
                </a:xfrm>
                <a:custGeom>
                  <a:avLst/>
                  <a:gdLst>
                    <a:gd name="T0" fmla="*/ 24 w 24"/>
                    <a:gd name="T1" fmla="*/ 0 h 21"/>
                    <a:gd name="T2" fmla="*/ 22 w 24"/>
                    <a:gd name="T3" fmla="*/ 0 h 21"/>
                    <a:gd name="T4" fmla="*/ 20 w 24"/>
                    <a:gd name="T5" fmla="*/ 0 h 21"/>
                    <a:gd name="T6" fmla="*/ 18 w 24"/>
                    <a:gd name="T7" fmla="*/ 0 h 21"/>
                    <a:gd name="T8" fmla="*/ 17 w 24"/>
                    <a:gd name="T9" fmla="*/ 0 h 21"/>
                    <a:gd name="T10" fmla="*/ 15 w 24"/>
                    <a:gd name="T11" fmla="*/ 1 h 21"/>
                    <a:gd name="T12" fmla="*/ 13 w 24"/>
                    <a:gd name="T13" fmla="*/ 1 h 21"/>
                    <a:gd name="T14" fmla="*/ 11 w 24"/>
                    <a:gd name="T15" fmla="*/ 2 h 21"/>
                    <a:gd name="T16" fmla="*/ 10 w 24"/>
                    <a:gd name="T17" fmla="*/ 3 h 21"/>
                    <a:gd name="T18" fmla="*/ 8 w 24"/>
                    <a:gd name="T19" fmla="*/ 4 h 21"/>
                    <a:gd name="T20" fmla="*/ 6 w 24"/>
                    <a:gd name="T21" fmla="*/ 5 h 21"/>
                    <a:gd name="T22" fmla="*/ 5 w 24"/>
                    <a:gd name="T23" fmla="*/ 7 h 21"/>
                    <a:gd name="T24" fmla="*/ 4 w 24"/>
                    <a:gd name="T25" fmla="*/ 9 h 21"/>
                    <a:gd name="T26" fmla="*/ 2 w 24"/>
                    <a:gd name="T27" fmla="*/ 11 h 21"/>
                    <a:gd name="T28" fmla="*/ 1 w 24"/>
                    <a:gd name="T29" fmla="*/ 14 h 21"/>
                    <a:gd name="T30" fmla="*/ 0 w 24"/>
                    <a:gd name="T31" fmla="*/ 17 h 21"/>
                    <a:gd name="T32" fmla="*/ 0 w 24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3" name="Freeform 486"/>
                <p:cNvSpPr>
                  <a:spLocks/>
                </p:cNvSpPr>
                <p:nvPr/>
              </p:nvSpPr>
              <p:spPr bwMode="auto">
                <a:xfrm>
                  <a:off x="2858" y="3110"/>
                  <a:ext cx="32" cy="19"/>
                </a:xfrm>
                <a:custGeom>
                  <a:avLst/>
                  <a:gdLst>
                    <a:gd name="T0" fmla="*/ 32 w 32"/>
                    <a:gd name="T1" fmla="*/ 19 h 19"/>
                    <a:gd name="T2" fmla="*/ 29 w 32"/>
                    <a:gd name="T3" fmla="*/ 15 h 19"/>
                    <a:gd name="T4" fmla="*/ 26 w 32"/>
                    <a:gd name="T5" fmla="*/ 13 h 19"/>
                    <a:gd name="T6" fmla="*/ 24 w 32"/>
                    <a:gd name="T7" fmla="*/ 10 h 19"/>
                    <a:gd name="T8" fmla="*/ 22 w 32"/>
                    <a:gd name="T9" fmla="*/ 8 h 19"/>
                    <a:gd name="T10" fmla="*/ 19 w 32"/>
                    <a:gd name="T11" fmla="*/ 6 h 19"/>
                    <a:gd name="T12" fmla="*/ 17 w 32"/>
                    <a:gd name="T13" fmla="*/ 5 h 19"/>
                    <a:gd name="T14" fmla="*/ 15 w 32"/>
                    <a:gd name="T15" fmla="*/ 4 h 19"/>
                    <a:gd name="T16" fmla="*/ 14 w 32"/>
                    <a:gd name="T17" fmla="*/ 3 h 19"/>
                    <a:gd name="T18" fmla="*/ 12 w 32"/>
                    <a:gd name="T19" fmla="*/ 2 h 19"/>
                    <a:gd name="T20" fmla="*/ 10 w 32"/>
                    <a:gd name="T21" fmla="*/ 1 h 19"/>
                    <a:gd name="T22" fmla="*/ 8 w 32"/>
                    <a:gd name="T23" fmla="*/ 1 h 19"/>
                    <a:gd name="T24" fmla="*/ 7 w 32"/>
                    <a:gd name="T25" fmla="*/ 0 h 19"/>
                    <a:gd name="T26" fmla="*/ 5 w 32"/>
                    <a:gd name="T27" fmla="*/ 0 h 19"/>
                    <a:gd name="T28" fmla="*/ 3 w 32"/>
                    <a:gd name="T29" fmla="*/ 0 h 19"/>
                    <a:gd name="T30" fmla="*/ 1 w 32"/>
                    <a:gd name="T31" fmla="*/ 0 h 19"/>
                    <a:gd name="T32" fmla="*/ 0 w 32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9">
                      <a:moveTo>
                        <a:pt x="32" y="19"/>
                      </a:moveTo>
                      <a:lnTo>
                        <a:pt x="29" y="15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19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4" name="Freeform 487"/>
                <p:cNvSpPr>
                  <a:spLocks/>
                </p:cNvSpPr>
                <p:nvPr/>
              </p:nvSpPr>
              <p:spPr bwMode="auto">
                <a:xfrm>
                  <a:off x="2831" y="3110"/>
                  <a:ext cx="27" cy="19"/>
                </a:xfrm>
                <a:custGeom>
                  <a:avLst/>
                  <a:gdLst>
                    <a:gd name="T0" fmla="*/ 27 w 27"/>
                    <a:gd name="T1" fmla="*/ 0 h 19"/>
                    <a:gd name="T2" fmla="*/ 25 w 27"/>
                    <a:gd name="T3" fmla="*/ 0 h 19"/>
                    <a:gd name="T4" fmla="*/ 23 w 27"/>
                    <a:gd name="T5" fmla="*/ 0 h 19"/>
                    <a:gd name="T6" fmla="*/ 21 w 27"/>
                    <a:gd name="T7" fmla="*/ 0 h 19"/>
                    <a:gd name="T8" fmla="*/ 19 w 27"/>
                    <a:gd name="T9" fmla="*/ 0 h 19"/>
                    <a:gd name="T10" fmla="*/ 17 w 27"/>
                    <a:gd name="T11" fmla="*/ 1 h 19"/>
                    <a:gd name="T12" fmla="*/ 15 w 27"/>
                    <a:gd name="T13" fmla="*/ 1 h 19"/>
                    <a:gd name="T14" fmla="*/ 13 w 27"/>
                    <a:gd name="T15" fmla="*/ 2 h 19"/>
                    <a:gd name="T16" fmla="*/ 11 w 27"/>
                    <a:gd name="T17" fmla="*/ 3 h 19"/>
                    <a:gd name="T18" fmla="*/ 9 w 27"/>
                    <a:gd name="T19" fmla="*/ 4 h 19"/>
                    <a:gd name="T20" fmla="*/ 8 w 27"/>
                    <a:gd name="T21" fmla="*/ 5 h 19"/>
                    <a:gd name="T22" fmla="*/ 6 w 27"/>
                    <a:gd name="T23" fmla="*/ 6 h 19"/>
                    <a:gd name="T24" fmla="*/ 4 w 27"/>
                    <a:gd name="T25" fmla="*/ 8 h 19"/>
                    <a:gd name="T26" fmla="*/ 3 w 27"/>
                    <a:gd name="T27" fmla="*/ 10 h 19"/>
                    <a:gd name="T28" fmla="*/ 2 w 27"/>
                    <a:gd name="T29" fmla="*/ 13 h 19"/>
                    <a:gd name="T30" fmla="*/ 1 w 27"/>
                    <a:gd name="T31" fmla="*/ 15 h 19"/>
                    <a:gd name="T32" fmla="*/ 0 w 27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9">
                      <a:moveTo>
                        <a:pt x="27" y="0"/>
                      </a:move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5" name="Freeform 488"/>
                <p:cNvSpPr>
                  <a:spLocks/>
                </p:cNvSpPr>
                <p:nvPr/>
              </p:nvSpPr>
              <p:spPr bwMode="auto">
                <a:xfrm>
                  <a:off x="2922" y="3111"/>
                  <a:ext cx="28" cy="19"/>
                </a:xfrm>
                <a:custGeom>
                  <a:avLst/>
                  <a:gdLst>
                    <a:gd name="T0" fmla="*/ 28 w 28"/>
                    <a:gd name="T1" fmla="*/ 19 h 19"/>
                    <a:gd name="T2" fmla="*/ 25 w 28"/>
                    <a:gd name="T3" fmla="*/ 15 h 19"/>
                    <a:gd name="T4" fmla="*/ 23 w 28"/>
                    <a:gd name="T5" fmla="*/ 13 h 19"/>
                    <a:gd name="T6" fmla="*/ 21 w 28"/>
                    <a:gd name="T7" fmla="*/ 10 h 19"/>
                    <a:gd name="T8" fmla="*/ 19 w 28"/>
                    <a:gd name="T9" fmla="*/ 8 h 19"/>
                    <a:gd name="T10" fmla="*/ 17 w 28"/>
                    <a:gd name="T11" fmla="*/ 6 h 19"/>
                    <a:gd name="T12" fmla="*/ 15 w 28"/>
                    <a:gd name="T13" fmla="*/ 5 h 19"/>
                    <a:gd name="T14" fmla="*/ 14 w 28"/>
                    <a:gd name="T15" fmla="*/ 4 h 19"/>
                    <a:gd name="T16" fmla="*/ 12 w 28"/>
                    <a:gd name="T17" fmla="*/ 3 h 19"/>
                    <a:gd name="T18" fmla="*/ 10 w 28"/>
                    <a:gd name="T19" fmla="*/ 2 h 19"/>
                    <a:gd name="T20" fmla="*/ 9 w 28"/>
                    <a:gd name="T21" fmla="*/ 1 h 19"/>
                    <a:gd name="T22" fmla="*/ 7 w 28"/>
                    <a:gd name="T23" fmla="*/ 1 h 19"/>
                    <a:gd name="T24" fmla="*/ 6 w 28"/>
                    <a:gd name="T25" fmla="*/ 0 h 19"/>
                    <a:gd name="T26" fmla="*/ 4 w 28"/>
                    <a:gd name="T27" fmla="*/ 0 h 19"/>
                    <a:gd name="T28" fmla="*/ 3 w 28"/>
                    <a:gd name="T29" fmla="*/ 0 h 19"/>
                    <a:gd name="T30" fmla="*/ 1 w 28"/>
                    <a:gd name="T31" fmla="*/ 0 h 19"/>
                    <a:gd name="T32" fmla="*/ 0 w 28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9">
                      <a:moveTo>
                        <a:pt x="28" y="19"/>
                      </a:moveTo>
                      <a:lnTo>
                        <a:pt x="25" y="15"/>
                      </a:lnTo>
                      <a:lnTo>
                        <a:pt x="23" y="13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6" name="Freeform 489"/>
                <p:cNvSpPr>
                  <a:spLocks/>
                </p:cNvSpPr>
                <p:nvPr/>
              </p:nvSpPr>
              <p:spPr bwMode="auto">
                <a:xfrm>
                  <a:off x="2899" y="3111"/>
                  <a:ext cx="23" cy="19"/>
                </a:xfrm>
                <a:custGeom>
                  <a:avLst/>
                  <a:gdLst>
                    <a:gd name="T0" fmla="*/ 23 w 23"/>
                    <a:gd name="T1" fmla="*/ 0 h 19"/>
                    <a:gd name="T2" fmla="*/ 21 w 23"/>
                    <a:gd name="T3" fmla="*/ 0 h 19"/>
                    <a:gd name="T4" fmla="*/ 19 w 23"/>
                    <a:gd name="T5" fmla="*/ 0 h 19"/>
                    <a:gd name="T6" fmla="*/ 18 w 23"/>
                    <a:gd name="T7" fmla="*/ 0 h 19"/>
                    <a:gd name="T8" fmla="*/ 16 w 23"/>
                    <a:gd name="T9" fmla="*/ 0 h 19"/>
                    <a:gd name="T10" fmla="*/ 14 w 23"/>
                    <a:gd name="T11" fmla="*/ 1 h 19"/>
                    <a:gd name="T12" fmla="*/ 13 w 23"/>
                    <a:gd name="T13" fmla="*/ 1 h 19"/>
                    <a:gd name="T14" fmla="*/ 11 w 23"/>
                    <a:gd name="T15" fmla="*/ 2 h 19"/>
                    <a:gd name="T16" fmla="*/ 10 w 23"/>
                    <a:gd name="T17" fmla="*/ 3 h 19"/>
                    <a:gd name="T18" fmla="*/ 8 w 23"/>
                    <a:gd name="T19" fmla="*/ 4 h 19"/>
                    <a:gd name="T20" fmla="*/ 6 w 23"/>
                    <a:gd name="T21" fmla="*/ 5 h 19"/>
                    <a:gd name="T22" fmla="*/ 5 w 23"/>
                    <a:gd name="T23" fmla="*/ 6 h 19"/>
                    <a:gd name="T24" fmla="*/ 4 w 23"/>
                    <a:gd name="T25" fmla="*/ 8 h 19"/>
                    <a:gd name="T26" fmla="*/ 2 w 23"/>
                    <a:gd name="T27" fmla="*/ 10 h 19"/>
                    <a:gd name="T28" fmla="*/ 1 w 23"/>
                    <a:gd name="T29" fmla="*/ 13 h 19"/>
                    <a:gd name="T30" fmla="*/ 0 w 23"/>
                    <a:gd name="T31" fmla="*/ 15 h 19"/>
                    <a:gd name="T32" fmla="*/ 0 w 23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9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7" name="Freeform 490"/>
                <p:cNvSpPr>
                  <a:spLocks/>
                </p:cNvSpPr>
                <p:nvPr/>
              </p:nvSpPr>
              <p:spPr bwMode="auto">
                <a:xfrm>
                  <a:off x="2981" y="3112"/>
                  <a:ext cx="31" cy="17"/>
                </a:xfrm>
                <a:custGeom>
                  <a:avLst/>
                  <a:gdLst>
                    <a:gd name="T0" fmla="*/ 31 w 31"/>
                    <a:gd name="T1" fmla="*/ 17 h 17"/>
                    <a:gd name="T2" fmla="*/ 28 w 31"/>
                    <a:gd name="T3" fmla="*/ 14 h 17"/>
                    <a:gd name="T4" fmla="*/ 25 w 31"/>
                    <a:gd name="T5" fmla="*/ 11 h 17"/>
                    <a:gd name="T6" fmla="*/ 22 w 31"/>
                    <a:gd name="T7" fmla="*/ 9 h 17"/>
                    <a:gd name="T8" fmla="*/ 20 w 31"/>
                    <a:gd name="T9" fmla="*/ 7 h 17"/>
                    <a:gd name="T10" fmla="*/ 18 w 31"/>
                    <a:gd name="T11" fmla="*/ 5 h 17"/>
                    <a:gd name="T12" fmla="*/ 16 w 31"/>
                    <a:gd name="T13" fmla="*/ 4 h 17"/>
                    <a:gd name="T14" fmla="*/ 14 w 31"/>
                    <a:gd name="T15" fmla="*/ 3 h 17"/>
                    <a:gd name="T16" fmla="*/ 13 w 31"/>
                    <a:gd name="T17" fmla="*/ 2 h 17"/>
                    <a:gd name="T18" fmla="*/ 11 w 31"/>
                    <a:gd name="T19" fmla="*/ 1 h 17"/>
                    <a:gd name="T20" fmla="*/ 9 w 31"/>
                    <a:gd name="T21" fmla="*/ 0 h 17"/>
                    <a:gd name="T22" fmla="*/ 8 w 31"/>
                    <a:gd name="T23" fmla="*/ 0 h 17"/>
                    <a:gd name="T24" fmla="*/ 6 w 31"/>
                    <a:gd name="T25" fmla="*/ 0 h 17"/>
                    <a:gd name="T26" fmla="*/ 4 w 31"/>
                    <a:gd name="T27" fmla="*/ 0 h 17"/>
                    <a:gd name="T28" fmla="*/ 3 w 31"/>
                    <a:gd name="T29" fmla="*/ 0 h 17"/>
                    <a:gd name="T30" fmla="*/ 1 w 31"/>
                    <a:gd name="T31" fmla="*/ 0 h 17"/>
                    <a:gd name="T32" fmla="*/ 0 w 31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17">
                      <a:moveTo>
                        <a:pt x="31" y="17"/>
                      </a:moveTo>
                      <a:lnTo>
                        <a:pt x="28" y="14"/>
                      </a:lnTo>
                      <a:lnTo>
                        <a:pt x="25" y="11"/>
                      </a:lnTo>
                      <a:lnTo>
                        <a:pt x="22" y="9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8" name="Freeform 491"/>
                <p:cNvSpPr>
                  <a:spLocks/>
                </p:cNvSpPr>
                <p:nvPr/>
              </p:nvSpPr>
              <p:spPr bwMode="auto">
                <a:xfrm>
                  <a:off x="2957" y="3112"/>
                  <a:ext cx="24" cy="17"/>
                </a:xfrm>
                <a:custGeom>
                  <a:avLst/>
                  <a:gdLst>
                    <a:gd name="T0" fmla="*/ 24 w 24"/>
                    <a:gd name="T1" fmla="*/ 0 h 17"/>
                    <a:gd name="T2" fmla="*/ 22 w 24"/>
                    <a:gd name="T3" fmla="*/ 0 h 17"/>
                    <a:gd name="T4" fmla="*/ 20 w 24"/>
                    <a:gd name="T5" fmla="*/ 0 h 17"/>
                    <a:gd name="T6" fmla="*/ 18 w 24"/>
                    <a:gd name="T7" fmla="*/ 0 h 17"/>
                    <a:gd name="T8" fmla="*/ 17 w 24"/>
                    <a:gd name="T9" fmla="*/ 0 h 17"/>
                    <a:gd name="T10" fmla="*/ 15 w 24"/>
                    <a:gd name="T11" fmla="*/ 0 h 17"/>
                    <a:gd name="T12" fmla="*/ 13 w 24"/>
                    <a:gd name="T13" fmla="*/ 0 h 17"/>
                    <a:gd name="T14" fmla="*/ 11 w 24"/>
                    <a:gd name="T15" fmla="*/ 1 h 17"/>
                    <a:gd name="T16" fmla="*/ 10 w 24"/>
                    <a:gd name="T17" fmla="*/ 2 h 17"/>
                    <a:gd name="T18" fmla="*/ 8 w 24"/>
                    <a:gd name="T19" fmla="*/ 3 h 17"/>
                    <a:gd name="T20" fmla="*/ 6 w 24"/>
                    <a:gd name="T21" fmla="*/ 4 h 17"/>
                    <a:gd name="T22" fmla="*/ 5 w 24"/>
                    <a:gd name="T23" fmla="*/ 5 h 17"/>
                    <a:gd name="T24" fmla="*/ 4 w 24"/>
                    <a:gd name="T25" fmla="*/ 7 h 17"/>
                    <a:gd name="T26" fmla="*/ 2 w 24"/>
                    <a:gd name="T27" fmla="*/ 9 h 17"/>
                    <a:gd name="T28" fmla="*/ 1 w 24"/>
                    <a:gd name="T29" fmla="*/ 11 h 17"/>
                    <a:gd name="T30" fmla="*/ 0 w 24"/>
                    <a:gd name="T31" fmla="*/ 14 h 17"/>
                    <a:gd name="T32" fmla="*/ 0 w 24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7">
                      <a:moveTo>
                        <a:pt x="24" y="0"/>
                      </a:move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299" name="Line 492"/>
                <p:cNvSpPr>
                  <a:spLocks noChangeShapeType="1"/>
                </p:cNvSpPr>
                <p:nvPr/>
              </p:nvSpPr>
              <p:spPr bwMode="auto">
                <a:xfrm>
                  <a:off x="3023" y="3005"/>
                  <a:ext cx="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0" name="Line 493"/>
                <p:cNvSpPr>
                  <a:spLocks noChangeShapeType="1"/>
                </p:cNvSpPr>
                <p:nvPr/>
              </p:nvSpPr>
              <p:spPr bwMode="auto">
                <a:xfrm>
                  <a:off x="3033" y="3000"/>
                  <a:ext cx="52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1" name="Line 494"/>
                <p:cNvSpPr>
                  <a:spLocks noChangeShapeType="1"/>
                </p:cNvSpPr>
                <p:nvPr/>
              </p:nvSpPr>
              <p:spPr bwMode="auto">
                <a:xfrm>
                  <a:off x="3023" y="2999"/>
                  <a:ext cx="50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2" name="Line 495"/>
                <p:cNvSpPr>
                  <a:spLocks noChangeShapeType="1"/>
                </p:cNvSpPr>
                <p:nvPr/>
              </p:nvSpPr>
              <p:spPr bwMode="auto">
                <a:xfrm>
                  <a:off x="3023" y="2999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3" name="Line 496"/>
                <p:cNvSpPr>
                  <a:spLocks noChangeShapeType="1"/>
                </p:cNvSpPr>
                <p:nvPr/>
              </p:nvSpPr>
              <p:spPr bwMode="auto">
                <a:xfrm>
                  <a:off x="3074" y="312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4" name="Freeform 497"/>
                <p:cNvSpPr>
                  <a:spLocks/>
                </p:cNvSpPr>
                <p:nvPr/>
              </p:nvSpPr>
              <p:spPr bwMode="auto">
                <a:xfrm>
                  <a:off x="3033" y="2999"/>
                  <a:ext cx="29" cy="19"/>
                </a:xfrm>
                <a:custGeom>
                  <a:avLst/>
                  <a:gdLst>
                    <a:gd name="T0" fmla="*/ 0 w 29"/>
                    <a:gd name="T1" fmla="*/ 0 h 19"/>
                    <a:gd name="T2" fmla="*/ 2 w 29"/>
                    <a:gd name="T3" fmla="*/ 3 h 19"/>
                    <a:gd name="T4" fmla="*/ 4 w 29"/>
                    <a:gd name="T5" fmla="*/ 6 h 19"/>
                    <a:gd name="T6" fmla="*/ 6 w 29"/>
                    <a:gd name="T7" fmla="*/ 8 h 19"/>
                    <a:gd name="T8" fmla="*/ 8 w 29"/>
                    <a:gd name="T9" fmla="*/ 10 h 19"/>
                    <a:gd name="T10" fmla="*/ 10 w 29"/>
                    <a:gd name="T11" fmla="*/ 12 h 19"/>
                    <a:gd name="T12" fmla="*/ 12 w 29"/>
                    <a:gd name="T13" fmla="*/ 14 h 19"/>
                    <a:gd name="T14" fmla="*/ 14 w 29"/>
                    <a:gd name="T15" fmla="*/ 15 h 19"/>
                    <a:gd name="T16" fmla="*/ 16 w 29"/>
                    <a:gd name="T17" fmla="*/ 16 h 19"/>
                    <a:gd name="T18" fmla="*/ 17 w 29"/>
                    <a:gd name="T19" fmla="*/ 17 h 19"/>
                    <a:gd name="T20" fmla="*/ 19 w 29"/>
                    <a:gd name="T21" fmla="*/ 17 h 19"/>
                    <a:gd name="T22" fmla="*/ 20 w 29"/>
                    <a:gd name="T23" fmla="*/ 18 h 19"/>
                    <a:gd name="T24" fmla="*/ 22 w 29"/>
                    <a:gd name="T25" fmla="*/ 18 h 19"/>
                    <a:gd name="T26" fmla="*/ 24 w 29"/>
                    <a:gd name="T27" fmla="*/ 18 h 19"/>
                    <a:gd name="T28" fmla="*/ 25 w 29"/>
                    <a:gd name="T29" fmla="*/ 18 h 19"/>
                    <a:gd name="T30" fmla="*/ 27 w 29"/>
                    <a:gd name="T31" fmla="*/ 18 h 19"/>
                    <a:gd name="T32" fmla="*/ 29 w 29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4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9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5" name="Freeform 498"/>
                <p:cNvSpPr>
                  <a:spLocks/>
                </p:cNvSpPr>
                <p:nvPr/>
              </p:nvSpPr>
              <p:spPr bwMode="auto">
                <a:xfrm>
                  <a:off x="3062" y="2999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1 w 24"/>
                    <a:gd name="T3" fmla="*/ 18 h 19"/>
                    <a:gd name="T4" fmla="*/ 3 w 24"/>
                    <a:gd name="T5" fmla="*/ 18 h 19"/>
                    <a:gd name="T6" fmla="*/ 5 w 24"/>
                    <a:gd name="T7" fmla="*/ 18 h 19"/>
                    <a:gd name="T8" fmla="*/ 6 w 24"/>
                    <a:gd name="T9" fmla="*/ 18 h 19"/>
                    <a:gd name="T10" fmla="*/ 8 w 24"/>
                    <a:gd name="T11" fmla="*/ 18 h 19"/>
                    <a:gd name="T12" fmla="*/ 10 w 24"/>
                    <a:gd name="T13" fmla="*/ 17 h 19"/>
                    <a:gd name="T14" fmla="*/ 12 w 24"/>
                    <a:gd name="T15" fmla="*/ 17 h 19"/>
                    <a:gd name="T16" fmla="*/ 13 w 24"/>
                    <a:gd name="T17" fmla="*/ 16 h 19"/>
                    <a:gd name="T18" fmla="*/ 15 w 24"/>
                    <a:gd name="T19" fmla="*/ 15 h 19"/>
                    <a:gd name="T20" fmla="*/ 17 w 24"/>
                    <a:gd name="T21" fmla="*/ 14 h 19"/>
                    <a:gd name="T22" fmla="*/ 18 w 24"/>
                    <a:gd name="T23" fmla="*/ 12 h 19"/>
                    <a:gd name="T24" fmla="*/ 19 w 24"/>
                    <a:gd name="T25" fmla="*/ 10 h 19"/>
                    <a:gd name="T26" fmla="*/ 21 w 24"/>
                    <a:gd name="T27" fmla="*/ 8 h 19"/>
                    <a:gd name="T28" fmla="*/ 22 w 24"/>
                    <a:gd name="T29" fmla="*/ 6 h 19"/>
                    <a:gd name="T30" fmla="*/ 23 w 24"/>
                    <a:gd name="T31" fmla="*/ 3 h 19"/>
                    <a:gd name="T32" fmla="*/ 24 w 24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9">
                      <a:moveTo>
                        <a:pt x="0" y="19"/>
                      </a:move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6" name="Line 499"/>
                <p:cNvSpPr>
                  <a:spLocks noChangeShapeType="1"/>
                </p:cNvSpPr>
                <p:nvPr/>
              </p:nvSpPr>
              <p:spPr bwMode="auto">
                <a:xfrm>
                  <a:off x="3023" y="3001"/>
                  <a:ext cx="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7" name="Line 500"/>
                <p:cNvSpPr>
                  <a:spLocks noChangeShapeType="1"/>
                </p:cNvSpPr>
                <p:nvPr/>
              </p:nvSpPr>
              <p:spPr bwMode="auto">
                <a:xfrm>
                  <a:off x="3095" y="3000"/>
                  <a:ext cx="57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8" name="Line 501"/>
                <p:cNvSpPr>
                  <a:spLocks noChangeShapeType="1"/>
                </p:cNvSpPr>
                <p:nvPr/>
              </p:nvSpPr>
              <p:spPr bwMode="auto">
                <a:xfrm>
                  <a:off x="3086" y="2999"/>
                  <a:ext cx="55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09" name="Line 502"/>
                <p:cNvSpPr>
                  <a:spLocks noChangeShapeType="1"/>
                </p:cNvSpPr>
                <p:nvPr/>
              </p:nvSpPr>
              <p:spPr bwMode="auto">
                <a:xfrm>
                  <a:off x="3087" y="2999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0" name="Line 503"/>
                <p:cNvSpPr>
                  <a:spLocks noChangeShapeType="1"/>
                </p:cNvSpPr>
                <p:nvPr/>
              </p:nvSpPr>
              <p:spPr bwMode="auto">
                <a:xfrm>
                  <a:off x="3141" y="312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1" name="Freeform 504"/>
                <p:cNvSpPr>
                  <a:spLocks/>
                </p:cNvSpPr>
                <p:nvPr/>
              </p:nvSpPr>
              <p:spPr bwMode="auto">
                <a:xfrm>
                  <a:off x="3095" y="3001"/>
                  <a:ext cx="30" cy="18"/>
                </a:xfrm>
                <a:custGeom>
                  <a:avLst/>
                  <a:gdLst>
                    <a:gd name="T0" fmla="*/ 0 w 30"/>
                    <a:gd name="T1" fmla="*/ 0 h 18"/>
                    <a:gd name="T2" fmla="*/ 2 w 30"/>
                    <a:gd name="T3" fmla="*/ 3 h 18"/>
                    <a:gd name="T4" fmla="*/ 4 w 30"/>
                    <a:gd name="T5" fmla="*/ 5 h 18"/>
                    <a:gd name="T6" fmla="*/ 7 w 30"/>
                    <a:gd name="T7" fmla="*/ 8 h 18"/>
                    <a:gd name="T8" fmla="*/ 9 w 30"/>
                    <a:gd name="T9" fmla="*/ 10 h 18"/>
                    <a:gd name="T10" fmla="*/ 11 w 30"/>
                    <a:gd name="T11" fmla="*/ 12 h 18"/>
                    <a:gd name="T12" fmla="*/ 13 w 30"/>
                    <a:gd name="T13" fmla="*/ 13 h 18"/>
                    <a:gd name="T14" fmla="*/ 14 w 30"/>
                    <a:gd name="T15" fmla="*/ 14 h 18"/>
                    <a:gd name="T16" fmla="*/ 16 w 30"/>
                    <a:gd name="T17" fmla="*/ 15 h 18"/>
                    <a:gd name="T18" fmla="*/ 18 w 30"/>
                    <a:gd name="T19" fmla="*/ 16 h 18"/>
                    <a:gd name="T20" fmla="*/ 19 w 30"/>
                    <a:gd name="T21" fmla="*/ 17 h 18"/>
                    <a:gd name="T22" fmla="*/ 21 w 30"/>
                    <a:gd name="T23" fmla="*/ 17 h 18"/>
                    <a:gd name="T24" fmla="*/ 23 w 30"/>
                    <a:gd name="T25" fmla="*/ 17 h 18"/>
                    <a:gd name="T26" fmla="*/ 24 w 30"/>
                    <a:gd name="T27" fmla="*/ 17 h 18"/>
                    <a:gd name="T28" fmla="*/ 26 w 30"/>
                    <a:gd name="T29" fmla="*/ 17 h 18"/>
                    <a:gd name="T30" fmla="*/ 28 w 30"/>
                    <a:gd name="T31" fmla="*/ 17 h 18"/>
                    <a:gd name="T32" fmla="*/ 30 w 30"/>
                    <a:gd name="T3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3"/>
                      </a:lnTo>
                      <a:lnTo>
                        <a:pt x="14" y="14"/>
                      </a:lnTo>
                      <a:lnTo>
                        <a:pt x="16" y="15"/>
                      </a:lnTo>
                      <a:lnTo>
                        <a:pt x="18" y="16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4" y="17"/>
                      </a:lnTo>
                      <a:lnTo>
                        <a:pt x="26" y="17"/>
                      </a:lnTo>
                      <a:lnTo>
                        <a:pt x="28" y="17"/>
                      </a:lnTo>
                      <a:lnTo>
                        <a:pt x="3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2" name="Freeform 505"/>
                <p:cNvSpPr>
                  <a:spLocks/>
                </p:cNvSpPr>
                <p:nvPr/>
              </p:nvSpPr>
              <p:spPr bwMode="auto">
                <a:xfrm>
                  <a:off x="3125" y="3001"/>
                  <a:ext cx="24" cy="18"/>
                </a:xfrm>
                <a:custGeom>
                  <a:avLst/>
                  <a:gdLst>
                    <a:gd name="T0" fmla="*/ 0 w 24"/>
                    <a:gd name="T1" fmla="*/ 18 h 18"/>
                    <a:gd name="T2" fmla="*/ 1 w 24"/>
                    <a:gd name="T3" fmla="*/ 17 h 18"/>
                    <a:gd name="T4" fmla="*/ 3 w 24"/>
                    <a:gd name="T5" fmla="*/ 17 h 18"/>
                    <a:gd name="T6" fmla="*/ 5 w 24"/>
                    <a:gd name="T7" fmla="*/ 17 h 18"/>
                    <a:gd name="T8" fmla="*/ 6 w 24"/>
                    <a:gd name="T9" fmla="*/ 17 h 18"/>
                    <a:gd name="T10" fmla="*/ 8 w 24"/>
                    <a:gd name="T11" fmla="*/ 17 h 18"/>
                    <a:gd name="T12" fmla="*/ 10 w 24"/>
                    <a:gd name="T13" fmla="*/ 17 h 18"/>
                    <a:gd name="T14" fmla="*/ 12 w 24"/>
                    <a:gd name="T15" fmla="*/ 16 h 18"/>
                    <a:gd name="T16" fmla="*/ 13 w 24"/>
                    <a:gd name="T17" fmla="*/ 15 h 18"/>
                    <a:gd name="T18" fmla="*/ 15 w 24"/>
                    <a:gd name="T19" fmla="*/ 14 h 18"/>
                    <a:gd name="T20" fmla="*/ 17 w 24"/>
                    <a:gd name="T21" fmla="*/ 13 h 18"/>
                    <a:gd name="T22" fmla="*/ 18 w 24"/>
                    <a:gd name="T23" fmla="*/ 12 h 18"/>
                    <a:gd name="T24" fmla="*/ 19 w 24"/>
                    <a:gd name="T25" fmla="*/ 10 h 18"/>
                    <a:gd name="T26" fmla="*/ 21 w 24"/>
                    <a:gd name="T27" fmla="*/ 8 h 18"/>
                    <a:gd name="T28" fmla="*/ 22 w 24"/>
                    <a:gd name="T29" fmla="*/ 5 h 18"/>
                    <a:gd name="T30" fmla="*/ 23 w 24"/>
                    <a:gd name="T31" fmla="*/ 3 h 18"/>
                    <a:gd name="T32" fmla="*/ 24 w 24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8">
                      <a:moveTo>
                        <a:pt x="0" y="18"/>
                      </a:move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5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3" name="Line 506"/>
                <p:cNvSpPr>
                  <a:spLocks noChangeShapeType="1"/>
                </p:cNvSpPr>
                <p:nvPr/>
              </p:nvSpPr>
              <p:spPr bwMode="auto">
                <a:xfrm>
                  <a:off x="3157" y="3000"/>
                  <a:ext cx="54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4" name="Line 507"/>
                <p:cNvSpPr>
                  <a:spLocks noChangeShapeType="1"/>
                </p:cNvSpPr>
                <p:nvPr/>
              </p:nvSpPr>
              <p:spPr bwMode="auto">
                <a:xfrm>
                  <a:off x="3149" y="2999"/>
                  <a:ext cx="51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5" name="Line 508"/>
                <p:cNvSpPr>
                  <a:spLocks noChangeShapeType="1"/>
                </p:cNvSpPr>
                <p:nvPr/>
              </p:nvSpPr>
              <p:spPr bwMode="auto">
                <a:xfrm>
                  <a:off x="3149" y="299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6" name="Line 509"/>
                <p:cNvSpPr>
                  <a:spLocks noChangeShapeType="1"/>
                </p:cNvSpPr>
                <p:nvPr/>
              </p:nvSpPr>
              <p:spPr bwMode="auto">
                <a:xfrm>
                  <a:off x="3201" y="3126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7" name="Line 510"/>
                <p:cNvSpPr>
                  <a:spLocks noChangeShapeType="1"/>
                </p:cNvSpPr>
                <p:nvPr/>
              </p:nvSpPr>
              <p:spPr bwMode="auto">
                <a:xfrm>
                  <a:off x="3220" y="3000"/>
                  <a:ext cx="55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8" name="Line 511"/>
                <p:cNvSpPr>
                  <a:spLocks noChangeShapeType="1"/>
                </p:cNvSpPr>
                <p:nvPr/>
              </p:nvSpPr>
              <p:spPr bwMode="auto">
                <a:xfrm>
                  <a:off x="3210" y="2999"/>
                  <a:ext cx="55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19" name="Line 512"/>
                <p:cNvSpPr>
                  <a:spLocks noChangeShapeType="1"/>
                </p:cNvSpPr>
                <p:nvPr/>
              </p:nvSpPr>
              <p:spPr bwMode="auto">
                <a:xfrm>
                  <a:off x="3210" y="2999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0" name="Line 513"/>
                <p:cNvSpPr>
                  <a:spLocks noChangeShapeType="1"/>
                </p:cNvSpPr>
                <p:nvPr/>
              </p:nvSpPr>
              <p:spPr bwMode="auto">
                <a:xfrm>
                  <a:off x="3263" y="312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1" name="Freeform 514"/>
                <p:cNvSpPr>
                  <a:spLocks/>
                </p:cNvSpPr>
                <p:nvPr/>
              </p:nvSpPr>
              <p:spPr bwMode="auto">
                <a:xfrm>
                  <a:off x="3158" y="3001"/>
                  <a:ext cx="29" cy="20"/>
                </a:xfrm>
                <a:custGeom>
                  <a:avLst/>
                  <a:gdLst>
                    <a:gd name="T0" fmla="*/ 0 w 29"/>
                    <a:gd name="T1" fmla="*/ 0 h 20"/>
                    <a:gd name="T2" fmla="*/ 2 w 29"/>
                    <a:gd name="T3" fmla="*/ 3 h 20"/>
                    <a:gd name="T4" fmla="*/ 4 w 29"/>
                    <a:gd name="T5" fmla="*/ 6 h 20"/>
                    <a:gd name="T6" fmla="*/ 6 w 29"/>
                    <a:gd name="T7" fmla="*/ 9 h 20"/>
                    <a:gd name="T8" fmla="*/ 8 w 29"/>
                    <a:gd name="T9" fmla="*/ 11 h 20"/>
                    <a:gd name="T10" fmla="*/ 10 w 29"/>
                    <a:gd name="T11" fmla="*/ 13 h 20"/>
                    <a:gd name="T12" fmla="*/ 12 w 29"/>
                    <a:gd name="T13" fmla="*/ 15 h 20"/>
                    <a:gd name="T14" fmla="*/ 14 w 29"/>
                    <a:gd name="T15" fmla="*/ 16 h 20"/>
                    <a:gd name="T16" fmla="*/ 16 w 29"/>
                    <a:gd name="T17" fmla="*/ 17 h 20"/>
                    <a:gd name="T18" fmla="*/ 17 w 29"/>
                    <a:gd name="T19" fmla="*/ 18 h 20"/>
                    <a:gd name="T20" fmla="*/ 19 w 29"/>
                    <a:gd name="T21" fmla="*/ 18 h 20"/>
                    <a:gd name="T22" fmla="*/ 20 w 29"/>
                    <a:gd name="T23" fmla="*/ 19 h 20"/>
                    <a:gd name="T24" fmla="*/ 22 w 29"/>
                    <a:gd name="T25" fmla="*/ 19 h 20"/>
                    <a:gd name="T26" fmla="*/ 24 w 29"/>
                    <a:gd name="T27" fmla="*/ 19 h 20"/>
                    <a:gd name="T28" fmla="*/ 25 w 29"/>
                    <a:gd name="T29" fmla="*/ 19 h 20"/>
                    <a:gd name="T30" fmla="*/ 27 w 29"/>
                    <a:gd name="T31" fmla="*/ 19 h 20"/>
                    <a:gd name="T32" fmla="*/ 29 w 29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20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4" y="16"/>
                      </a:lnTo>
                      <a:lnTo>
                        <a:pt x="16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2" name="Freeform 515"/>
                <p:cNvSpPr>
                  <a:spLocks/>
                </p:cNvSpPr>
                <p:nvPr/>
              </p:nvSpPr>
              <p:spPr bwMode="auto">
                <a:xfrm>
                  <a:off x="3187" y="3001"/>
                  <a:ext cx="24" cy="20"/>
                </a:xfrm>
                <a:custGeom>
                  <a:avLst/>
                  <a:gdLst>
                    <a:gd name="T0" fmla="*/ 0 w 24"/>
                    <a:gd name="T1" fmla="*/ 20 h 20"/>
                    <a:gd name="T2" fmla="*/ 1 w 24"/>
                    <a:gd name="T3" fmla="*/ 19 h 20"/>
                    <a:gd name="T4" fmla="*/ 3 w 24"/>
                    <a:gd name="T5" fmla="*/ 19 h 20"/>
                    <a:gd name="T6" fmla="*/ 5 w 24"/>
                    <a:gd name="T7" fmla="*/ 19 h 20"/>
                    <a:gd name="T8" fmla="*/ 6 w 24"/>
                    <a:gd name="T9" fmla="*/ 19 h 20"/>
                    <a:gd name="T10" fmla="*/ 8 w 24"/>
                    <a:gd name="T11" fmla="*/ 19 h 20"/>
                    <a:gd name="T12" fmla="*/ 10 w 24"/>
                    <a:gd name="T13" fmla="*/ 18 h 20"/>
                    <a:gd name="T14" fmla="*/ 12 w 24"/>
                    <a:gd name="T15" fmla="*/ 18 h 20"/>
                    <a:gd name="T16" fmla="*/ 13 w 24"/>
                    <a:gd name="T17" fmla="*/ 17 h 20"/>
                    <a:gd name="T18" fmla="*/ 15 w 24"/>
                    <a:gd name="T19" fmla="*/ 16 h 20"/>
                    <a:gd name="T20" fmla="*/ 17 w 24"/>
                    <a:gd name="T21" fmla="*/ 15 h 20"/>
                    <a:gd name="T22" fmla="*/ 18 w 24"/>
                    <a:gd name="T23" fmla="*/ 13 h 20"/>
                    <a:gd name="T24" fmla="*/ 19 w 24"/>
                    <a:gd name="T25" fmla="*/ 11 h 20"/>
                    <a:gd name="T26" fmla="*/ 21 w 24"/>
                    <a:gd name="T27" fmla="*/ 9 h 20"/>
                    <a:gd name="T28" fmla="*/ 22 w 24"/>
                    <a:gd name="T29" fmla="*/ 6 h 20"/>
                    <a:gd name="T30" fmla="*/ 23 w 24"/>
                    <a:gd name="T31" fmla="*/ 3 h 20"/>
                    <a:gd name="T32" fmla="*/ 24 w 24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0">
                      <a:moveTo>
                        <a:pt x="0" y="20"/>
                      </a:move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7" y="15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21" y="9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3" name="Freeform 516"/>
                <p:cNvSpPr>
                  <a:spLocks/>
                </p:cNvSpPr>
                <p:nvPr/>
              </p:nvSpPr>
              <p:spPr bwMode="auto">
                <a:xfrm>
                  <a:off x="3221" y="3001"/>
                  <a:ext cx="29" cy="20"/>
                </a:xfrm>
                <a:custGeom>
                  <a:avLst/>
                  <a:gdLst>
                    <a:gd name="T0" fmla="*/ 0 w 29"/>
                    <a:gd name="T1" fmla="*/ 0 h 20"/>
                    <a:gd name="T2" fmla="*/ 2 w 29"/>
                    <a:gd name="T3" fmla="*/ 3 h 20"/>
                    <a:gd name="T4" fmla="*/ 4 w 29"/>
                    <a:gd name="T5" fmla="*/ 6 h 20"/>
                    <a:gd name="T6" fmla="*/ 6 w 29"/>
                    <a:gd name="T7" fmla="*/ 9 h 20"/>
                    <a:gd name="T8" fmla="*/ 8 w 29"/>
                    <a:gd name="T9" fmla="*/ 11 h 20"/>
                    <a:gd name="T10" fmla="*/ 10 w 29"/>
                    <a:gd name="T11" fmla="*/ 13 h 20"/>
                    <a:gd name="T12" fmla="*/ 12 w 29"/>
                    <a:gd name="T13" fmla="*/ 15 h 20"/>
                    <a:gd name="T14" fmla="*/ 14 w 29"/>
                    <a:gd name="T15" fmla="*/ 16 h 20"/>
                    <a:gd name="T16" fmla="*/ 16 w 29"/>
                    <a:gd name="T17" fmla="*/ 17 h 20"/>
                    <a:gd name="T18" fmla="*/ 17 w 29"/>
                    <a:gd name="T19" fmla="*/ 18 h 20"/>
                    <a:gd name="T20" fmla="*/ 19 w 29"/>
                    <a:gd name="T21" fmla="*/ 18 h 20"/>
                    <a:gd name="T22" fmla="*/ 20 w 29"/>
                    <a:gd name="T23" fmla="*/ 19 h 20"/>
                    <a:gd name="T24" fmla="*/ 22 w 29"/>
                    <a:gd name="T25" fmla="*/ 19 h 20"/>
                    <a:gd name="T26" fmla="*/ 24 w 29"/>
                    <a:gd name="T27" fmla="*/ 19 h 20"/>
                    <a:gd name="T28" fmla="*/ 25 w 29"/>
                    <a:gd name="T29" fmla="*/ 19 h 20"/>
                    <a:gd name="T30" fmla="*/ 27 w 29"/>
                    <a:gd name="T31" fmla="*/ 19 h 20"/>
                    <a:gd name="T32" fmla="*/ 29 w 29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20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4" y="16"/>
                      </a:lnTo>
                      <a:lnTo>
                        <a:pt x="16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4" name="Freeform 517"/>
                <p:cNvSpPr>
                  <a:spLocks/>
                </p:cNvSpPr>
                <p:nvPr/>
              </p:nvSpPr>
              <p:spPr bwMode="auto">
                <a:xfrm>
                  <a:off x="3250" y="3001"/>
                  <a:ext cx="25" cy="20"/>
                </a:xfrm>
                <a:custGeom>
                  <a:avLst/>
                  <a:gdLst>
                    <a:gd name="T0" fmla="*/ 0 w 25"/>
                    <a:gd name="T1" fmla="*/ 20 h 20"/>
                    <a:gd name="T2" fmla="*/ 1 w 25"/>
                    <a:gd name="T3" fmla="*/ 19 h 20"/>
                    <a:gd name="T4" fmla="*/ 3 w 25"/>
                    <a:gd name="T5" fmla="*/ 19 h 20"/>
                    <a:gd name="T6" fmla="*/ 5 w 25"/>
                    <a:gd name="T7" fmla="*/ 19 h 20"/>
                    <a:gd name="T8" fmla="*/ 6 w 25"/>
                    <a:gd name="T9" fmla="*/ 19 h 20"/>
                    <a:gd name="T10" fmla="*/ 8 w 25"/>
                    <a:gd name="T11" fmla="*/ 19 h 20"/>
                    <a:gd name="T12" fmla="*/ 10 w 25"/>
                    <a:gd name="T13" fmla="*/ 18 h 20"/>
                    <a:gd name="T14" fmla="*/ 12 w 25"/>
                    <a:gd name="T15" fmla="*/ 18 h 20"/>
                    <a:gd name="T16" fmla="*/ 13 w 25"/>
                    <a:gd name="T17" fmla="*/ 17 h 20"/>
                    <a:gd name="T18" fmla="*/ 16 w 25"/>
                    <a:gd name="T19" fmla="*/ 16 h 20"/>
                    <a:gd name="T20" fmla="*/ 18 w 25"/>
                    <a:gd name="T21" fmla="*/ 15 h 20"/>
                    <a:gd name="T22" fmla="*/ 19 w 25"/>
                    <a:gd name="T23" fmla="*/ 13 h 20"/>
                    <a:gd name="T24" fmla="*/ 20 w 25"/>
                    <a:gd name="T25" fmla="*/ 11 h 20"/>
                    <a:gd name="T26" fmla="*/ 22 w 25"/>
                    <a:gd name="T27" fmla="*/ 9 h 20"/>
                    <a:gd name="T28" fmla="*/ 23 w 25"/>
                    <a:gd name="T29" fmla="*/ 6 h 20"/>
                    <a:gd name="T30" fmla="*/ 24 w 25"/>
                    <a:gd name="T31" fmla="*/ 3 h 20"/>
                    <a:gd name="T32" fmla="*/ 25 w 25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20">
                      <a:moveTo>
                        <a:pt x="0" y="20"/>
                      </a:move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3" y="17"/>
                      </a:lnTo>
                      <a:lnTo>
                        <a:pt x="16" y="16"/>
                      </a:lnTo>
                      <a:lnTo>
                        <a:pt x="18" y="15"/>
                      </a:lnTo>
                      <a:lnTo>
                        <a:pt x="19" y="13"/>
                      </a:lnTo>
                      <a:lnTo>
                        <a:pt x="20" y="11"/>
                      </a:lnTo>
                      <a:lnTo>
                        <a:pt x="22" y="9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5" name="Freeform 518"/>
                <p:cNvSpPr>
                  <a:spLocks/>
                </p:cNvSpPr>
                <p:nvPr/>
              </p:nvSpPr>
              <p:spPr bwMode="auto">
                <a:xfrm>
                  <a:off x="3045" y="3105"/>
                  <a:ext cx="28" cy="21"/>
                </a:xfrm>
                <a:custGeom>
                  <a:avLst/>
                  <a:gdLst>
                    <a:gd name="T0" fmla="*/ 28 w 28"/>
                    <a:gd name="T1" fmla="*/ 21 h 21"/>
                    <a:gd name="T2" fmla="*/ 25 w 28"/>
                    <a:gd name="T3" fmla="*/ 17 h 21"/>
                    <a:gd name="T4" fmla="*/ 23 w 28"/>
                    <a:gd name="T5" fmla="*/ 14 h 21"/>
                    <a:gd name="T6" fmla="*/ 21 w 28"/>
                    <a:gd name="T7" fmla="*/ 11 h 21"/>
                    <a:gd name="T8" fmla="*/ 19 w 28"/>
                    <a:gd name="T9" fmla="*/ 9 h 21"/>
                    <a:gd name="T10" fmla="*/ 17 w 28"/>
                    <a:gd name="T11" fmla="*/ 7 h 21"/>
                    <a:gd name="T12" fmla="*/ 15 w 28"/>
                    <a:gd name="T13" fmla="*/ 5 h 21"/>
                    <a:gd name="T14" fmla="*/ 13 w 28"/>
                    <a:gd name="T15" fmla="*/ 4 h 21"/>
                    <a:gd name="T16" fmla="*/ 12 w 28"/>
                    <a:gd name="T17" fmla="*/ 3 h 21"/>
                    <a:gd name="T18" fmla="*/ 10 w 28"/>
                    <a:gd name="T19" fmla="*/ 2 h 21"/>
                    <a:gd name="T20" fmla="*/ 8 w 28"/>
                    <a:gd name="T21" fmla="*/ 1 h 21"/>
                    <a:gd name="T22" fmla="*/ 7 w 28"/>
                    <a:gd name="T23" fmla="*/ 1 h 21"/>
                    <a:gd name="T24" fmla="*/ 5 w 28"/>
                    <a:gd name="T25" fmla="*/ 0 h 21"/>
                    <a:gd name="T26" fmla="*/ 4 w 28"/>
                    <a:gd name="T27" fmla="*/ 0 h 21"/>
                    <a:gd name="T28" fmla="*/ 2 w 28"/>
                    <a:gd name="T29" fmla="*/ 0 h 21"/>
                    <a:gd name="T30" fmla="*/ 1 w 28"/>
                    <a:gd name="T31" fmla="*/ 0 h 21"/>
                    <a:gd name="T32" fmla="*/ 0 w 28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21">
                      <a:moveTo>
                        <a:pt x="28" y="21"/>
                      </a:moveTo>
                      <a:lnTo>
                        <a:pt x="25" y="17"/>
                      </a:lnTo>
                      <a:lnTo>
                        <a:pt x="23" y="14"/>
                      </a:lnTo>
                      <a:lnTo>
                        <a:pt x="21" y="11"/>
                      </a:lnTo>
                      <a:lnTo>
                        <a:pt x="19" y="9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6" name="Freeform 519"/>
                <p:cNvSpPr>
                  <a:spLocks/>
                </p:cNvSpPr>
                <p:nvPr/>
              </p:nvSpPr>
              <p:spPr bwMode="auto">
                <a:xfrm>
                  <a:off x="3021" y="3105"/>
                  <a:ext cx="24" cy="21"/>
                </a:xfrm>
                <a:custGeom>
                  <a:avLst/>
                  <a:gdLst>
                    <a:gd name="T0" fmla="*/ 24 w 24"/>
                    <a:gd name="T1" fmla="*/ 0 h 21"/>
                    <a:gd name="T2" fmla="*/ 22 w 24"/>
                    <a:gd name="T3" fmla="*/ 0 h 21"/>
                    <a:gd name="T4" fmla="*/ 20 w 24"/>
                    <a:gd name="T5" fmla="*/ 0 h 21"/>
                    <a:gd name="T6" fmla="*/ 18 w 24"/>
                    <a:gd name="T7" fmla="*/ 0 h 21"/>
                    <a:gd name="T8" fmla="*/ 17 w 24"/>
                    <a:gd name="T9" fmla="*/ 0 h 21"/>
                    <a:gd name="T10" fmla="*/ 15 w 24"/>
                    <a:gd name="T11" fmla="*/ 1 h 21"/>
                    <a:gd name="T12" fmla="*/ 13 w 24"/>
                    <a:gd name="T13" fmla="*/ 1 h 21"/>
                    <a:gd name="T14" fmla="*/ 11 w 24"/>
                    <a:gd name="T15" fmla="*/ 2 h 21"/>
                    <a:gd name="T16" fmla="*/ 10 w 24"/>
                    <a:gd name="T17" fmla="*/ 3 h 21"/>
                    <a:gd name="T18" fmla="*/ 8 w 24"/>
                    <a:gd name="T19" fmla="*/ 4 h 21"/>
                    <a:gd name="T20" fmla="*/ 6 w 24"/>
                    <a:gd name="T21" fmla="*/ 5 h 21"/>
                    <a:gd name="T22" fmla="*/ 5 w 24"/>
                    <a:gd name="T23" fmla="*/ 7 h 21"/>
                    <a:gd name="T24" fmla="*/ 4 w 24"/>
                    <a:gd name="T25" fmla="*/ 9 h 21"/>
                    <a:gd name="T26" fmla="*/ 2 w 24"/>
                    <a:gd name="T27" fmla="*/ 11 h 21"/>
                    <a:gd name="T28" fmla="*/ 1 w 24"/>
                    <a:gd name="T29" fmla="*/ 14 h 21"/>
                    <a:gd name="T30" fmla="*/ 0 w 24"/>
                    <a:gd name="T31" fmla="*/ 17 h 21"/>
                    <a:gd name="T32" fmla="*/ 0 w 24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1">
                      <a:moveTo>
                        <a:pt x="24" y="0"/>
                      </a:move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7" name="Freeform 520"/>
                <p:cNvSpPr>
                  <a:spLocks/>
                </p:cNvSpPr>
                <p:nvPr/>
              </p:nvSpPr>
              <p:spPr bwMode="auto">
                <a:xfrm>
                  <a:off x="3110" y="3107"/>
                  <a:ext cx="32" cy="19"/>
                </a:xfrm>
                <a:custGeom>
                  <a:avLst/>
                  <a:gdLst>
                    <a:gd name="T0" fmla="*/ 32 w 32"/>
                    <a:gd name="T1" fmla="*/ 19 h 19"/>
                    <a:gd name="T2" fmla="*/ 29 w 32"/>
                    <a:gd name="T3" fmla="*/ 15 h 19"/>
                    <a:gd name="T4" fmla="*/ 26 w 32"/>
                    <a:gd name="T5" fmla="*/ 13 h 19"/>
                    <a:gd name="T6" fmla="*/ 24 w 32"/>
                    <a:gd name="T7" fmla="*/ 10 h 19"/>
                    <a:gd name="T8" fmla="*/ 22 w 32"/>
                    <a:gd name="T9" fmla="*/ 8 h 19"/>
                    <a:gd name="T10" fmla="*/ 19 w 32"/>
                    <a:gd name="T11" fmla="*/ 6 h 19"/>
                    <a:gd name="T12" fmla="*/ 17 w 32"/>
                    <a:gd name="T13" fmla="*/ 5 h 19"/>
                    <a:gd name="T14" fmla="*/ 15 w 32"/>
                    <a:gd name="T15" fmla="*/ 4 h 19"/>
                    <a:gd name="T16" fmla="*/ 14 w 32"/>
                    <a:gd name="T17" fmla="*/ 3 h 19"/>
                    <a:gd name="T18" fmla="*/ 12 w 32"/>
                    <a:gd name="T19" fmla="*/ 2 h 19"/>
                    <a:gd name="T20" fmla="*/ 10 w 32"/>
                    <a:gd name="T21" fmla="*/ 1 h 19"/>
                    <a:gd name="T22" fmla="*/ 8 w 32"/>
                    <a:gd name="T23" fmla="*/ 1 h 19"/>
                    <a:gd name="T24" fmla="*/ 7 w 32"/>
                    <a:gd name="T25" fmla="*/ 0 h 19"/>
                    <a:gd name="T26" fmla="*/ 5 w 32"/>
                    <a:gd name="T27" fmla="*/ 0 h 19"/>
                    <a:gd name="T28" fmla="*/ 3 w 32"/>
                    <a:gd name="T29" fmla="*/ 0 h 19"/>
                    <a:gd name="T30" fmla="*/ 1 w 32"/>
                    <a:gd name="T31" fmla="*/ 0 h 19"/>
                    <a:gd name="T32" fmla="*/ 0 w 32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9">
                      <a:moveTo>
                        <a:pt x="32" y="19"/>
                      </a:moveTo>
                      <a:lnTo>
                        <a:pt x="29" y="15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19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8" name="Freeform 521"/>
                <p:cNvSpPr>
                  <a:spLocks/>
                </p:cNvSpPr>
                <p:nvPr/>
              </p:nvSpPr>
              <p:spPr bwMode="auto">
                <a:xfrm>
                  <a:off x="3084" y="3107"/>
                  <a:ext cx="26" cy="19"/>
                </a:xfrm>
                <a:custGeom>
                  <a:avLst/>
                  <a:gdLst>
                    <a:gd name="T0" fmla="*/ 26 w 26"/>
                    <a:gd name="T1" fmla="*/ 0 h 19"/>
                    <a:gd name="T2" fmla="*/ 24 w 26"/>
                    <a:gd name="T3" fmla="*/ 0 h 19"/>
                    <a:gd name="T4" fmla="*/ 22 w 26"/>
                    <a:gd name="T5" fmla="*/ 0 h 19"/>
                    <a:gd name="T6" fmla="*/ 20 w 26"/>
                    <a:gd name="T7" fmla="*/ 0 h 19"/>
                    <a:gd name="T8" fmla="*/ 18 w 26"/>
                    <a:gd name="T9" fmla="*/ 0 h 19"/>
                    <a:gd name="T10" fmla="*/ 16 w 26"/>
                    <a:gd name="T11" fmla="*/ 1 h 19"/>
                    <a:gd name="T12" fmla="*/ 15 w 26"/>
                    <a:gd name="T13" fmla="*/ 1 h 19"/>
                    <a:gd name="T14" fmla="*/ 13 w 26"/>
                    <a:gd name="T15" fmla="*/ 2 h 19"/>
                    <a:gd name="T16" fmla="*/ 11 w 26"/>
                    <a:gd name="T17" fmla="*/ 3 h 19"/>
                    <a:gd name="T18" fmla="*/ 9 w 26"/>
                    <a:gd name="T19" fmla="*/ 4 h 19"/>
                    <a:gd name="T20" fmla="*/ 8 w 26"/>
                    <a:gd name="T21" fmla="*/ 5 h 19"/>
                    <a:gd name="T22" fmla="*/ 6 w 26"/>
                    <a:gd name="T23" fmla="*/ 6 h 19"/>
                    <a:gd name="T24" fmla="*/ 4 w 26"/>
                    <a:gd name="T25" fmla="*/ 8 h 19"/>
                    <a:gd name="T26" fmla="*/ 3 w 26"/>
                    <a:gd name="T27" fmla="*/ 10 h 19"/>
                    <a:gd name="T28" fmla="*/ 2 w 26"/>
                    <a:gd name="T29" fmla="*/ 13 h 19"/>
                    <a:gd name="T30" fmla="*/ 1 w 26"/>
                    <a:gd name="T31" fmla="*/ 15 h 19"/>
                    <a:gd name="T32" fmla="*/ 0 w 26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19">
                      <a:moveTo>
                        <a:pt x="26" y="0"/>
                      </a:move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29" name="Freeform 522"/>
                <p:cNvSpPr>
                  <a:spLocks/>
                </p:cNvSpPr>
                <p:nvPr/>
              </p:nvSpPr>
              <p:spPr bwMode="auto">
                <a:xfrm>
                  <a:off x="3174" y="3108"/>
                  <a:ext cx="27" cy="19"/>
                </a:xfrm>
                <a:custGeom>
                  <a:avLst/>
                  <a:gdLst>
                    <a:gd name="T0" fmla="*/ 27 w 27"/>
                    <a:gd name="T1" fmla="*/ 19 h 19"/>
                    <a:gd name="T2" fmla="*/ 24 w 27"/>
                    <a:gd name="T3" fmla="*/ 15 h 19"/>
                    <a:gd name="T4" fmla="*/ 22 w 27"/>
                    <a:gd name="T5" fmla="*/ 13 h 19"/>
                    <a:gd name="T6" fmla="*/ 20 w 27"/>
                    <a:gd name="T7" fmla="*/ 10 h 19"/>
                    <a:gd name="T8" fmla="*/ 18 w 27"/>
                    <a:gd name="T9" fmla="*/ 8 h 19"/>
                    <a:gd name="T10" fmla="*/ 16 w 27"/>
                    <a:gd name="T11" fmla="*/ 6 h 19"/>
                    <a:gd name="T12" fmla="*/ 14 w 27"/>
                    <a:gd name="T13" fmla="*/ 5 h 19"/>
                    <a:gd name="T14" fmla="*/ 13 w 27"/>
                    <a:gd name="T15" fmla="*/ 4 h 19"/>
                    <a:gd name="T16" fmla="*/ 11 w 27"/>
                    <a:gd name="T17" fmla="*/ 3 h 19"/>
                    <a:gd name="T18" fmla="*/ 10 w 27"/>
                    <a:gd name="T19" fmla="*/ 2 h 19"/>
                    <a:gd name="T20" fmla="*/ 8 w 27"/>
                    <a:gd name="T21" fmla="*/ 1 h 19"/>
                    <a:gd name="T22" fmla="*/ 7 w 27"/>
                    <a:gd name="T23" fmla="*/ 1 h 19"/>
                    <a:gd name="T24" fmla="*/ 5 w 27"/>
                    <a:gd name="T25" fmla="*/ 0 h 19"/>
                    <a:gd name="T26" fmla="*/ 4 w 27"/>
                    <a:gd name="T27" fmla="*/ 0 h 19"/>
                    <a:gd name="T28" fmla="*/ 2 w 27"/>
                    <a:gd name="T29" fmla="*/ 0 h 19"/>
                    <a:gd name="T30" fmla="*/ 1 w 27"/>
                    <a:gd name="T31" fmla="*/ 0 h 19"/>
                    <a:gd name="T32" fmla="*/ 0 w 27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9">
                      <a:moveTo>
                        <a:pt x="27" y="19"/>
                      </a:moveTo>
                      <a:lnTo>
                        <a:pt x="24" y="15"/>
                      </a:lnTo>
                      <a:lnTo>
                        <a:pt x="22" y="13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4" y="5"/>
                      </a:ln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0" name="Freeform 523"/>
                <p:cNvSpPr>
                  <a:spLocks/>
                </p:cNvSpPr>
                <p:nvPr/>
              </p:nvSpPr>
              <p:spPr bwMode="auto">
                <a:xfrm>
                  <a:off x="3151" y="3108"/>
                  <a:ext cx="23" cy="19"/>
                </a:xfrm>
                <a:custGeom>
                  <a:avLst/>
                  <a:gdLst>
                    <a:gd name="T0" fmla="*/ 23 w 23"/>
                    <a:gd name="T1" fmla="*/ 0 h 19"/>
                    <a:gd name="T2" fmla="*/ 21 w 23"/>
                    <a:gd name="T3" fmla="*/ 0 h 19"/>
                    <a:gd name="T4" fmla="*/ 19 w 23"/>
                    <a:gd name="T5" fmla="*/ 0 h 19"/>
                    <a:gd name="T6" fmla="*/ 17 w 23"/>
                    <a:gd name="T7" fmla="*/ 0 h 19"/>
                    <a:gd name="T8" fmla="*/ 16 w 23"/>
                    <a:gd name="T9" fmla="*/ 0 h 19"/>
                    <a:gd name="T10" fmla="*/ 14 w 23"/>
                    <a:gd name="T11" fmla="*/ 1 h 19"/>
                    <a:gd name="T12" fmla="*/ 12 w 23"/>
                    <a:gd name="T13" fmla="*/ 1 h 19"/>
                    <a:gd name="T14" fmla="*/ 11 w 23"/>
                    <a:gd name="T15" fmla="*/ 2 h 19"/>
                    <a:gd name="T16" fmla="*/ 9 w 23"/>
                    <a:gd name="T17" fmla="*/ 3 h 19"/>
                    <a:gd name="T18" fmla="*/ 8 w 23"/>
                    <a:gd name="T19" fmla="*/ 4 h 19"/>
                    <a:gd name="T20" fmla="*/ 6 w 23"/>
                    <a:gd name="T21" fmla="*/ 5 h 19"/>
                    <a:gd name="T22" fmla="*/ 5 w 23"/>
                    <a:gd name="T23" fmla="*/ 6 h 19"/>
                    <a:gd name="T24" fmla="*/ 4 w 23"/>
                    <a:gd name="T25" fmla="*/ 8 h 19"/>
                    <a:gd name="T26" fmla="*/ 2 w 23"/>
                    <a:gd name="T27" fmla="*/ 10 h 19"/>
                    <a:gd name="T28" fmla="*/ 1 w 23"/>
                    <a:gd name="T29" fmla="*/ 13 h 19"/>
                    <a:gd name="T30" fmla="*/ 0 w 23"/>
                    <a:gd name="T31" fmla="*/ 15 h 19"/>
                    <a:gd name="T32" fmla="*/ 0 w 23"/>
                    <a:gd name="T3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9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1" name="Freeform 524"/>
                <p:cNvSpPr>
                  <a:spLocks/>
                </p:cNvSpPr>
                <p:nvPr/>
              </p:nvSpPr>
              <p:spPr bwMode="auto">
                <a:xfrm>
                  <a:off x="3234" y="3109"/>
                  <a:ext cx="31" cy="17"/>
                </a:xfrm>
                <a:custGeom>
                  <a:avLst/>
                  <a:gdLst>
                    <a:gd name="T0" fmla="*/ 31 w 31"/>
                    <a:gd name="T1" fmla="*/ 17 h 17"/>
                    <a:gd name="T2" fmla="*/ 27 w 31"/>
                    <a:gd name="T3" fmla="*/ 14 h 17"/>
                    <a:gd name="T4" fmla="*/ 25 w 31"/>
                    <a:gd name="T5" fmla="*/ 11 h 17"/>
                    <a:gd name="T6" fmla="*/ 22 w 31"/>
                    <a:gd name="T7" fmla="*/ 9 h 17"/>
                    <a:gd name="T8" fmla="*/ 20 w 31"/>
                    <a:gd name="T9" fmla="*/ 7 h 17"/>
                    <a:gd name="T10" fmla="*/ 18 w 31"/>
                    <a:gd name="T11" fmla="*/ 5 h 17"/>
                    <a:gd name="T12" fmla="*/ 16 w 31"/>
                    <a:gd name="T13" fmla="*/ 4 h 17"/>
                    <a:gd name="T14" fmla="*/ 14 w 31"/>
                    <a:gd name="T15" fmla="*/ 3 h 17"/>
                    <a:gd name="T16" fmla="*/ 13 w 31"/>
                    <a:gd name="T17" fmla="*/ 2 h 17"/>
                    <a:gd name="T18" fmla="*/ 11 w 31"/>
                    <a:gd name="T19" fmla="*/ 1 h 17"/>
                    <a:gd name="T20" fmla="*/ 9 w 31"/>
                    <a:gd name="T21" fmla="*/ 0 h 17"/>
                    <a:gd name="T22" fmla="*/ 8 w 31"/>
                    <a:gd name="T23" fmla="*/ 0 h 17"/>
                    <a:gd name="T24" fmla="*/ 6 w 31"/>
                    <a:gd name="T25" fmla="*/ 0 h 17"/>
                    <a:gd name="T26" fmla="*/ 4 w 31"/>
                    <a:gd name="T27" fmla="*/ 0 h 17"/>
                    <a:gd name="T28" fmla="*/ 3 w 31"/>
                    <a:gd name="T29" fmla="*/ 0 h 17"/>
                    <a:gd name="T30" fmla="*/ 1 w 31"/>
                    <a:gd name="T31" fmla="*/ 0 h 17"/>
                    <a:gd name="T32" fmla="*/ 0 w 31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17">
                      <a:moveTo>
                        <a:pt x="31" y="17"/>
                      </a:moveTo>
                      <a:lnTo>
                        <a:pt x="27" y="14"/>
                      </a:lnTo>
                      <a:lnTo>
                        <a:pt x="25" y="11"/>
                      </a:lnTo>
                      <a:lnTo>
                        <a:pt x="22" y="9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2" name="Freeform 525"/>
                <p:cNvSpPr>
                  <a:spLocks/>
                </p:cNvSpPr>
                <p:nvPr/>
              </p:nvSpPr>
              <p:spPr bwMode="auto">
                <a:xfrm>
                  <a:off x="3209" y="3109"/>
                  <a:ext cx="25" cy="17"/>
                </a:xfrm>
                <a:custGeom>
                  <a:avLst/>
                  <a:gdLst>
                    <a:gd name="T0" fmla="*/ 25 w 25"/>
                    <a:gd name="T1" fmla="*/ 0 h 17"/>
                    <a:gd name="T2" fmla="*/ 23 w 25"/>
                    <a:gd name="T3" fmla="*/ 0 h 17"/>
                    <a:gd name="T4" fmla="*/ 21 w 25"/>
                    <a:gd name="T5" fmla="*/ 0 h 17"/>
                    <a:gd name="T6" fmla="*/ 19 w 25"/>
                    <a:gd name="T7" fmla="*/ 0 h 17"/>
                    <a:gd name="T8" fmla="*/ 17 w 25"/>
                    <a:gd name="T9" fmla="*/ 0 h 17"/>
                    <a:gd name="T10" fmla="*/ 16 w 25"/>
                    <a:gd name="T11" fmla="*/ 0 h 17"/>
                    <a:gd name="T12" fmla="*/ 14 w 25"/>
                    <a:gd name="T13" fmla="*/ 0 h 17"/>
                    <a:gd name="T14" fmla="*/ 12 w 25"/>
                    <a:gd name="T15" fmla="*/ 1 h 17"/>
                    <a:gd name="T16" fmla="*/ 10 w 25"/>
                    <a:gd name="T17" fmla="*/ 2 h 17"/>
                    <a:gd name="T18" fmla="*/ 8 w 25"/>
                    <a:gd name="T19" fmla="*/ 3 h 17"/>
                    <a:gd name="T20" fmla="*/ 7 w 25"/>
                    <a:gd name="T21" fmla="*/ 4 h 17"/>
                    <a:gd name="T22" fmla="*/ 5 w 25"/>
                    <a:gd name="T23" fmla="*/ 5 h 17"/>
                    <a:gd name="T24" fmla="*/ 4 w 25"/>
                    <a:gd name="T25" fmla="*/ 7 h 17"/>
                    <a:gd name="T26" fmla="*/ 3 w 25"/>
                    <a:gd name="T27" fmla="*/ 9 h 17"/>
                    <a:gd name="T28" fmla="*/ 1 w 25"/>
                    <a:gd name="T29" fmla="*/ 11 h 17"/>
                    <a:gd name="T30" fmla="*/ 0 w 25"/>
                    <a:gd name="T31" fmla="*/ 14 h 17"/>
                    <a:gd name="T32" fmla="*/ 0 w 25"/>
                    <a:gd name="T3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17">
                      <a:moveTo>
                        <a:pt x="25" y="0"/>
                      </a:move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3" name="Line 526"/>
                <p:cNvSpPr>
                  <a:spLocks noChangeShapeType="1"/>
                </p:cNvSpPr>
                <p:nvPr/>
              </p:nvSpPr>
              <p:spPr bwMode="auto">
                <a:xfrm>
                  <a:off x="3275" y="3001"/>
                  <a:ext cx="1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4" name="Line 527"/>
                <p:cNvSpPr>
                  <a:spLocks noChangeShapeType="1"/>
                </p:cNvSpPr>
                <p:nvPr/>
              </p:nvSpPr>
              <p:spPr bwMode="auto">
                <a:xfrm>
                  <a:off x="3400" y="3002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5" name="Line 528"/>
                <p:cNvSpPr>
                  <a:spLocks noChangeShapeType="1"/>
                </p:cNvSpPr>
                <p:nvPr/>
              </p:nvSpPr>
              <p:spPr bwMode="auto">
                <a:xfrm>
                  <a:off x="3525" y="3003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6" name="Line 529"/>
                <p:cNvSpPr>
                  <a:spLocks noChangeShapeType="1"/>
                </p:cNvSpPr>
                <p:nvPr/>
              </p:nvSpPr>
              <p:spPr bwMode="auto">
                <a:xfrm flipH="1" flipV="1">
                  <a:off x="3401" y="312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7" name="Line 530"/>
                <p:cNvSpPr>
                  <a:spLocks noChangeShapeType="1"/>
                </p:cNvSpPr>
                <p:nvPr/>
              </p:nvSpPr>
              <p:spPr bwMode="auto">
                <a:xfrm>
                  <a:off x="3454" y="3003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8" name="Freeform 531"/>
                <p:cNvSpPr>
                  <a:spLocks/>
                </p:cNvSpPr>
                <p:nvPr/>
              </p:nvSpPr>
              <p:spPr bwMode="auto">
                <a:xfrm>
                  <a:off x="3400" y="3002"/>
                  <a:ext cx="29" cy="10"/>
                </a:xfrm>
                <a:custGeom>
                  <a:avLst/>
                  <a:gdLst>
                    <a:gd name="T0" fmla="*/ 1 w 29"/>
                    <a:gd name="T1" fmla="*/ 0 h 10"/>
                    <a:gd name="T2" fmla="*/ 0 w 29"/>
                    <a:gd name="T3" fmla="*/ 0 h 10"/>
                    <a:gd name="T4" fmla="*/ 1 w 29"/>
                    <a:gd name="T5" fmla="*/ 0 h 10"/>
                    <a:gd name="T6" fmla="*/ 2 w 29"/>
                    <a:gd name="T7" fmla="*/ 1 h 10"/>
                    <a:gd name="T8" fmla="*/ 3 w 29"/>
                    <a:gd name="T9" fmla="*/ 2 h 10"/>
                    <a:gd name="T10" fmla="*/ 5 w 29"/>
                    <a:gd name="T11" fmla="*/ 3 h 10"/>
                    <a:gd name="T12" fmla="*/ 7 w 29"/>
                    <a:gd name="T13" fmla="*/ 4 h 10"/>
                    <a:gd name="T14" fmla="*/ 9 w 29"/>
                    <a:gd name="T15" fmla="*/ 5 h 10"/>
                    <a:gd name="T16" fmla="*/ 12 w 29"/>
                    <a:gd name="T17" fmla="*/ 5 h 10"/>
                    <a:gd name="T18" fmla="*/ 14 w 29"/>
                    <a:gd name="T19" fmla="*/ 6 h 10"/>
                    <a:gd name="T20" fmla="*/ 17 w 29"/>
                    <a:gd name="T21" fmla="*/ 7 h 10"/>
                    <a:gd name="T22" fmla="*/ 19 w 29"/>
                    <a:gd name="T23" fmla="*/ 8 h 10"/>
                    <a:gd name="T24" fmla="*/ 22 w 29"/>
                    <a:gd name="T25" fmla="*/ 9 h 10"/>
                    <a:gd name="T26" fmla="*/ 24 w 29"/>
                    <a:gd name="T27" fmla="*/ 9 h 10"/>
                    <a:gd name="T28" fmla="*/ 26 w 29"/>
                    <a:gd name="T29" fmla="*/ 9 h 10"/>
                    <a:gd name="T30" fmla="*/ 29 w 29"/>
                    <a:gd name="T3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7" y="7"/>
                      </a:lnTo>
                      <a:lnTo>
                        <a:pt x="19" y="8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39" name="Freeform 532"/>
                <p:cNvSpPr>
                  <a:spLocks/>
                </p:cNvSpPr>
                <p:nvPr/>
              </p:nvSpPr>
              <p:spPr bwMode="auto">
                <a:xfrm>
                  <a:off x="3429" y="3002"/>
                  <a:ext cx="26" cy="10"/>
                </a:xfrm>
                <a:custGeom>
                  <a:avLst/>
                  <a:gdLst>
                    <a:gd name="T0" fmla="*/ 0 w 26"/>
                    <a:gd name="T1" fmla="*/ 10 h 10"/>
                    <a:gd name="T2" fmla="*/ 1 w 26"/>
                    <a:gd name="T3" fmla="*/ 9 h 10"/>
                    <a:gd name="T4" fmla="*/ 3 w 26"/>
                    <a:gd name="T5" fmla="*/ 9 h 10"/>
                    <a:gd name="T6" fmla="*/ 4 w 26"/>
                    <a:gd name="T7" fmla="*/ 9 h 10"/>
                    <a:gd name="T8" fmla="*/ 6 w 26"/>
                    <a:gd name="T9" fmla="*/ 9 h 10"/>
                    <a:gd name="T10" fmla="*/ 8 w 26"/>
                    <a:gd name="T11" fmla="*/ 8 h 10"/>
                    <a:gd name="T12" fmla="*/ 10 w 26"/>
                    <a:gd name="T13" fmla="*/ 8 h 10"/>
                    <a:gd name="T14" fmla="*/ 11 w 26"/>
                    <a:gd name="T15" fmla="*/ 7 h 10"/>
                    <a:gd name="T16" fmla="*/ 13 w 26"/>
                    <a:gd name="T17" fmla="*/ 7 h 10"/>
                    <a:gd name="T18" fmla="*/ 15 w 26"/>
                    <a:gd name="T19" fmla="*/ 6 h 10"/>
                    <a:gd name="T20" fmla="*/ 17 w 26"/>
                    <a:gd name="T21" fmla="*/ 5 h 10"/>
                    <a:gd name="T22" fmla="*/ 18 w 26"/>
                    <a:gd name="T23" fmla="*/ 4 h 10"/>
                    <a:gd name="T24" fmla="*/ 20 w 26"/>
                    <a:gd name="T25" fmla="*/ 4 h 10"/>
                    <a:gd name="T26" fmla="*/ 22 w 26"/>
                    <a:gd name="T27" fmla="*/ 3 h 10"/>
                    <a:gd name="T28" fmla="*/ 23 w 26"/>
                    <a:gd name="T29" fmla="*/ 2 h 10"/>
                    <a:gd name="T30" fmla="*/ 24 w 26"/>
                    <a:gd name="T31" fmla="*/ 1 h 10"/>
                    <a:gd name="T32" fmla="*/ 26 w 2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10">
                      <a:moveTo>
                        <a:pt x="0" y="10"/>
                      </a:move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5" y="6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0" name="Freeform 533"/>
                <p:cNvSpPr>
                  <a:spLocks/>
                </p:cNvSpPr>
                <p:nvPr/>
              </p:nvSpPr>
              <p:spPr bwMode="auto">
                <a:xfrm>
                  <a:off x="3494" y="3112"/>
                  <a:ext cx="30" cy="12"/>
                </a:xfrm>
                <a:custGeom>
                  <a:avLst/>
                  <a:gdLst>
                    <a:gd name="T0" fmla="*/ 30 w 30"/>
                    <a:gd name="T1" fmla="*/ 12 h 12"/>
                    <a:gd name="T2" fmla="*/ 30 w 30"/>
                    <a:gd name="T3" fmla="*/ 11 h 12"/>
                    <a:gd name="T4" fmla="*/ 29 w 30"/>
                    <a:gd name="T5" fmla="*/ 10 h 12"/>
                    <a:gd name="T6" fmla="*/ 28 w 30"/>
                    <a:gd name="T7" fmla="*/ 10 h 12"/>
                    <a:gd name="T8" fmla="*/ 26 w 30"/>
                    <a:gd name="T9" fmla="*/ 9 h 12"/>
                    <a:gd name="T10" fmla="*/ 24 w 30"/>
                    <a:gd name="T11" fmla="*/ 8 h 12"/>
                    <a:gd name="T12" fmla="*/ 22 w 30"/>
                    <a:gd name="T13" fmla="*/ 7 h 12"/>
                    <a:gd name="T14" fmla="*/ 19 w 30"/>
                    <a:gd name="T15" fmla="*/ 6 h 12"/>
                    <a:gd name="T16" fmla="*/ 17 w 30"/>
                    <a:gd name="T17" fmla="*/ 4 h 12"/>
                    <a:gd name="T18" fmla="*/ 14 w 30"/>
                    <a:gd name="T19" fmla="*/ 3 h 12"/>
                    <a:gd name="T20" fmla="*/ 11 w 30"/>
                    <a:gd name="T21" fmla="*/ 2 h 12"/>
                    <a:gd name="T22" fmla="*/ 9 w 30"/>
                    <a:gd name="T23" fmla="*/ 1 h 12"/>
                    <a:gd name="T24" fmla="*/ 6 w 30"/>
                    <a:gd name="T25" fmla="*/ 1 h 12"/>
                    <a:gd name="T26" fmla="*/ 4 w 30"/>
                    <a:gd name="T27" fmla="*/ 0 h 12"/>
                    <a:gd name="T28" fmla="*/ 2 w 30"/>
                    <a:gd name="T29" fmla="*/ 0 h 12"/>
                    <a:gd name="T30" fmla="*/ 0 w 30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2">
                      <a:moveTo>
                        <a:pt x="30" y="12"/>
                      </a:moveTo>
                      <a:lnTo>
                        <a:pt x="30" y="11"/>
                      </a:lnTo>
                      <a:lnTo>
                        <a:pt x="29" y="10"/>
                      </a:lnTo>
                      <a:lnTo>
                        <a:pt x="28" y="10"/>
                      </a:lnTo>
                      <a:lnTo>
                        <a:pt x="26" y="9"/>
                      </a:lnTo>
                      <a:lnTo>
                        <a:pt x="24" y="8"/>
                      </a:lnTo>
                      <a:lnTo>
                        <a:pt x="22" y="7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1" name="Freeform 534"/>
                <p:cNvSpPr>
                  <a:spLocks/>
                </p:cNvSpPr>
                <p:nvPr/>
              </p:nvSpPr>
              <p:spPr bwMode="auto">
                <a:xfrm>
                  <a:off x="3467" y="3112"/>
                  <a:ext cx="27" cy="12"/>
                </a:xfrm>
                <a:custGeom>
                  <a:avLst/>
                  <a:gdLst>
                    <a:gd name="T0" fmla="*/ 27 w 27"/>
                    <a:gd name="T1" fmla="*/ 0 h 12"/>
                    <a:gd name="T2" fmla="*/ 25 w 27"/>
                    <a:gd name="T3" fmla="*/ 0 h 12"/>
                    <a:gd name="T4" fmla="*/ 23 w 27"/>
                    <a:gd name="T5" fmla="*/ 0 h 12"/>
                    <a:gd name="T6" fmla="*/ 22 w 27"/>
                    <a:gd name="T7" fmla="*/ 0 h 12"/>
                    <a:gd name="T8" fmla="*/ 20 w 27"/>
                    <a:gd name="T9" fmla="*/ 1 h 12"/>
                    <a:gd name="T10" fmla="*/ 18 w 27"/>
                    <a:gd name="T11" fmla="*/ 1 h 12"/>
                    <a:gd name="T12" fmla="*/ 16 w 27"/>
                    <a:gd name="T13" fmla="*/ 2 h 12"/>
                    <a:gd name="T14" fmla="*/ 14 w 27"/>
                    <a:gd name="T15" fmla="*/ 2 h 12"/>
                    <a:gd name="T16" fmla="*/ 12 w 27"/>
                    <a:gd name="T17" fmla="*/ 3 h 12"/>
                    <a:gd name="T18" fmla="*/ 10 w 27"/>
                    <a:gd name="T19" fmla="*/ 4 h 12"/>
                    <a:gd name="T20" fmla="*/ 9 w 27"/>
                    <a:gd name="T21" fmla="*/ 5 h 12"/>
                    <a:gd name="T22" fmla="*/ 7 w 27"/>
                    <a:gd name="T23" fmla="*/ 6 h 12"/>
                    <a:gd name="T24" fmla="*/ 5 w 27"/>
                    <a:gd name="T25" fmla="*/ 7 h 12"/>
                    <a:gd name="T26" fmla="*/ 4 w 27"/>
                    <a:gd name="T27" fmla="*/ 8 h 12"/>
                    <a:gd name="T28" fmla="*/ 2 w 27"/>
                    <a:gd name="T29" fmla="*/ 9 h 12"/>
                    <a:gd name="T30" fmla="*/ 1 w 27"/>
                    <a:gd name="T31" fmla="*/ 10 h 12"/>
                    <a:gd name="T32" fmla="*/ 0 w 27"/>
                    <a:gd name="T3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2">
                      <a:moveTo>
                        <a:pt x="27" y="0"/>
                      </a:move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2" name="Freeform 535"/>
                <p:cNvSpPr>
                  <a:spLocks/>
                </p:cNvSpPr>
                <p:nvPr/>
              </p:nvSpPr>
              <p:spPr bwMode="auto">
                <a:xfrm>
                  <a:off x="3461" y="3003"/>
                  <a:ext cx="29" cy="12"/>
                </a:xfrm>
                <a:custGeom>
                  <a:avLst/>
                  <a:gdLst>
                    <a:gd name="T0" fmla="*/ 1 w 29"/>
                    <a:gd name="T1" fmla="*/ 0 h 12"/>
                    <a:gd name="T2" fmla="*/ 0 w 29"/>
                    <a:gd name="T3" fmla="*/ 0 h 12"/>
                    <a:gd name="T4" fmla="*/ 1 w 29"/>
                    <a:gd name="T5" fmla="*/ 1 h 12"/>
                    <a:gd name="T6" fmla="*/ 2 w 29"/>
                    <a:gd name="T7" fmla="*/ 1 h 12"/>
                    <a:gd name="T8" fmla="*/ 3 w 29"/>
                    <a:gd name="T9" fmla="*/ 2 h 12"/>
                    <a:gd name="T10" fmla="*/ 5 w 29"/>
                    <a:gd name="T11" fmla="*/ 3 h 12"/>
                    <a:gd name="T12" fmla="*/ 7 w 29"/>
                    <a:gd name="T13" fmla="*/ 4 h 12"/>
                    <a:gd name="T14" fmla="*/ 10 w 29"/>
                    <a:gd name="T15" fmla="*/ 6 h 12"/>
                    <a:gd name="T16" fmla="*/ 12 w 29"/>
                    <a:gd name="T17" fmla="*/ 7 h 12"/>
                    <a:gd name="T18" fmla="*/ 15 w 29"/>
                    <a:gd name="T19" fmla="*/ 8 h 12"/>
                    <a:gd name="T20" fmla="*/ 17 w 29"/>
                    <a:gd name="T21" fmla="*/ 9 h 12"/>
                    <a:gd name="T22" fmla="*/ 20 w 29"/>
                    <a:gd name="T23" fmla="*/ 10 h 12"/>
                    <a:gd name="T24" fmla="*/ 22 w 29"/>
                    <a:gd name="T25" fmla="*/ 10 h 12"/>
                    <a:gd name="T26" fmla="*/ 25 w 29"/>
                    <a:gd name="T27" fmla="*/ 11 h 12"/>
                    <a:gd name="T28" fmla="*/ 27 w 29"/>
                    <a:gd name="T29" fmla="*/ 11 h 12"/>
                    <a:gd name="T30" fmla="*/ 29 w 29"/>
                    <a:gd name="T3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10" y="6"/>
                      </a:lnTo>
                      <a:lnTo>
                        <a:pt x="12" y="7"/>
                      </a:lnTo>
                      <a:lnTo>
                        <a:pt x="15" y="8"/>
                      </a:lnTo>
                      <a:lnTo>
                        <a:pt x="17" y="9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3" name="Freeform 536"/>
                <p:cNvSpPr>
                  <a:spLocks/>
                </p:cNvSpPr>
                <p:nvPr/>
              </p:nvSpPr>
              <p:spPr bwMode="auto">
                <a:xfrm>
                  <a:off x="3490" y="3003"/>
                  <a:ext cx="27" cy="12"/>
                </a:xfrm>
                <a:custGeom>
                  <a:avLst/>
                  <a:gdLst>
                    <a:gd name="T0" fmla="*/ 0 w 27"/>
                    <a:gd name="T1" fmla="*/ 12 h 12"/>
                    <a:gd name="T2" fmla="*/ 1 w 27"/>
                    <a:gd name="T3" fmla="*/ 11 h 12"/>
                    <a:gd name="T4" fmla="*/ 3 w 27"/>
                    <a:gd name="T5" fmla="*/ 11 h 12"/>
                    <a:gd name="T6" fmla="*/ 5 w 27"/>
                    <a:gd name="T7" fmla="*/ 11 h 12"/>
                    <a:gd name="T8" fmla="*/ 7 w 27"/>
                    <a:gd name="T9" fmla="*/ 11 h 12"/>
                    <a:gd name="T10" fmla="*/ 9 w 27"/>
                    <a:gd name="T11" fmla="*/ 10 h 12"/>
                    <a:gd name="T12" fmla="*/ 10 w 27"/>
                    <a:gd name="T13" fmla="*/ 10 h 12"/>
                    <a:gd name="T14" fmla="*/ 12 w 27"/>
                    <a:gd name="T15" fmla="*/ 9 h 12"/>
                    <a:gd name="T16" fmla="*/ 14 w 27"/>
                    <a:gd name="T17" fmla="*/ 8 h 12"/>
                    <a:gd name="T18" fmla="*/ 16 w 27"/>
                    <a:gd name="T19" fmla="*/ 7 h 12"/>
                    <a:gd name="T20" fmla="*/ 18 w 27"/>
                    <a:gd name="T21" fmla="*/ 6 h 12"/>
                    <a:gd name="T22" fmla="*/ 19 w 27"/>
                    <a:gd name="T23" fmla="*/ 5 h 12"/>
                    <a:gd name="T24" fmla="*/ 21 w 27"/>
                    <a:gd name="T25" fmla="*/ 4 h 12"/>
                    <a:gd name="T26" fmla="*/ 23 w 27"/>
                    <a:gd name="T27" fmla="*/ 3 h 12"/>
                    <a:gd name="T28" fmla="*/ 24 w 27"/>
                    <a:gd name="T29" fmla="*/ 2 h 12"/>
                    <a:gd name="T30" fmla="*/ 25 w 27"/>
                    <a:gd name="T31" fmla="*/ 1 h 12"/>
                    <a:gd name="T32" fmla="*/ 27 w 27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6" y="7"/>
                      </a:lnTo>
                      <a:lnTo>
                        <a:pt x="18" y="6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4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3464" y="312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5" name="Line 538"/>
                <p:cNvSpPr>
                  <a:spLocks noChangeShapeType="1"/>
                </p:cNvSpPr>
                <p:nvPr/>
              </p:nvSpPr>
              <p:spPr bwMode="auto">
                <a:xfrm>
                  <a:off x="3517" y="30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6" name="Freeform 539"/>
                <p:cNvSpPr>
                  <a:spLocks/>
                </p:cNvSpPr>
                <p:nvPr/>
              </p:nvSpPr>
              <p:spPr bwMode="auto">
                <a:xfrm>
                  <a:off x="3433" y="3112"/>
                  <a:ext cx="30" cy="11"/>
                </a:xfrm>
                <a:custGeom>
                  <a:avLst/>
                  <a:gdLst>
                    <a:gd name="T0" fmla="*/ 30 w 30"/>
                    <a:gd name="T1" fmla="*/ 11 h 11"/>
                    <a:gd name="T2" fmla="*/ 30 w 30"/>
                    <a:gd name="T3" fmla="*/ 10 h 11"/>
                    <a:gd name="T4" fmla="*/ 29 w 30"/>
                    <a:gd name="T5" fmla="*/ 9 h 11"/>
                    <a:gd name="T6" fmla="*/ 28 w 30"/>
                    <a:gd name="T7" fmla="*/ 9 h 11"/>
                    <a:gd name="T8" fmla="*/ 26 w 30"/>
                    <a:gd name="T9" fmla="*/ 8 h 11"/>
                    <a:gd name="T10" fmla="*/ 24 w 30"/>
                    <a:gd name="T11" fmla="*/ 7 h 11"/>
                    <a:gd name="T12" fmla="*/ 22 w 30"/>
                    <a:gd name="T13" fmla="*/ 6 h 11"/>
                    <a:gd name="T14" fmla="*/ 20 w 30"/>
                    <a:gd name="T15" fmla="*/ 5 h 11"/>
                    <a:gd name="T16" fmla="*/ 17 w 30"/>
                    <a:gd name="T17" fmla="*/ 4 h 11"/>
                    <a:gd name="T18" fmla="*/ 14 w 30"/>
                    <a:gd name="T19" fmla="*/ 3 h 11"/>
                    <a:gd name="T20" fmla="*/ 12 w 30"/>
                    <a:gd name="T21" fmla="*/ 2 h 11"/>
                    <a:gd name="T22" fmla="*/ 9 w 30"/>
                    <a:gd name="T23" fmla="*/ 1 h 11"/>
                    <a:gd name="T24" fmla="*/ 6 w 30"/>
                    <a:gd name="T25" fmla="*/ 1 h 11"/>
                    <a:gd name="T26" fmla="*/ 4 w 30"/>
                    <a:gd name="T27" fmla="*/ 0 h 11"/>
                    <a:gd name="T28" fmla="*/ 2 w 30"/>
                    <a:gd name="T29" fmla="*/ 0 h 11"/>
                    <a:gd name="T30" fmla="*/ 0 w 30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1">
                      <a:moveTo>
                        <a:pt x="30" y="11"/>
                      </a:moveTo>
                      <a:lnTo>
                        <a:pt x="30" y="10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6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7" name="Freeform 540"/>
                <p:cNvSpPr>
                  <a:spLocks/>
                </p:cNvSpPr>
                <p:nvPr/>
              </p:nvSpPr>
              <p:spPr bwMode="auto">
                <a:xfrm>
                  <a:off x="3405" y="3112"/>
                  <a:ext cx="28" cy="11"/>
                </a:xfrm>
                <a:custGeom>
                  <a:avLst/>
                  <a:gdLst>
                    <a:gd name="T0" fmla="*/ 28 w 28"/>
                    <a:gd name="T1" fmla="*/ 0 h 11"/>
                    <a:gd name="T2" fmla="*/ 26 w 28"/>
                    <a:gd name="T3" fmla="*/ 0 h 11"/>
                    <a:gd name="T4" fmla="*/ 24 w 28"/>
                    <a:gd name="T5" fmla="*/ 0 h 11"/>
                    <a:gd name="T6" fmla="*/ 22 w 28"/>
                    <a:gd name="T7" fmla="*/ 0 h 11"/>
                    <a:gd name="T8" fmla="*/ 20 w 28"/>
                    <a:gd name="T9" fmla="*/ 0 h 11"/>
                    <a:gd name="T10" fmla="*/ 18 w 28"/>
                    <a:gd name="T11" fmla="*/ 1 h 11"/>
                    <a:gd name="T12" fmla="*/ 16 w 28"/>
                    <a:gd name="T13" fmla="*/ 1 h 11"/>
                    <a:gd name="T14" fmla="*/ 14 w 28"/>
                    <a:gd name="T15" fmla="*/ 2 h 11"/>
                    <a:gd name="T16" fmla="*/ 12 w 28"/>
                    <a:gd name="T17" fmla="*/ 3 h 11"/>
                    <a:gd name="T18" fmla="*/ 10 w 28"/>
                    <a:gd name="T19" fmla="*/ 4 h 11"/>
                    <a:gd name="T20" fmla="*/ 9 w 28"/>
                    <a:gd name="T21" fmla="*/ 4 h 11"/>
                    <a:gd name="T22" fmla="*/ 7 w 28"/>
                    <a:gd name="T23" fmla="*/ 5 h 11"/>
                    <a:gd name="T24" fmla="*/ 5 w 28"/>
                    <a:gd name="T25" fmla="*/ 6 h 11"/>
                    <a:gd name="T26" fmla="*/ 4 w 28"/>
                    <a:gd name="T27" fmla="*/ 7 h 11"/>
                    <a:gd name="T28" fmla="*/ 2 w 28"/>
                    <a:gd name="T29" fmla="*/ 8 h 11"/>
                    <a:gd name="T30" fmla="*/ 1 w 28"/>
                    <a:gd name="T31" fmla="*/ 9 h 11"/>
                    <a:gd name="T32" fmla="*/ 0 w 28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1">
                      <a:moveTo>
                        <a:pt x="28" y="0"/>
                      </a:move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7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8" name="Freeform 541"/>
                <p:cNvSpPr>
                  <a:spLocks/>
                </p:cNvSpPr>
                <p:nvPr/>
              </p:nvSpPr>
              <p:spPr bwMode="auto">
                <a:xfrm>
                  <a:off x="3400" y="3004"/>
                  <a:ext cx="62" cy="117"/>
                </a:xfrm>
                <a:custGeom>
                  <a:avLst/>
                  <a:gdLst>
                    <a:gd name="T0" fmla="*/ 0 w 62"/>
                    <a:gd name="T1" fmla="*/ 117 h 117"/>
                    <a:gd name="T2" fmla="*/ 7 w 62"/>
                    <a:gd name="T3" fmla="*/ 117 h 117"/>
                    <a:gd name="T4" fmla="*/ 62 w 62"/>
                    <a:gd name="T5" fmla="*/ 0 h 117"/>
                    <a:gd name="T6" fmla="*/ 54 w 62"/>
                    <a:gd name="T7" fmla="*/ 0 h 117"/>
                    <a:gd name="T8" fmla="*/ 0 w 62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7">
                      <a:moveTo>
                        <a:pt x="0" y="117"/>
                      </a:moveTo>
                      <a:lnTo>
                        <a:pt x="7" y="117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49" name="Freeform 542"/>
                <p:cNvSpPr>
                  <a:spLocks/>
                </p:cNvSpPr>
                <p:nvPr/>
              </p:nvSpPr>
              <p:spPr bwMode="auto">
                <a:xfrm>
                  <a:off x="3463" y="3004"/>
                  <a:ext cx="63" cy="117"/>
                </a:xfrm>
                <a:custGeom>
                  <a:avLst/>
                  <a:gdLst>
                    <a:gd name="T0" fmla="*/ 0 w 63"/>
                    <a:gd name="T1" fmla="*/ 117 h 117"/>
                    <a:gd name="T2" fmla="*/ 7 w 63"/>
                    <a:gd name="T3" fmla="*/ 117 h 117"/>
                    <a:gd name="T4" fmla="*/ 63 w 63"/>
                    <a:gd name="T5" fmla="*/ 0 h 117"/>
                    <a:gd name="T6" fmla="*/ 54 w 63"/>
                    <a:gd name="T7" fmla="*/ 0 h 117"/>
                    <a:gd name="T8" fmla="*/ 0 w 63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17">
                      <a:moveTo>
                        <a:pt x="0" y="117"/>
                      </a:moveTo>
                      <a:lnTo>
                        <a:pt x="7" y="117"/>
                      </a:lnTo>
                      <a:lnTo>
                        <a:pt x="63" y="0"/>
                      </a:lnTo>
                      <a:lnTo>
                        <a:pt x="54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0" name="Rectangle 543"/>
                <p:cNvSpPr>
                  <a:spLocks noChangeArrowheads="1"/>
                </p:cNvSpPr>
                <p:nvPr/>
              </p:nvSpPr>
              <p:spPr bwMode="auto">
                <a:xfrm>
                  <a:off x="4056" y="3026"/>
                  <a:ext cx="26" cy="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1" name="Freeform 544"/>
                <p:cNvSpPr>
                  <a:spLocks/>
                </p:cNvSpPr>
                <p:nvPr/>
              </p:nvSpPr>
              <p:spPr bwMode="auto">
                <a:xfrm>
                  <a:off x="4056" y="3056"/>
                  <a:ext cx="25" cy="20"/>
                </a:xfrm>
                <a:custGeom>
                  <a:avLst/>
                  <a:gdLst>
                    <a:gd name="T0" fmla="*/ 25 w 25"/>
                    <a:gd name="T1" fmla="*/ 20 h 20"/>
                    <a:gd name="T2" fmla="*/ 25 w 25"/>
                    <a:gd name="T3" fmla="*/ 0 h 20"/>
                    <a:gd name="T4" fmla="*/ 25 w 25"/>
                    <a:gd name="T5" fmla="*/ 1 h 20"/>
                    <a:gd name="T6" fmla="*/ 0 w 25"/>
                    <a:gd name="T7" fmla="*/ 1 h 20"/>
                    <a:gd name="T8" fmla="*/ 0 w 25"/>
                    <a:gd name="T9" fmla="*/ 20 h 20"/>
                    <a:gd name="T10" fmla="*/ 25 w 25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0">
                      <a:moveTo>
                        <a:pt x="25" y="2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20"/>
                      </a:lnTo>
                      <a:lnTo>
                        <a:pt x="25" y="2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2" name="Rectangle 545"/>
                <p:cNvSpPr>
                  <a:spLocks noChangeArrowheads="1"/>
                </p:cNvSpPr>
                <p:nvPr/>
              </p:nvSpPr>
              <p:spPr bwMode="auto">
                <a:xfrm>
                  <a:off x="4028" y="3001"/>
                  <a:ext cx="28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3" name="Rectangle 546"/>
                <p:cNvSpPr>
                  <a:spLocks noChangeArrowheads="1"/>
                </p:cNvSpPr>
                <p:nvPr/>
              </p:nvSpPr>
              <p:spPr bwMode="auto">
                <a:xfrm>
                  <a:off x="4103" y="3025"/>
                  <a:ext cx="26" cy="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4" name="Freeform 547"/>
                <p:cNvSpPr>
                  <a:spLocks/>
                </p:cNvSpPr>
                <p:nvPr/>
              </p:nvSpPr>
              <p:spPr bwMode="auto">
                <a:xfrm>
                  <a:off x="4103" y="3056"/>
                  <a:ext cx="25" cy="20"/>
                </a:xfrm>
                <a:custGeom>
                  <a:avLst/>
                  <a:gdLst>
                    <a:gd name="T0" fmla="*/ 25 w 25"/>
                    <a:gd name="T1" fmla="*/ 20 h 20"/>
                    <a:gd name="T2" fmla="*/ 25 w 25"/>
                    <a:gd name="T3" fmla="*/ 0 h 20"/>
                    <a:gd name="T4" fmla="*/ 25 w 25"/>
                    <a:gd name="T5" fmla="*/ 1 h 20"/>
                    <a:gd name="T6" fmla="*/ 0 w 25"/>
                    <a:gd name="T7" fmla="*/ 1 h 20"/>
                    <a:gd name="T8" fmla="*/ 0 w 25"/>
                    <a:gd name="T9" fmla="*/ 20 h 20"/>
                    <a:gd name="T10" fmla="*/ 25 w 25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0">
                      <a:moveTo>
                        <a:pt x="25" y="2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20"/>
                      </a:lnTo>
                      <a:lnTo>
                        <a:pt x="25" y="2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5" name="Rectangle 548"/>
                <p:cNvSpPr>
                  <a:spLocks noChangeArrowheads="1"/>
                </p:cNvSpPr>
                <p:nvPr/>
              </p:nvSpPr>
              <p:spPr bwMode="auto">
                <a:xfrm>
                  <a:off x="4081" y="3001"/>
                  <a:ext cx="22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6" name="Rectangle 549"/>
                <p:cNvSpPr>
                  <a:spLocks noChangeArrowheads="1"/>
                </p:cNvSpPr>
                <p:nvPr/>
              </p:nvSpPr>
              <p:spPr bwMode="auto">
                <a:xfrm>
                  <a:off x="4129" y="3002"/>
                  <a:ext cx="25" cy="12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7" name="Line 550"/>
                <p:cNvSpPr>
                  <a:spLocks noChangeShapeType="1"/>
                </p:cNvSpPr>
                <p:nvPr/>
              </p:nvSpPr>
              <p:spPr bwMode="auto">
                <a:xfrm>
                  <a:off x="4408" y="3003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8" name="Line 551"/>
                <p:cNvSpPr>
                  <a:spLocks noChangeShapeType="1"/>
                </p:cNvSpPr>
                <p:nvPr/>
              </p:nvSpPr>
              <p:spPr bwMode="auto">
                <a:xfrm>
                  <a:off x="4532" y="3004"/>
                  <a:ext cx="1" cy="1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59" name="Line 552"/>
                <p:cNvSpPr>
                  <a:spLocks noChangeShapeType="1"/>
                </p:cNvSpPr>
                <p:nvPr/>
              </p:nvSpPr>
              <p:spPr bwMode="auto">
                <a:xfrm flipH="1" flipV="1">
                  <a:off x="4409" y="3123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0" name="Line 553"/>
                <p:cNvSpPr>
                  <a:spLocks noChangeShapeType="1"/>
                </p:cNvSpPr>
                <p:nvPr/>
              </p:nvSpPr>
              <p:spPr bwMode="auto">
                <a:xfrm>
                  <a:off x="4462" y="300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1" name="Freeform 554"/>
                <p:cNvSpPr>
                  <a:spLocks/>
                </p:cNvSpPr>
                <p:nvPr/>
              </p:nvSpPr>
              <p:spPr bwMode="auto">
                <a:xfrm>
                  <a:off x="4408" y="3003"/>
                  <a:ext cx="29" cy="10"/>
                </a:xfrm>
                <a:custGeom>
                  <a:avLst/>
                  <a:gdLst>
                    <a:gd name="T0" fmla="*/ 1 w 29"/>
                    <a:gd name="T1" fmla="*/ 0 h 10"/>
                    <a:gd name="T2" fmla="*/ 0 w 29"/>
                    <a:gd name="T3" fmla="*/ 0 h 10"/>
                    <a:gd name="T4" fmla="*/ 1 w 29"/>
                    <a:gd name="T5" fmla="*/ 0 h 10"/>
                    <a:gd name="T6" fmla="*/ 2 w 29"/>
                    <a:gd name="T7" fmla="*/ 1 h 10"/>
                    <a:gd name="T8" fmla="*/ 3 w 29"/>
                    <a:gd name="T9" fmla="*/ 2 h 10"/>
                    <a:gd name="T10" fmla="*/ 5 w 29"/>
                    <a:gd name="T11" fmla="*/ 3 h 10"/>
                    <a:gd name="T12" fmla="*/ 7 w 29"/>
                    <a:gd name="T13" fmla="*/ 4 h 10"/>
                    <a:gd name="T14" fmla="*/ 9 w 29"/>
                    <a:gd name="T15" fmla="*/ 5 h 10"/>
                    <a:gd name="T16" fmla="*/ 12 w 29"/>
                    <a:gd name="T17" fmla="*/ 5 h 10"/>
                    <a:gd name="T18" fmla="*/ 14 w 29"/>
                    <a:gd name="T19" fmla="*/ 6 h 10"/>
                    <a:gd name="T20" fmla="*/ 17 w 29"/>
                    <a:gd name="T21" fmla="*/ 7 h 10"/>
                    <a:gd name="T22" fmla="*/ 19 w 29"/>
                    <a:gd name="T23" fmla="*/ 8 h 10"/>
                    <a:gd name="T24" fmla="*/ 22 w 29"/>
                    <a:gd name="T25" fmla="*/ 9 h 10"/>
                    <a:gd name="T26" fmla="*/ 24 w 29"/>
                    <a:gd name="T27" fmla="*/ 9 h 10"/>
                    <a:gd name="T28" fmla="*/ 26 w 29"/>
                    <a:gd name="T29" fmla="*/ 9 h 10"/>
                    <a:gd name="T30" fmla="*/ 29 w 29"/>
                    <a:gd name="T3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7" y="7"/>
                      </a:lnTo>
                      <a:lnTo>
                        <a:pt x="19" y="8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2" name="Freeform 555"/>
                <p:cNvSpPr>
                  <a:spLocks/>
                </p:cNvSpPr>
                <p:nvPr/>
              </p:nvSpPr>
              <p:spPr bwMode="auto">
                <a:xfrm>
                  <a:off x="4437" y="3003"/>
                  <a:ext cx="26" cy="10"/>
                </a:xfrm>
                <a:custGeom>
                  <a:avLst/>
                  <a:gdLst>
                    <a:gd name="T0" fmla="*/ 0 w 26"/>
                    <a:gd name="T1" fmla="*/ 10 h 10"/>
                    <a:gd name="T2" fmla="*/ 1 w 26"/>
                    <a:gd name="T3" fmla="*/ 9 h 10"/>
                    <a:gd name="T4" fmla="*/ 3 w 26"/>
                    <a:gd name="T5" fmla="*/ 9 h 10"/>
                    <a:gd name="T6" fmla="*/ 4 w 26"/>
                    <a:gd name="T7" fmla="*/ 9 h 10"/>
                    <a:gd name="T8" fmla="*/ 6 w 26"/>
                    <a:gd name="T9" fmla="*/ 9 h 10"/>
                    <a:gd name="T10" fmla="*/ 8 w 26"/>
                    <a:gd name="T11" fmla="*/ 8 h 10"/>
                    <a:gd name="T12" fmla="*/ 10 w 26"/>
                    <a:gd name="T13" fmla="*/ 8 h 10"/>
                    <a:gd name="T14" fmla="*/ 11 w 26"/>
                    <a:gd name="T15" fmla="*/ 7 h 10"/>
                    <a:gd name="T16" fmla="*/ 13 w 26"/>
                    <a:gd name="T17" fmla="*/ 7 h 10"/>
                    <a:gd name="T18" fmla="*/ 15 w 26"/>
                    <a:gd name="T19" fmla="*/ 6 h 10"/>
                    <a:gd name="T20" fmla="*/ 17 w 26"/>
                    <a:gd name="T21" fmla="*/ 5 h 10"/>
                    <a:gd name="T22" fmla="*/ 18 w 26"/>
                    <a:gd name="T23" fmla="*/ 4 h 10"/>
                    <a:gd name="T24" fmla="*/ 20 w 26"/>
                    <a:gd name="T25" fmla="*/ 4 h 10"/>
                    <a:gd name="T26" fmla="*/ 22 w 26"/>
                    <a:gd name="T27" fmla="*/ 3 h 10"/>
                    <a:gd name="T28" fmla="*/ 23 w 26"/>
                    <a:gd name="T29" fmla="*/ 2 h 10"/>
                    <a:gd name="T30" fmla="*/ 24 w 26"/>
                    <a:gd name="T31" fmla="*/ 1 h 10"/>
                    <a:gd name="T32" fmla="*/ 26 w 2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10">
                      <a:moveTo>
                        <a:pt x="0" y="10"/>
                      </a:move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5" y="6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3" name="Freeform 556"/>
                <p:cNvSpPr>
                  <a:spLocks/>
                </p:cNvSpPr>
                <p:nvPr/>
              </p:nvSpPr>
              <p:spPr bwMode="auto">
                <a:xfrm>
                  <a:off x="4502" y="3113"/>
                  <a:ext cx="29" cy="12"/>
                </a:xfrm>
                <a:custGeom>
                  <a:avLst/>
                  <a:gdLst>
                    <a:gd name="T0" fmla="*/ 29 w 29"/>
                    <a:gd name="T1" fmla="*/ 12 h 12"/>
                    <a:gd name="T2" fmla="*/ 29 w 29"/>
                    <a:gd name="T3" fmla="*/ 11 h 12"/>
                    <a:gd name="T4" fmla="*/ 28 w 29"/>
                    <a:gd name="T5" fmla="*/ 10 h 12"/>
                    <a:gd name="T6" fmla="*/ 27 w 29"/>
                    <a:gd name="T7" fmla="*/ 10 h 12"/>
                    <a:gd name="T8" fmla="*/ 26 w 29"/>
                    <a:gd name="T9" fmla="*/ 9 h 12"/>
                    <a:gd name="T10" fmla="*/ 24 w 29"/>
                    <a:gd name="T11" fmla="*/ 8 h 12"/>
                    <a:gd name="T12" fmla="*/ 22 w 29"/>
                    <a:gd name="T13" fmla="*/ 7 h 12"/>
                    <a:gd name="T14" fmla="*/ 19 w 29"/>
                    <a:gd name="T15" fmla="*/ 6 h 12"/>
                    <a:gd name="T16" fmla="*/ 17 w 29"/>
                    <a:gd name="T17" fmla="*/ 4 h 12"/>
                    <a:gd name="T18" fmla="*/ 14 w 29"/>
                    <a:gd name="T19" fmla="*/ 3 h 12"/>
                    <a:gd name="T20" fmla="*/ 11 w 29"/>
                    <a:gd name="T21" fmla="*/ 2 h 12"/>
                    <a:gd name="T22" fmla="*/ 9 w 29"/>
                    <a:gd name="T23" fmla="*/ 1 h 12"/>
                    <a:gd name="T24" fmla="*/ 6 w 29"/>
                    <a:gd name="T25" fmla="*/ 1 h 12"/>
                    <a:gd name="T26" fmla="*/ 4 w 29"/>
                    <a:gd name="T27" fmla="*/ 0 h 12"/>
                    <a:gd name="T28" fmla="*/ 2 w 29"/>
                    <a:gd name="T29" fmla="*/ 0 h 12"/>
                    <a:gd name="T30" fmla="*/ 0 w 29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2">
                      <a:moveTo>
                        <a:pt x="29" y="12"/>
                      </a:moveTo>
                      <a:lnTo>
                        <a:pt x="29" y="11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4" y="8"/>
                      </a:lnTo>
                      <a:lnTo>
                        <a:pt x="22" y="7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4" name="Freeform 557"/>
                <p:cNvSpPr>
                  <a:spLocks/>
                </p:cNvSpPr>
                <p:nvPr/>
              </p:nvSpPr>
              <p:spPr bwMode="auto">
                <a:xfrm>
                  <a:off x="4474" y="3113"/>
                  <a:ext cx="28" cy="12"/>
                </a:xfrm>
                <a:custGeom>
                  <a:avLst/>
                  <a:gdLst>
                    <a:gd name="T0" fmla="*/ 28 w 28"/>
                    <a:gd name="T1" fmla="*/ 0 h 12"/>
                    <a:gd name="T2" fmla="*/ 26 w 28"/>
                    <a:gd name="T3" fmla="*/ 0 h 12"/>
                    <a:gd name="T4" fmla="*/ 24 w 28"/>
                    <a:gd name="T5" fmla="*/ 0 h 12"/>
                    <a:gd name="T6" fmla="*/ 22 w 28"/>
                    <a:gd name="T7" fmla="*/ 0 h 12"/>
                    <a:gd name="T8" fmla="*/ 20 w 28"/>
                    <a:gd name="T9" fmla="*/ 1 h 12"/>
                    <a:gd name="T10" fmla="*/ 18 w 28"/>
                    <a:gd name="T11" fmla="*/ 1 h 12"/>
                    <a:gd name="T12" fmla="*/ 16 w 28"/>
                    <a:gd name="T13" fmla="*/ 2 h 12"/>
                    <a:gd name="T14" fmla="*/ 14 w 28"/>
                    <a:gd name="T15" fmla="*/ 2 h 12"/>
                    <a:gd name="T16" fmla="*/ 12 w 28"/>
                    <a:gd name="T17" fmla="*/ 3 h 12"/>
                    <a:gd name="T18" fmla="*/ 10 w 28"/>
                    <a:gd name="T19" fmla="*/ 4 h 12"/>
                    <a:gd name="T20" fmla="*/ 9 w 28"/>
                    <a:gd name="T21" fmla="*/ 5 h 12"/>
                    <a:gd name="T22" fmla="*/ 7 w 28"/>
                    <a:gd name="T23" fmla="*/ 6 h 12"/>
                    <a:gd name="T24" fmla="*/ 5 w 28"/>
                    <a:gd name="T25" fmla="*/ 7 h 12"/>
                    <a:gd name="T26" fmla="*/ 4 w 28"/>
                    <a:gd name="T27" fmla="*/ 8 h 12"/>
                    <a:gd name="T28" fmla="*/ 2 w 28"/>
                    <a:gd name="T29" fmla="*/ 9 h 12"/>
                    <a:gd name="T30" fmla="*/ 1 w 28"/>
                    <a:gd name="T31" fmla="*/ 10 h 12"/>
                    <a:gd name="T32" fmla="*/ 0 w 28"/>
                    <a:gd name="T3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2">
                      <a:moveTo>
                        <a:pt x="28" y="0"/>
                      </a:move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5" name="Freeform 558"/>
                <p:cNvSpPr>
                  <a:spLocks/>
                </p:cNvSpPr>
                <p:nvPr/>
              </p:nvSpPr>
              <p:spPr bwMode="auto">
                <a:xfrm>
                  <a:off x="4468" y="3004"/>
                  <a:ext cx="30" cy="12"/>
                </a:xfrm>
                <a:custGeom>
                  <a:avLst/>
                  <a:gdLst>
                    <a:gd name="T0" fmla="*/ 1 w 30"/>
                    <a:gd name="T1" fmla="*/ 0 h 12"/>
                    <a:gd name="T2" fmla="*/ 0 w 30"/>
                    <a:gd name="T3" fmla="*/ 0 h 12"/>
                    <a:gd name="T4" fmla="*/ 1 w 30"/>
                    <a:gd name="T5" fmla="*/ 1 h 12"/>
                    <a:gd name="T6" fmla="*/ 2 w 30"/>
                    <a:gd name="T7" fmla="*/ 1 h 12"/>
                    <a:gd name="T8" fmla="*/ 3 w 30"/>
                    <a:gd name="T9" fmla="*/ 2 h 12"/>
                    <a:gd name="T10" fmla="*/ 5 w 30"/>
                    <a:gd name="T11" fmla="*/ 3 h 12"/>
                    <a:gd name="T12" fmla="*/ 7 w 30"/>
                    <a:gd name="T13" fmla="*/ 4 h 12"/>
                    <a:gd name="T14" fmla="*/ 10 w 30"/>
                    <a:gd name="T15" fmla="*/ 6 h 12"/>
                    <a:gd name="T16" fmla="*/ 12 w 30"/>
                    <a:gd name="T17" fmla="*/ 7 h 12"/>
                    <a:gd name="T18" fmla="*/ 15 w 30"/>
                    <a:gd name="T19" fmla="*/ 8 h 12"/>
                    <a:gd name="T20" fmla="*/ 18 w 30"/>
                    <a:gd name="T21" fmla="*/ 9 h 12"/>
                    <a:gd name="T22" fmla="*/ 20 w 30"/>
                    <a:gd name="T23" fmla="*/ 10 h 12"/>
                    <a:gd name="T24" fmla="*/ 23 w 30"/>
                    <a:gd name="T25" fmla="*/ 10 h 12"/>
                    <a:gd name="T26" fmla="*/ 25 w 30"/>
                    <a:gd name="T27" fmla="*/ 11 h 12"/>
                    <a:gd name="T28" fmla="*/ 27 w 30"/>
                    <a:gd name="T29" fmla="*/ 11 h 12"/>
                    <a:gd name="T30" fmla="*/ 30 w 30"/>
                    <a:gd name="T3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10" y="6"/>
                      </a:lnTo>
                      <a:lnTo>
                        <a:pt x="12" y="7"/>
                      </a:lnTo>
                      <a:lnTo>
                        <a:pt x="15" y="8"/>
                      </a:lnTo>
                      <a:lnTo>
                        <a:pt x="18" y="9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3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6" name="Freeform 559"/>
                <p:cNvSpPr>
                  <a:spLocks/>
                </p:cNvSpPr>
                <p:nvPr/>
              </p:nvSpPr>
              <p:spPr bwMode="auto">
                <a:xfrm>
                  <a:off x="4498" y="3004"/>
                  <a:ext cx="27" cy="12"/>
                </a:xfrm>
                <a:custGeom>
                  <a:avLst/>
                  <a:gdLst>
                    <a:gd name="T0" fmla="*/ 0 w 27"/>
                    <a:gd name="T1" fmla="*/ 12 h 12"/>
                    <a:gd name="T2" fmla="*/ 1 w 27"/>
                    <a:gd name="T3" fmla="*/ 11 h 12"/>
                    <a:gd name="T4" fmla="*/ 3 w 27"/>
                    <a:gd name="T5" fmla="*/ 11 h 12"/>
                    <a:gd name="T6" fmla="*/ 4 w 27"/>
                    <a:gd name="T7" fmla="*/ 11 h 12"/>
                    <a:gd name="T8" fmla="*/ 6 w 27"/>
                    <a:gd name="T9" fmla="*/ 11 h 12"/>
                    <a:gd name="T10" fmla="*/ 8 w 27"/>
                    <a:gd name="T11" fmla="*/ 10 h 12"/>
                    <a:gd name="T12" fmla="*/ 10 w 27"/>
                    <a:gd name="T13" fmla="*/ 10 h 12"/>
                    <a:gd name="T14" fmla="*/ 12 w 27"/>
                    <a:gd name="T15" fmla="*/ 9 h 12"/>
                    <a:gd name="T16" fmla="*/ 14 w 27"/>
                    <a:gd name="T17" fmla="*/ 8 h 12"/>
                    <a:gd name="T18" fmla="*/ 16 w 27"/>
                    <a:gd name="T19" fmla="*/ 7 h 12"/>
                    <a:gd name="T20" fmla="*/ 17 w 27"/>
                    <a:gd name="T21" fmla="*/ 6 h 12"/>
                    <a:gd name="T22" fmla="*/ 19 w 27"/>
                    <a:gd name="T23" fmla="*/ 5 h 12"/>
                    <a:gd name="T24" fmla="*/ 21 w 27"/>
                    <a:gd name="T25" fmla="*/ 4 h 12"/>
                    <a:gd name="T26" fmla="*/ 22 w 27"/>
                    <a:gd name="T27" fmla="*/ 3 h 12"/>
                    <a:gd name="T28" fmla="*/ 24 w 27"/>
                    <a:gd name="T29" fmla="*/ 2 h 12"/>
                    <a:gd name="T30" fmla="*/ 25 w 27"/>
                    <a:gd name="T31" fmla="*/ 1 h 12"/>
                    <a:gd name="T32" fmla="*/ 27 w 27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7" name="Line 560"/>
                <p:cNvSpPr>
                  <a:spLocks noChangeShapeType="1"/>
                </p:cNvSpPr>
                <p:nvPr/>
              </p:nvSpPr>
              <p:spPr bwMode="auto">
                <a:xfrm flipH="1" flipV="1">
                  <a:off x="4472" y="3123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8" name="Line 561"/>
                <p:cNvSpPr>
                  <a:spLocks noChangeShapeType="1"/>
                </p:cNvSpPr>
                <p:nvPr/>
              </p:nvSpPr>
              <p:spPr bwMode="auto">
                <a:xfrm>
                  <a:off x="4525" y="3004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69" name="Freeform 562"/>
                <p:cNvSpPr>
                  <a:spLocks/>
                </p:cNvSpPr>
                <p:nvPr/>
              </p:nvSpPr>
              <p:spPr bwMode="auto">
                <a:xfrm>
                  <a:off x="4441" y="3113"/>
                  <a:ext cx="30" cy="11"/>
                </a:xfrm>
                <a:custGeom>
                  <a:avLst/>
                  <a:gdLst>
                    <a:gd name="T0" fmla="*/ 30 w 30"/>
                    <a:gd name="T1" fmla="*/ 11 h 11"/>
                    <a:gd name="T2" fmla="*/ 30 w 30"/>
                    <a:gd name="T3" fmla="*/ 10 h 11"/>
                    <a:gd name="T4" fmla="*/ 29 w 30"/>
                    <a:gd name="T5" fmla="*/ 9 h 11"/>
                    <a:gd name="T6" fmla="*/ 28 w 30"/>
                    <a:gd name="T7" fmla="*/ 9 h 11"/>
                    <a:gd name="T8" fmla="*/ 26 w 30"/>
                    <a:gd name="T9" fmla="*/ 8 h 11"/>
                    <a:gd name="T10" fmla="*/ 24 w 30"/>
                    <a:gd name="T11" fmla="*/ 7 h 11"/>
                    <a:gd name="T12" fmla="*/ 22 w 30"/>
                    <a:gd name="T13" fmla="*/ 6 h 11"/>
                    <a:gd name="T14" fmla="*/ 20 w 30"/>
                    <a:gd name="T15" fmla="*/ 5 h 11"/>
                    <a:gd name="T16" fmla="*/ 17 w 30"/>
                    <a:gd name="T17" fmla="*/ 4 h 11"/>
                    <a:gd name="T18" fmla="*/ 14 w 30"/>
                    <a:gd name="T19" fmla="*/ 3 h 11"/>
                    <a:gd name="T20" fmla="*/ 12 w 30"/>
                    <a:gd name="T21" fmla="*/ 2 h 11"/>
                    <a:gd name="T22" fmla="*/ 9 w 30"/>
                    <a:gd name="T23" fmla="*/ 1 h 11"/>
                    <a:gd name="T24" fmla="*/ 6 w 30"/>
                    <a:gd name="T25" fmla="*/ 1 h 11"/>
                    <a:gd name="T26" fmla="*/ 4 w 30"/>
                    <a:gd name="T27" fmla="*/ 0 h 11"/>
                    <a:gd name="T28" fmla="*/ 2 w 30"/>
                    <a:gd name="T29" fmla="*/ 0 h 11"/>
                    <a:gd name="T30" fmla="*/ 0 w 30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1">
                      <a:moveTo>
                        <a:pt x="30" y="11"/>
                      </a:moveTo>
                      <a:lnTo>
                        <a:pt x="30" y="10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6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0" name="Freeform 563"/>
                <p:cNvSpPr>
                  <a:spLocks/>
                </p:cNvSpPr>
                <p:nvPr/>
              </p:nvSpPr>
              <p:spPr bwMode="auto">
                <a:xfrm>
                  <a:off x="4412" y="3113"/>
                  <a:ext cx="29" cy="11"/>
                </a:xfrm>
                <a:custGeom>
                  <a:avLst/>
                  <a:gdLst>
                    <a:gd name="T0" fmla="*/ 29 w 29"/>
                    <a:gd name="T1" fmla="*/ 0 h 11"/>
                    <a:gd name="T2" fmla="*/ 27 w 29"/>
                    <a:gd name="T3" fmla="*/ 0 h 11"/>
                    <a:gd name="T4" fmla="*/ 25 w 29"/>
                    <a:gd name="T5" fmla="*/ 0 h 11"/>
                    <a:gd name="T6" fmla="*/ 23 w 29"/>
                    <a:gd name="T7" fmla="*/ 0 h 11"/>
                    <a:gd name="T8" fmla="*/ 21 w 29"/>
                    <a:gd name="T9" fmla="*/ 0 h 11"/>
                    <a:gd name="T10" fmla="*/ 19 w 29"/>
                    <a:gd name="T11" fmla="*/ 1 h 11"/>
                    <a:gd name="T12" fmla="*/ 17 w 29"/>
                    <a:gd name="T13" fmla="*/ 1 h 11"/>
                    <a:gd name="T14" fmla="*/ 15 w 29"/>
                    <a:gd name="T15" fmla="*/ 2 h 11"/>
                    <a:gd name="T16" fmla="*/ 13 w 29"/>
                    <a:gd name="T17" fmla="*/ 3 h 11"/>
                    <a:gd name="T18" fmla="*/ 11 w 29"/>
                    <a:gd name="T19" fmla="*/ 4 h 11"/>
                    <a:gd name="T20" fmla="*/ 9 w 29"/>
                    <a:gd name="T21" fmla="*/ 4 h 11"/>
                    <a:gd name="T22" fmla="*/ 7 w 29"/>
                    <a:gd name="T23" fmla="*/ 5 h 11"/>
                    <a:gd name="T24" fmla="*/ 5 w 29"/>
                    <a:gd name="T25" fmla="*/ 6 h 11"/>
                    <a:gd name="T26" fmla="*/ 4 w 29"/>
                    <a:gd name="T27" fmla="*/ 7 h 11"/>
                    <a:gd name="T28" fmla="*/ 2 w 29"/>
                    <a:gd name="T29" fmla="*/ 8 h 11"/>
                    <a:gd name="T30" fmla="*/ 1 w 29"/>
                    <a:gd name="T31" fmla="*/ 9 h 11"/>
                    <a:gd name="T32" fmla="*/ 0 w 29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1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1" name="Freeform 564"/>
                <p:cNvSpPr>
                  <a:spLocks/>
                </p:cNvSpPr>
                <p:nvPr/>
              </p:nvSpPr>
              <p:spPr bwMode="auto">
                <a:xfrm>
                  <a:off x="4408" y="3005"/>
                  <a:ext cx="61" cy="117"/>
                </a:xfrm>
                <a:custGeom>
                  <a:avLst/>
                  <a:gdLst>
                    <a:gd name="T0" fmla="*/ 0 w 61"/>
                    <a:gd name="T1" fmla="*/ 117 h 117"/>
                    <a:gd name="T2" fmla="*/ 7 w 61"/>
                    <a:gd name="T3" fmla="*/ 117 h 117"/>
                    <a:gd name="T4" fmla="*/ 61 w 61"/>
                    <a:gd name="T5" fmla="*/ 0 h 117"/>
                    <a:gd name="T6" fmla="*/ 53 w 61"/>
                    <a:gd name="T7" fmla="*/ 0 h 117"/>
                    <a:gd name="T8" fmla="*/ 0 w 61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17">
                      <a:moveTo>
                        <a:pt x="0" y="117"/>
                      </a:moveTo>
                      <a:lnTo>
                        <a:pt x="7" y="117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2" name="Freeform 565"/>
                <p:cNvSpPr>
                  <a:spLocks/>
                </p:cNvSpPr>
                <p:nvPr/>
              </p:nvSpPr>
              <p:spPr bwMode="auto">
                <a:xfrm>
                  <a:off x="4470" y="3005"/>
                  <a:ext cx="62" cy="117"/>
                </a:xfrm>
                <a:custGeom>
                  <a:avLst/>
                  <a:gdLst>
                    <a:gd name="T0" fmla="*/ 0 w 62"/>
                    <a:gd name="T1" fmla="*/ 117 h 117"/>
                    <a:gd name="T2" fmla="*/ 7 w 62"/>
                    <a:gd name="T3" fmla="*/ 117 h 117"/>
                    <a:gd name="T4" fmla="*/ 62 w 62"/>
                    <a:gd name="T5" fmla="*/ 0 h 117"/>
                    <a:gd name="T6" fmla="*/ 54 w 62"/>
                    <a:gd name="T7" fmla="*/ 0 h 117"/>
                    <a:gd name="T8" fmla="*/ 0 w 62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17">
                      <a:moveTo>
                        <a:pt x="0" y="117"/>
                      </a:moveTo>
                      <a:lnTo>
                        <a:pt x="7" y="117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3" name="Line 566"/>
                <p:cNvSpPr>
                  <a:spLocks noChangeShapeType="1"/>
                </p:cNvSpPr>
                <p:nvPr/>
              </p:nvSpPr>
              <p:spPr bwMode="auto">
                <a:xfrm>
                  <a:off x="4538" y="3002"/>
                  <a:ext cx="33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4" name="Line 567"/>
                <p:cNvSpPr>
                  <a:spLocks noChangeShapeType="1"/>
                </p:cNvSpPr>
                <p:nvPr/>
              </p:nvSpPr>
              <p:spPr bwMode="auto">
                <a:xfrm>
                  <a:off x="4532" y="3002"/>
                  <a:ext cx="35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5" name="Line 568"/>
                <p:cNvSpPr>
                  <a:spLocks noChangeShapeType="1"/>
                </p:cNvSpPr>
                <p:nvPr/>
              </p:nvSpPr>
              <p:spPr bwMode="auto">
                <a:xfrm>
                  <a:off x="4533" y="3002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6" name="Line 569"/>
                <p:cNvSpPr>
                  <a:spLocks noChangeShapeType="1"/>
                </p:cNvSpPr>
                <p:nvPr/>
              </p:nvSpPr>
              <p:spPr bwMode="auto">
                <a:xfrm>
                  <a:off x="4532" y="3002"/>
                  <a:ext cx="1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7" name="Freeform 570"/>
                <p:cNvSpPr>
                  <a:spLocks/>
                </p:cNvSpPr>
                <p:nvPr/>
              </p:nvSpPr>
              <p:spPr bwMode="auto">
                <a:xfrm>
                  <a:off x="4535" y="3002"/>
                  <a:ext cx="21" cy="9"/>
                </a:xfrm>
                <a:custGeom>
                  <a:avLst/>
                  <a:gdLst>
                    <a:gd name="T0" fmla="*/ 1 w 21"/>
                    <a:gd name="T1" fmla="*/ 0 h 9"/>
                    <a:gd name="T2" fmla="*/ 0 w 21"/>
                    <a:gd name="T3" fmla="*/ 0 h 9"/>
                    <a:gd name="T4" fmla="*/ 1 w 21"/>
                    <a:gd name="T5" fmla="*/ 0 h 9"/>
                    <a:gd name="T6" fmla="*/ 1 w 21"/>
                    <a:gd name="T7" fmla="*/ 1 h 9"/>
                    <a:gd name="T8" fmla="*/ 2 w 21"/>
                    <a:gd name="T9" fmla="*/ 2 h 9"/>
                    <a:gd name="T10" fmla="*/ 4 w 21"/>
                    <a:gd name="T11" fmla="*/ 2 h 9"/>
                    <a:gd name="T12" fmla="*/ 5 w 21"/>
                    <a:gd name="T13" fmla="*/ 3 h 9"/>
                    <a:gd name="T14" fmla="*/ 7 w 21"/>
                    <a:gd name="T15" fmla="*/ 4 h 9"/>
                    <a:gd name="T16" fmla="*/ 8 w 21"/>
                    <a:gd name="T17" fmla="*/ 5 h 9"/>
                    <a:gd name="T18" fmla="*/ 10 w 21"/>
                    <a:gd name="T19" fmla="*/ 6 h 9"/>
                    <a:gd name="T20" fmla="*/ 13 w 21"/>
                    <a:gd name="T21" fmla="*/ 6 h 9"/>
                    <a:gd name="T22" fmla="*/ 15 w 21"/>
                    <a:gd name="T23" fmla="*/ 7 h 9"/>
                    <a:gd name="T24" fmla="*/ 16 w 21"/>
                    <a:gd name="T25" fmla="*/ 8 h 9"/>
                    <a:gd name="T26" fmla="*/ 18 w 21"/>
                    <a:gd name="T27" fmla="*/ 8 h 9"/>
                    <a:gd name="T28" fmla="*/ 19 w 21"/>
                    <a:gd name="T29" fmla="*/ 8 h 9"/>
                    <a:gd name="T30" fmla="*/ 21 w 21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8" name="Freeform 571"/>
                <p:cNvSpPr>
                  <a:spLocks/>
                </p:cNvSpPr>
                <p:nvPr/>
              </p:nvSpPr>
              <p:spPr bwMode="auto">
                <a:xfrm>
                  <a:off x="4556" y="3002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 w 18"/>
                    <a:gd name="T3" fmla="*/ 8 h 9"/>
                    <a:gd name="T4" fmla="*/ 2 w 18"/>
                    <a:gd name="T5" fmla="*/ 8 h 9"/>
                    <a:gd name="T6" fmla="*/ 3 w 18"/>
                    <a:gd name="T7" fmla="*/ 8 h 9"/>
                    <a:gd name="T8" fmla="*/ 4 w 18"/>
                    <a:gd name="T9" fmla="*/ 8 h 9"/>
                    <a:gd name="T10" fmla="*/ 6 w 18"/>
                    <a:gd name="T11" fmla="*/ 7 h 9"/>
                    <a:gd name="T12" fmla="*/ 7 w 18"/>
                    <a:gd name="T13" fmla="*/ 7 h 9"/>
                    <a:gd name="T14" fmla="*/ 8 w 18"/>
                    <a:gd name="T15" fmla="*/ 6 h 9"/>
                    <a:gd name="T16" fmla="*/ 9 w 18"/>
                    <a:gd name="T17" fmla="*/ 6 h 9"/>
                    <a:gd name="T18" fmla="*/ 10 w 18"/>
                    <a:gd name="T19" fmla="*/ 5 h 9"/>
                    <a:gd name="T20" fmla="*/ 12 w 18"/>
                    <a:gd name="T21" fmla="*/ 5 h 9"/>
                    <a:gd name="T22" fmla="*/ 13 w 18"/>
                    <a:gd name="T23" fmla="*/ 4 h 9"/>
                    <a:gd name="T24" fmla="*/ 14 w 18"/>
                    <a:gd name="T25" fmla="*/ 3 h 9"/>
                    <a:gd name="T26" fmla="*/ 15 w 18"/>
                    <a:gd name="T27" fmla="*/ 2 h 9"/>
                    <a:gd name="T28" fmla="*/ 16 w 18"/>
                    <a:gd name="T29" fmla="*/ 1 h 9"/>
                    <a:gd name="T30" fmla="*/ 17 w 18"/>
                    <a:gd name="T31" fmla="*/ 0 h 9"/>
                    <a:gd name="T32" fmla="*/ 18 w 18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79" name="Line 572"/>
                <p:cNvSpPr>
                  <a:spLocks noChangeShapeType="1"/>
                </p:cNvSpPr>
                <p:nvPr/>
              </p:nvSpPr>
              <p:spPr bwMode="auto">
                <a:xfrm>
                  <a:off x="4785" y="2999"/>
                  <a:ext cx="1" cy="1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0" name="Freeform 573"/>
                <p:cNvSpPr>
                  <a:spLocks/>
                </p:cNvSpPr>
                <p:nvPr/>
              </p:nvSpPr>
              <p:spPr bwMode="auto">
                <a:xfrm>
                  <a:off x="4549" y="3116"/>
                  <a:ext cx="18" cy="11"/>
                </a:xfrm>
                <a:custGeom>
                  <a:avLst/>
                  <a:gdLst>
                    <a:gd name="T0" fmla="*/ 18 w 18"/>
                    <a:gd name="T1" fmla="*/ 11 h 11"/>
                    <a:gd name="T2" fmla="*/ 18 w 18"/>
                    <a:gd name="T3" fmla="*/ 10 h 11"/>
                    <a:gd name="T4" fmla="*/ 17 w 18"/>
                    <a:gd name="T5" fmla="*/ 9 h 11"/>
                    <a:gd name="T6" fmla="*/ 16 w 18"/>
                    <a:gd name="T7" fmla="*/ 9 h 11"/>
                    <a:gd name="T8" fmla="*/ 15 w 18"/>
                    <a:gd name="T9" fmla="*/ 8 h 11"/>
                    <a:gd name="T10" fmla="*/ 14 w 18"/>
                    <a:gd name="T11" fmla="*/ 7 h 11"/>
                    <a:gd name="T12" fmla="*/ 13 w 18"/>
                    <a:gd name="T13" fmla="*/ 6 h 11"/>
                    <a:gd name="T14" fmla="*/ 12 w 18"/>
                    <a:gd name="T15" fmla="*/ 5 h 11"/>
                    <a:gd name="T16" fmla="*/ 10 w 18"/>
                    <a:gd name="T17" fmla="*/ 4 h 11"/>
                    <a:gd name="T18" fmla="*/ 8 w 18"/>
                    <a:gd name="T19" fmla="*/ 3 h 11"/>
                    <a:gd name="T20" fmla="*/ 7 w 18"/>
                    <a:gd name="T21" fmla="*/ 2 h 11"/>
                    <a:gd name="T22" fmla="*/ 5 w 18"/>
                    <a:gd name="T23" fmla="*/ 1 h 11"/>
                    <a:gd name="T24" fmla="*/ 4 w 18"/>
                    <a:gd name="T25" fmla="*/ 1 h 11"/>
                    <a:gd name="T26" fmla="*/ 2 w 18"/>
                    <a:gd name="T27" fmla="*/ 0 h 11"/>
                    <a:gd name="T28" fmla="*/ 1 w 18"/>
                    <a:gd name="T29" fmla="*/ 0 h 11"/>
                    <a:gd name="T30" fmla="*/ 0 w 18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1">
                      <a:moveTo>
                        <a:pt x="18" y="11"/>
                      </a:move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1" name="Freeform 574"/>
                <p:cNvSpPr>
                  <a:spLocks/>
                </p:cNvSpPr>
                <p:nvPr/>
              </p:nvSpPr>
              <p:spPr bwMode="auto">
                <a:xfrm>
                  <a:off x="4532" y="3116"/>
                  <a:ext cx="17" cy="11"/>
                </a:xfrm>
                <a:custGeom>
                  <a:avLst/>
                  <a:gdLst>
                    <a:gd name="T0" fmla="*/ 17 w 17"/>
                    <a:gd name="T1" fmla="*/ 0 h 11"/>
                    <a:gd name="T2" fmla="*/ 16 w 17"/>
                    <a:gd name="T3" fmla="*/ 0 h 11"/>
                    <a:gd name="T4" fmla="*/ 14 w 17"/>
                    <a:gd name="T5" fmla="*/ 0 h 11"/>
                    <a:gd name="T6" fmla="*/ 13 w 17"/>
                    <a:gd name="T7" fmla="*/ 0 h 11"/>
                    <a:gd name="T8" fmla="*/ 11 w 17"/>
                    <a:gd name="T9" fmla="*/ 0 h 11"/>
                    <a:gd name="T10" fmla="*/ 10 w 17"/>
                    <a:gd name="T11" fmla="*/ 1 h 11"/>
                    <a:gd name="T12" fmla="*/ 9 w 17"/>
                    <a:gd name="T13" fmla="*/ 1 h 11"/>
                    <a:gd name="T14" fmla="*/ 8 w 17"/>
                    <a:gd name="T15" fmla="*/ 2 h 11"/>
                    <a:gd name="T16" fmla="*/ 7 w 17"/>
                    <a:gd name="T17" fmla="*/ 3 h 11"/>
                    <a:gd name="T18" fmla="*/ 6 w 17"/>
                    <a:gd name="T19" fmla="*/ 4 h 11"/>
                    <a:gd name="T20" fmla="*/ 5 w 17"/>
                    <a:gd name="T21" fmla="*/ 4 h 11"/>
                    <a:gd name="T22" fmla="*/ 4 w 17"/>
                    <a:gd name="T23" fmla="*/ 5 h 11"/>
                    <a:gd name="T24" fmla="*/ 3 w 17"/>
                    <a:gd name="T25" fmla="*/ 6 h 11"/>
                    <a:gd name="T26" fmla="*/ 2 w 17"/>
                    <a:gd name="T27" fmla="*/ 7 h 11"/>
                    <a:gd name="T28" fmla="*/ 1 w 17"/>
                    <a:gd name="T29" fmla="*/ 8 h 11"/>
                    <a:gd name="T30" fmla="*/ 0 w 17"/>
                    <a:gd name="T31" fmla="*/ 9 h 11"/>
                    <a:gd name="T32" fmla="*/ 0 w 17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1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2" name="Line 575"/>
                <p:cNvSpPr>
                  <a:spLocks noChangeShapeType="1"/>
                </p:cNvSpPr>
                <p:nvPr/>
              </p:nvSpPr>
              <p:spPr bwMode="auto">
                <a:xfrm>
                  <a:off x="4580" y="3002"/>
                  <a:ext cx="36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3" name="Line 576"/>
                <p:cNvSpPr>
                  <a:spLocks noChangeShapeType="1"/>
                </p:cNvSpPr>
                <p:nvPr/>
              </p:nvSpPr>
              <p:spPr bwMode="auto">
                <a:xfrm>
                  <a:off x="4574" y="3001"/>
                  <a:ext cx="36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4" name="Line 577"/>
                <p:cNvSpPr>
                  <a:spLocks noChangeShapeType="1"/>
                </p:cNvSpPr>
                <p:nvPr/>
              </p:nvSpPr>
              <p:spPr bwMode="auto">
                <a:xfrm>
                  <a:off x="4574" y="3002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5" name="Line 578"/>
                <p:cNvSpPr>
                  <a:spLocks noChangeShapeType="1"/>
                </p:cNvSpPr>
                <p:nvPr/>
              </p:nvSpPr>
              <p:spPr bwMode="auto">
                <a:xfrm>
                  <a:off x="4622" y="3002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6" name="Line 579"/>
                <p:cNvSpPr>
                  <a:spLocks noChangeShapeType="1"/>
                </p:cNvSpPr>
                <p:nvPr/>
              </p:nvSpPr>
              <p:spPr bwMode="auto">
                <a:xfrm>
                  <a:off x="4618" y="3002"/>
                  <a:ext cx="33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7" name="Line 580"/>
                <p:cNvSpPr>
                  <a:spLocks noChangeShapeType="1"/>
                </p:cNvSpPr>
                <p:nvPr/>
              </p:nvSpPr>
              <p:spPr bwMode="auto">
                <a:xfrm>
                  <a:off x="4661" y="3002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8" name="Line 581"/>
                <p:cNvSpPr>
                  <a:spLocks noChangeShapeType="1"/>
                </p:cNvSpPr>
                <p:nvPr/>
              </p:nvSpPr>
              <p:spPr bwMode="auto">
                <a:xfrm>
                  <a:off x="4656" y="3001"/>
                  <a:ext cx="35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89" name="Line 582"/>
                <p:cNvSpPr>
                  <a:spLocks noChangeShapeType="1"/>
                </p:cNvSpPr>
                <p:nvPr/>
              </p:nvSpPr>
              <p:spPr bwMode="auto">
                <a:xfrm>
                  <a:off x="4656" y="300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0" name="Line 583"/>
                <p:cNvSpPr>
                  <a:spLocks noChangeShapeType="1"/>
                </p:cNvSpPr>
                <p:nvPr/>
              </p:nvSpPr>
              <p:spPr bwMode="auto">
                <a:xfrm>
                  <a:off x="4691" y="3127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1" name="Line 584"/>
                <p:cNvSpPr>
                  <a:spLocks noChangeShapeType="1"/>
                </p:cNvSpPr>
                <p:nvPr/>
              </p:nvSpPr>
              <p:spPr bwMode="auto">
                <a:xfrm>
                  <a:off x="4706" y="3001"/>
                  <a:ext cx="37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2" name="Line 585"/>
                <p:cNvSpPr>
                  <a:spLocks noChangeShapeType="1"/>
                </p:cNvSpPr>
                <p:nvPr/>
              </p:nvSpPr>
              <p:spPr bwMode="auto">
                <a:xfrm>
                  <a:off x="4702" y="2999"/>
                  <a:ext cx="35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3" name="Line 586"/>
                <p:cNvSpPr>
                  <a:spLocks noChangeShapeType="1"/>
                </p:cNvSpPr>
                <p:nvPr/>
              </p:nvSpPr>
              <p:spPr bwMode="auto">
                <a:xfrm>
                  <a:off x="4702" y="3001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4" name="Line 587"/>
                <p:cNvSpPr>
                  <a:spLocks noChangeShapeType="1"/>
                </p:cNvSpPr>
                <p:nvPr/>
              </p:nvSpPr>
              <p:spPr bwMode="auto">
                <a:xfrm>
                  <a:off x="4738" y="3127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5" name="Line 588"/>
                <p:cNvSpPr>
                  <a:spLocks noChangeShapeType="1"/>
                </p:cNvSpPr>
                <p:nvPr/>
              </p:nvSpPr>
              <p:spPr bwMode="auto">
                <a:xfrm>
                  <a:off x="4752" y="3001"/>
                  <a:ext cx="33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6" name="Line 589"/>
                <p:cNvSpPr>
                  <a:spLocks noChangeShapeType="1"/>
                </p:cNvSpPr>
                <p:nvPr/>
              </p:nvSpPr>
              <p:spPr bwMode="auto">
                <a:xfrm>
                  <a:off x="4747" y="2999"/>
                  <a:ext cx="32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7" name="Line 590"/>
                <p:cNvSpPr>
                  <a:spLocks noChangeShapeType="1"/>
                </p:cNvSpPr>
                <p:nvPr/>
              </p:nvSpPr>
              <p:spPr bwMode="auto">
                <a:xfrm>
                  <a:off x="4781" y="3127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8" name="Freeform 591"/>
                <p:cNvSpPr>
                  <a:spLocks/>
                </p:cNvSpPr>
                <p:nvPr/>
              </p:nvSpPr>
              <p:spPr bwMode="auto">
                <a:xfrm>
                  <a:off x="4578" y="3002"/>
                  <a:ext cx="21" cy="9"/>
                </a:xfrm>
                <a:custGeom>
                  <a:avLst/>
                  <a:gdLst>
                    <a:gd name="T0" fmla="*/ 1 w 21"/>
                    <a:gd name="T1" fmla="*/ 0 h 9"/>
                    <a:gd name="T2" fmla="*/ 0 w 21"/>
                    <a:gd name="T3" fmla="*/ 0 h 9"/>
                    <a:gd name="T4" fmla="*/ 1 w 21"/>
                    <a:gd name="T5" fmla="*/ 0 h 9"/>
                    <a:gd name="T6" fmla="*/ 1 w 21"/>
                    <a:gd name="T7" fmla="*/ 1 h 9"/>
                    <a:gd name="T8" fmla="*/ 2 w 21"/>
                    <a:gd name="T9" fmla="*/ 2 h 9"/>
                    <a:gd name="T10" fmla="*/ 4 w 21"/>
                    <a:gd name="T11" fmla="*/ 2 h 9"/>
                    <a:gd name="T12" fmla="*/ 5 w 21"/>
                    <a:gd name="T13" fmla="*/ 3 h 9"/>
                    <a:gd name="T14" fmla="*/ 7 w 21"/>
                    <a:gd name="T15" fmla="*/ 4 h 9"/>
                    <a:gd name="T16" fmla="*/ 8 w 21"/>
                    <a:gd name="T17" fmla="*/ 5 h 9"/>
                    <a:gd name="T18" fmla="*/ 10 w 21"/>
                    <a:gd name="T19" fmla="*/ 6 h 9"/>
                    <a:gd name="T20" fmla="*/ 12 w 21"/>
                    <a:gd name="T21" fmla="*/ 6 h 9"/>
                    <a:gd name="T22" fmla="*/ 14 w 21"/>
                    <a:gd name="T23" fmla="*/ 7 h 9"/>
                    <a:gd name="T24" fmla="*/ 16 w 21"/>
                    <a:gd name="T25" fmla="*/ 8 h 9"/>
                    <a:gd name="T26" fmla="*/ 18 w 21"/>
                    <a:gd name="T27" fmla="*/ 8 h 9"/>
                    <a:gd name="T28" fmla="*/ 19 w 21"/>
                    <a:gd name="T29" fmla="*/ 8 h 9"/>
                    <a:gd name="T30" fmla="*/ 21 w 21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399" name="Freeform 592"/>
                <p:cNvSpPr>
                  <a:spLocks/>
                </p:cNvSpPr>
                <p:nvPr/>
              </p:nvSpPr>
              <p:spPr bwMode="auto">
                <a:xfrm>
                  <a:off x="4599" y="3002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0" name="Freeform 593"/>
                <p:cNvSpPr>
                  <a:spLocks/>
                </p:cNvSpPr>
                <p:nvPr/>
              </p:nvSpPr>
              <p:spPr bwMode="auto">
                <a:xfrm>
                  <a:off x="4620" y="3002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1" name="Freeform 594"/>
                <p:cNvSpPr>
                  <a:spLocks/>
                </p:cNvSpPr>
                <p:nvPr/>
              </p:nvSpPr>
              <p:spPr bwMode="auto">
                <a:xfrm>
                  <a:off x="4639" y="3002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2" name="Freeform 595"/>
                <p:cNvSpPr>
                  <a:spLocks/>
                </p:cNvSpPr>
                <p:nvPr/>
              </p:nvSpPr>
              <p:spPr bwMode="auto">
                <a:xfrm>
                  <a:off x="4660" y="3002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3" name="Freeform 596"/>
                <p:cNvSpPr>
                  <a:spLocks/>
                </p:cNvSpPr>
                <p:nvPr/>
              </p:nvSpPr>
              <p:spPr bwMode="auto">
                <a:xfrm>
                  <a:off x="4682" y="3002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 w 20"/>
                    <a:gd name="T3" fmla="*/ 8 h 9"/>
                    <a:gd name="T4" fmla="*/ 2 w 20"/>
                    <a:gd name="T5" fmla="*/ 8 h 9"/>
                    <a:gd name="T6" fmla="*/ 3 w 20"/>
                    <a:gd name="T7" fmla="*/ 8 h 9"/>
                    <a:gd name="T8" fmla="*/ 5 w 20"/>
                    <a:gd name="T9" fmla="*/ 8 h 9"/>
                    <a:gd name="T10" fmla="*/ 6 w 20"/>
                    <a:gd name="T11" fmla="*/ 7 h 9"/>
                    <a:gd name="T12" fmla="*/ 7 w 20"/>
                    <a:gd name="T13" fmla="*/ 7 h 9"/>
                    <a:gd name="T14" fmla="*/ 9 w 20"/>
                    <a:gd name="T15" fmla="*/ 6 h 9"/>
                    <a:gd name="T16" fmla="*/ 10 w 20"/>
                    <a:gd name="T17" fmla="*/ 6 h 9"/>
                    <a:gd name="T18" fmla="*/ 12 w 20"/>
                    <a:gd name="T19" fmla="*/ 5 h 9"/>
                    <a:gd name="T20" fmla="*/ 13 w 20"/>
                    <a:gd name="T21" fmla="*/ 5 h 9"/>
                    <a:gd name="T22" fmla="*/ 14 w 20"/>
                    <a:gd name="T23" fmla="*/ 4 h 9"/>
                    <a:gd name="T24" fmla="*/ 16 w 20"/>
                    <a:gd name="T25" fmla="*/ 3 h 9"/>
                    <a:gd name="T26" fmla="*/ 17 w 20"/>
                    <a:gd name="T27" fmla="*/ 2 h 9"/>
                    <a:gd name="T28" fmla="*/ 18 w 20"/>
                    <a:gd name="T29" fmla="*/ 1 h 9"/>
                    <a:gd name="T30" fmla="*/ 19 w 20"/>
                    <a:gd name="T31" fmla="*/ 0 h 9"/>
                    <a:gd name="T32" fmla="*/ 20 w 20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4" name="Freeform 597"/>
                <p:cNvSpPr>
                  <a:spLocks/>
                </p:cNvSpPr>
                <p:nvPr/>
              </p:nvSpPr>
              <p:spPr bwMode="auto">
                <a:xfrm>
                  <a:off x="4705" y="3001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5" name="Freeform 598"/>
                <p:cNvSpPr>
                  <a:spLocks/>
                </p:cNvSpPr>
                <p:nvPr/>
              </p:nvSpPr>
              <p:spPr bwMode="auto">
                <a:xfrm>
                  <a:off x="4727" y="3001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 w 20"/>
                    <a:gd name="T3" fmla="*/ 8 h 9"/>
                    <a:gd name="T4" fmla="*/ 2 w 20"/>
                    <a:gd name="T5" fmla="*/ 8 h 9"/>
                    <a:gd name="T6" fmla="*/ 3 w 20"/>
                    <a:gd name="T7" fmla="*/ 8 h 9"/>
                    <a:gd name="T8" fmla="*/ 5 w 20"/>
                    <a:gd name="T9" fmla="*/ 8 h 9"/>
                    <a:gd name="T10" fmla="*/ 6 w 20"/>
                    <a:gd name="T11" fmla="*/ 7 h 9"/>
                    <a:gd name="T12" fmla="*/ 7 w 20"/>
                    <a:gd name="T13" fmla="*/ 7 h 9"/>
                    <a:gd name="T14" fmla="*/ 9 w 20"/>
                    <a:gd name="T15" fmla="*/ 6 h 9"/>
                    <a:gd name="T16" fmla="*/ 10 w 20"/>
                    <a:gd name="T17" fmla="*/ 6 h 9"/>
                    <a:gd name="T18" fmla="*/ 12 w 20"/>
                    <a:gd name="T19" fmla="*/ 5 h 9"/>
                    <a:gd name="T20" fmla="*/ 13 w 20"/>
                    <a:gd name="T21" fmla="*/ 5 h 9"/>
                    <a:gd name="T22" fmla="*/ 14 w 20"/>
                    <a:gd name="T23" fmla="*/ 4 h 9"/>
                    <a:gd name="T24" fmla="*/ 16 w 20"/>
                    <a:gd name="T25" fmla="*/ 3 h 9"/>
                    <a:gd name="T26" fmla="*/ 17 w 20"/>
                    <a:gd name="T27" fmla="*/ 2 h 9"/>
                    <a:gd name="T28" fmla="*/ 18 w 20"/>
                    <a:gd name="T29" fmla="*/ 1 h 9"/>
                    <a:gd name="T30" fmla="*/ 19 w 20"/>
                    <a:gd name="T31" fmla="*/ 0 h 9"/>
                    <a:gd name="T32" fmla="*/ 20 w 20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6" name="Freeform 599"/>
                <p:cNvSpPr>
                  <a:spLocks/>
                </p:cNvSpPr>
                <p:nvPr/>
              </p:nvSpPr>
              <p:spPr bwMode="auto">
                <a:xfrm>
                  <a:off x="4749" y="3001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7" name="Freeform 600"/>
                <p:cNvSpPr>
                  <a:spLocks/>
                </p:cNvSpPr>
                <p:nvPr/>
              </p:nvSpPr>
              <p:spPr bwMode="auto">
                <a:xfrm>
                  <a:off x="4768" y="3001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8" name="Freeform 601"/>
                <p:cNvSpPr>
                  <a:spLocks/>
                </p:cNvSpPr>
                <p:nvPr/>
              </p:nvSpPr>
              <p:spPr bwMode="auto">
                <a:xfrm>
                  <a:off x="4589" y="3116"/>
                  <a:ext cx="21" cy="11"/>
                </a:xfrm>
                <a:custGeom>
                  <a:avLst/>
                  <a:gdLst>
                    <a:gd name="T0" fmla="*/ 21 w 21"/>
                    <a:gd name="T1" fmla="*/ 11 h 11"/>
                    <a:gd name="T2" fmla="*/ 21 w 21"/>
                    <a:gd name="T3" fmla="*/ 10 h 11"/>
                    <a:gd name="T4" fmla="*/ 20 w 21"/>
                    <a:gd name="T5" fmla="*/ 10 h 11"/>
                    <a:gd name="T6" fmla="*/ 20 w 21"/>
                    <a:gd name="T7" fmla="*/ 9 h 11"/>
                    <a:gd name="T8" fmla="*/ 19 w 21"/>
                    <a:gd name="T9" fmla="*/ 9 h 11"/>
                    <a:gd name="T10" fmla="*/ 18 w 21"/>
                    <a:gd name="T11" fmla="*/ 8 h 11"/>
                    <a:gd name="T12" fmla="*/ 17 w 21"/>
                    <a:gd name="T13" fmla="*/ 7 h 11"/>
                    <a:gd name="T14" fmla="*/ 15 w 21"/>
                    <a:gd name="T15" fmla="*/ 6 h 11"/>
                    <a:gd name="T16" fmla="*/ 13 w 21"/>
                    <a:gd name="T17" fmla="*/ 5 h 11"/>
                    <a:gd name="T18" fmla="*/ 12 w 21"/>
                    <a:gd name="T19" fmla="*/ 4 h 11"/>
                    <a:gd name="T20" fmla="*/ 10 w 21"/>
                    <a:gd name="T21" fmla="*/ 3 h 11"/>
                    <a:gd name="T22" fmla="*/ 8 w 21"/>
                    <a:gd name="T23" fmla="*/ 2 h 11"/>
                    <a:gd name="T24" fmla="*/ 6 w 21"/>
                    <a:gd name="T25" fmla="*/ 1 h 11"/>
                    <a:gd name="T26" fmla="*/ 4 w 21"/>
                    <a:gd name="T27" fmla="*/ 1 h 11"/>
                    <a:gd name="T28" fmla="*/ 2 w 21"/>
                    <a:gd name="T29" fmla="*/ 0 h 11"/>
                    <a:gd name="T30" fmla="*/ 1 w 21"/>
                    <a:gd name="T31" fmla="*/ 0 h 11"/>
                    <a:gd name="T32" fmla="*/ 0 w 2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11">
                      <a:moveTo>
                        <a:pt x="21" y="11"/>
                      </a:move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09" name="Freeform 602"/>
                <p:cNvSpPr>
                  <a:spLocks/>
                </p:cNvSpPr>
                <p:nvPr/>
              </p:nvSpPr>
              <p:spPr bwMode="auto">
                <a:xfrm>
                  <a:off x="4569" y="3116"/>
                  <a:ext cx="20" cy="11"/>
                </a:xfrm>
                <a:custGeom>
                  <a:avLst/>
                  <a:gdLst>
                    <a:gd name="T0" fmla="*/ 20 w 20"/>
                    <a:gd name="T1" fmla="*/ 0 h 11"/>
                    <a:gd name="T2" fmla="*/ 18 w 20"/>
                    <a:gd name="T3" fmla="*/ 0 h 11"/>
                    <a:gd name="T4" fmla="*/ 17 w 20"/>
                    <a:gd name="T5" fmla="*/ 0 h 11"/>
                    <a:gd name="T6" fmla="*/ 16 w 20"/>
                    <a:gd name="T7" fmla="*/ 0 h 11"/>
                    <a:gd name="T8" fmla="*/ 14 w 20"/>
                    <a:gd name="T9" fmla="*/ 0 h 11"/>
                    <a:gd name="T10" fmla="*/ 13 w 20"/>
                    <a:gd name="T11" fmla="*/ 1 h 11"/>
                    <a:gd name="T12" fmla="*/ 12 w 20"/>
                    <a:gd name="T13" fmla="*/ 1 h 11"/>
                    <a:gd name="T14" fmla="*/ 10 w 20"/>
                    <a:gd name="T15" fmla="*/ 2 h 11"/>
                    <a:gd name="T16" fmla="*/ 9 w 20"/>
                    <a:gd name="T17" fmla="*/ 3 h 11"/>
                    <a:gd name="T18" fmla="*/ 7 w 20"/>
                    <a:gd name="T19" fmla="*/ 4 h 11"/>
                    <a:gd name="T20" fmla="*/ 6 w 20"/>
                    <a:gd name="T21" fmla="*/ 4 h 11"/>
                    <a:gd name="T22" fmla="*/ 5 w 20"/>
                    <a:gd name="T23" fmla="*/ 5 h 11"/>
                    <a:gd name="T24" fmla="*/ 3 w 20"/>
                    <a:gd name="T25" fmla="*/ 6 h 11"/>
                    <a:gd name="T26" fmla="*/ 2 w 20"/>
                    <a:gd name="T27" fmla="*/ 7 h 11"/>
                    <a:gd name="T28" fmla="*/ 1 w 20"/>
                    <a:gd name="T29" fmla="*/ 8 h 11"/>
                    <a:gd name="T30" fmla="*/ 0 w 20"/>
                    <a:gd name="T31" fmla="*/ 9 h 11"/>
                    <a:gd name="T32" fmla="*/ 0 w 20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1">
                      <a:moveTo>
                        <a:pt x="20" y="0"/>
                      </a:move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0" name="Freeform 603"/>
                <p:cNvSpPr>
                  <a:spLocks/>
                </p:cNvSpPr>
                <p:nvPr/>
              </p:nvSpPr>
              <p:spPr bwMode="auto">
                <a:xfrm>
                  <a:off x="4632" y="3116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2 w 19"/>
                    <a:gd name="T15" fmla="*/ 5 h 11"/>
                    <a:gd name="T16" fmla="*/ 11 w 19"/>
                    <a:gd name="T17" fmla="*/ 4 h 11"/>
                    <a:gd name="T18" fmla="*/ 9 w 19"/>
                    <a:gd name="T19" fmla="*/ 3 h 11"/>
                    <a:gd name="T20" fmla="*/ 7 w 19"/>
                    <a:gd name="T21" fmla="*/ 2 h 11"/>
                    <a:gd name="T22" fmla="*/ 6 w 19"/>
                    <a:gd name="T23" fmla="*/ 1 h 11"/>
                    <a:gd name="T24" fmla="*/ 4 w 19"/>
                    <a:gd name="T25" fmla="*/ 1 h 11"/>
                    <a:gd name="T26" fmla="*/ 2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1" name="Freeform 604"/>
                <p:cNvSpPr>
                  <a:spLocks/>
                </p:cNvSpPr>
                <p:nvPr/>
              </p:nvSpPr>
              <p:spPr bwMode="auto">
                <a:xfrm>
                  <a:off x="4615" y="3116"/>
                  <a:ext cx="17" cy="11"/>
                </a:xfrm>
                <a:custGeom>
                  <a:avLst/>
                  <a:gdLst>
                    <a:gd name="T0" fmla="*/ 17 w 17"/>
                    <a:gd name="T1" fmla="*/ 0 h 11"/>
                    <a:gd name="T2" fmla="*/ 16 w 17"/>
                    <a:gd name="T3" fmla="*/ 0 h 11"/>
                    <a:gd name="T4" fmla="*/ 14 w 17"/>
                    <a:gd name="T5" fmla="*/ 0 h 11"/>
                    <a:gd name="T6" fmla="*/ 13 w 17"/>
                    <a:gd name="T7" fmla="*/ 0 h 11"/>
                    <a:gd name="T8" fmla="*/ 12 w 17"/>
                    <a:gd name="T9" fmla="*/ 0 h 11"/>
                    <a:gd name="T10" fmla="*/ 11 w 17"/>
                    <a:gd name="T11" fmla="*/ 1 h 11"/>
                    <a:gd name="T12" fmla="*/ 10 w 17"/>
                    <a:gd name="T13" fmla="*/ 1 h 11"/>
                    <a:gd name="T14" fmla="*/ 9 w 17"/>
                    <a:gd name="T15" fmla="*/ 2 h 11"/>
                    <a:gd name="T16" fmla="*/ 8 w 17"/>
                    <a:gd name="T17" fmla="*/ 3 h 11"/>
                    <a:gd name="T18" fmla="*/ 6 w 17"/>
                    <a:gd name="T19" fmla="*/ 4 h 11"/>
                    <a:gd name="T20" fmla="*/ 5 w 17"/>
                    <a:gd name="T21" fmla="*/ 4 h 11"/>
                    <a:gd name="T22" fmla="*/ 4 w 17"/>
                    <a:gd name="T23" fmla="*/ 5 h 11"/>
                    <a:gd name="T24" fmla="*/ 3 w 17"/>
                    <a:gd name="T25" fmla="*/ 6 h 11"/>
                    <a:gd name="T26" fmla="*/ 2 w 17"/>
                    <a:gd name="T27" fmla="*/ 7 h 11"/>
                    <a:gd name="T28" fmla="*/ 1 w 17"/>
                    <a:gd name="T29" fmla="*/ 8 h 11"/>
                    <a:gd name="T30" fmla="*/ 0 w 17"/>
                    <a:gd name="T31" fmla="*/ 9 h 11"/>
                    <a:gd name="T32" fmla="*/ 0 w 17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1">
                      <a:moveTo>
                        <a:pt x="17" y="0"/>
                      </a:move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2" name="Freeform 605"/>
                <p:cNvSpPr>
                  <a:spLocks/>
                </p:cNvSpPr>
                <p:nvPr/>
              </p:nvSpPr>
              <p:spPr bwMode="auto">
                <a:xfrm>
                  <a:off x="4672" y="3116"/>
                  <a:ext cx="19" cy="12"/>
                </a:xfrm>
                <a:custGeom>
                  <a:avLst/>
                  <a:gdLst>
                    <a:gd name="T0" fmla="*/ 19 w 19"/>
                    <a:gd name="T1" fmla="*/ 12 h 12"/>
                    <a:gd name="T2" fmla="*/ 19 w 19"/>
                    <a:gd name="T3" fmla="*/ 11 h 12"/>
                    <a:gd name="T4" fmla="*/ 18 w 19"/>
                    <a:gd name="T5" fmla="*/ 10 h 12"/>
                    <a:gd name="T6" fmla="*/ 17 w 19"/>
                    <a:gd name="T7" fmla="*/ 10 h 12"/>
                    <a:gd name="T8" fmla="*/ 16 w 19"/>
                    <a:gd name="T9" fmla="*/ 9 h 12"/>
                    <a:gd name="T10" fmla="*/ 15 w 19"/>
                    <a:gd name="T11" fmla="*/ 8 h 12"/>
                    <a:gd name="T12" fmla="*/ 14 w 19"/>
                    <a:gd name="T13" fmla="*/ 7 h 12"/>
                    <a:gd name="T14" fmla="*/ 12 w 19"/>
                    <a:gd name="T15" fmla="*/ 6 h 12"/>
                    <a:gd name="T16" fmla="*/ 10 w 19"/>
                    <a:gd name="T17" fmla="*/ 4 h 12"/>
                    <a:gd name="T18" fmla="*/ 9 w 19"/>
                    <a:gd name="T19" fmla="*/ 3 h 12"/>
                    <a:gd name="T20" fmla="*/ 7 w 19"/>
                    <a:gd name="T21" fmla="*/ 2 h 12"/>
                    <a:gd name="T22" fmla="*/ 5 w 19"/>
                    <a:gd name="T23" fmla="*/ 1 h 12"/>
                    <a:gd name="T24" fmla="*/ 4 w 19"/>
                    <a:gd name="T25" fmla="*/ 1 h 12"/>
                    <a:gd name="T26" fmla="*/ 2 w 19"/>
                    <a:gd name="T27" fmla="*/ 0 h 12"/>
                    <a:gd name="T28" fmla="*/ 1 w 19"/>
                    <a:gd name="T29" fmla="*/ 0 h 12"/>
                    <a:gd name="T30" fmla="*/ 0 w 19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2">
                      <a:moveTo>
                        <a:pt x="19" y="12"/>
                      </a:moveTo>
                      <a:lnTo>
                        <a:pt x="19" y="11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3" name="Freeform 606"/>
                <p:cNvSpPr>
                  <a:spLocks/>
                </p:cNvSpPr>
                <p:nvPr/>
              </p:nvSpPr>
              <p:spPr bwMode="auto">
                <a:xfrm>
                  <a:off x="4654" y="3116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6 w 18"/>
                    <a:gd name="T3" fmla="*/ 0 h 12"/>
                    <a:gd name="T4" fmla="*/ 15 w 18"/>
                    <a:gd name="T5" fmla="*/ 0 h 12"/>
                    <a:gd name="T6" fmla="*/ 14 w 18"/>
                    <a:gd name="T7" fmla="*/ 0 h 12"/>
                    <a:gd name="T8" fmla="*/ 13 w 18"/>
                    <a:gd name="T9" fmla="*/ 1 h 12"/>
                    <a:gd name="T10" fmla="*/ 11 w 18"/>
                    <a:gd name="T11" fmla="*/ 1 h 12"/>
                    <a:gd name="T12" fmla="*/ 10 w 18"/>
                    <a:gd name="T13" fmla="*/ 2 h 12"/>
                    <a:gd name="T14" fmla="*/ 9 w 18"/>
                    <a:gd name="T15" fmla="*/ 2 h 12"/>
                    <a:gd name="T16" fmla="*/ 8 w 18"/>
                    <a:gd name="T17" fmla="*/ 3 h 12"/>
                    <a:gd name="T18" fmla="*/ 7 w 18"/>
                    <a:gd name="T19" fmla="*/ 4 h 12"/>
                    <a:gd name="T20" fmla="*/ 5 w 18"/>
                    <a:gd name="T21" fmla="*/ 5 h 12"/>
                    <a:gd name="T22" fmla="*/ 4 w 18"/>
                    <a:gd name="T23" fmla="*/ 6 h 12"/>
                    <a:gd name="T24" fmla="*/ 3 w 18"/>
                    <a:gd name="T25" fmla="*/ 7 h 12"/>
                    <a:gd name="T26" fmla="*/ 2 w 18"/>
                    <a:gd name="T27" fmla="*/ 8 h 12"/>
                    <a:gd name="T28" fmla="*/ 1 w 18"/>
                    <a:gd name="T29" fmla="*/ 9 h 12"/>
                    <a:gd name="T30" fmla="*/ 0 w 18"/>
                    <a:gd name="T31" fmla="*/ 10 h 12"/>
                    <a:gd name="T32" fmla="*/ 0 w 18"/>
                    <a:gd name="T3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4" name="Freeform 607"/>
                <p:cNvSpPr>
                  <a:spLocks/>
                </p:cNvSpPr>
                <p:nvPr/>
              </p:nvSpPr>
              <p:spPr bwMode="auto">
                <a:xfrm>
                  <a:off x="4715" y="3116"/>
                  <a:ext cx="25" cy="11"/>
                </a:xfrm>
                <a:custGeom>
                  <a:avLst/>
                  <a:gdLst>
                    <a:gd name="T0" fmla="*/ 25 w 25"/>
                    <a:gd name="T1" fmla="*/ 11 h 11"/>
                    <a:gd name="T2" fmla="*/ 25 w 25"/>
                    <a:gd name="T3" fmla="*/ 10 h 11"/>
                    <a:gd name="T4" fmla="*/ 24 w 25"/>
                    <a:gd name="T5" fmla="*/ 9 h 11"/>
                    <a:gd name="T6" fmla="*/ 22 w 25"/>
                    <a:gd name="T7" fmla="*/ 8 h 11"/>
                    <a:gd name="T8" fmla="*/ 21 w 25"/>
                    <a:gd name="T9" fmla="*/ 7 h 11"/>
                    <a:gd name="T10" fmla="*/ 19 w 25"/>
                    <a:gd name="T11" fmla="*/ 6 h 11"/>
                    <a:gd name="T12" fmla="*/ 17 w 25"/>
                    <a:gd name="T13" fmla="*/ 5 h 11"/>
                    <a:gd name="T14" fmla="*/ 15 w 25"/>
                    <a:gd name="T15" fmla="*/ 4 h 11"/>
                    <a:gd name="T16" fmla="*/ 12 w 25"/>
                    <a:gd name="T17" fmla="*/ 3 h 11"/>
                    <a:gd name="T18" fmla="*/ 10 w 25"/>
                    <a:gd name="T19" fmla="*/ 2 h 11"/>
                    <a:gd name="T20" fmla="*/ 8 w 25"/>
                    <a:gd name="T21" fmla="*/ 1 h 11"/>
                    <a:gd name="T22" fmla="*/ 5 w 25"/>
                    <a:gd name="T23" fmla="*/ 1 h 11"/>
                    <a:gd name="T24" fmla="*/ 3 w 25"/>
                    <a:gd name="T25" fmla="*/ 0 h 11"/>
                    <a:gd name="T26" fmla="*/ 1 w 25"/>
                    <a:gd name="T27" fmla="*/ 0 h 11"/>
                    <a:gd name="T28" fmla="*/ 0 w 25"/>
                    <a:gd name="T2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11">
                      <a:moveTo>
                        <a:pt x="25" y="11"/>
                      </a:moveTo>
                      <a:lnTo>
                        <a:pt x="25" y="10"/>
                      </a:lnTo>
                      <a:lnTo>
                        <a:pt x="24" y="9"/>
                      </a:ln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19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5" name="Freeform 608"/>
                <p:cNvSpPr>
                  <a:spLocks/>
                </p:cNvSpPr>
                <p:nvPr/>
              </p:nvSpPr>
              <p:spPr bwMode="auto">
                <a:xfrm>
                  <a:off x="4692" y="3116"/>
                  <a:ext cx="23" cy="11"/>
                </a:xfrm>
                <a:custGeom>
                  <a:avLst/>
                  <a:gdLst>
                    <a:gd name="T0" fmla="*/ 23 w 23"/>
                    <a:gd name="T1" fmla="*/ 0 h 11"/>
                    <a:gd name="T2" fmla="*/ 21 w 23"/>
                    <a:gd name="T3" fmla="*/ 0 h 11"/>
                    <a:gd name="T4" fmla="*/ 20 w 23"/>
                    <a:gd name="T5" fmla="*/ 0 h 11"/>
                    <a:gd name="T6" fmla="*/ 18 w 23"/>
                    <a:gd name="T7" fmla="*/ 0 h 11"/>
                    <a:gd name="T8" fmla="*/ 17 w 23"/>
                    <a:gd name="T9" fmla="*/ 0 h 11"/>
                    <a:gd name="T10" fmla="*/ 15 w 23"/>
                    <a:gd name="T11" fmla="*/ 1 h 11"/>
                    <a:gd name="T12" fmla="*/ 13 w 23"/>
                    <a:gd name="T13" fmla="*/ 1 h 11"/>
                    <a:gd name="T14" fmla="*/ 12 w 23"/>
                    <a:gd name="T15" fmla="*/ 2 h 11"/>
                    <a:gd name="T16" fmla="*/ 10 w 23"/>
                    <a:gd name="T17" fmla="*/ 3 h 11"/>
                    <a:gd name="T18" fmla="*/ 9 w 23"/>
                    <a:gd name="T19" fmla="*/ 4 h 11"/>
                    <a:gd name="T20" fmla="*/ 7 w 23"/>
                    <a:gd name="T21" fmla="*/ 4 h 11"/>
                    <a:gd name="T22" fmla="*/ 6 w 23"/>
                    <a:gd name="T23" fmla="*/ 5 h 11"/>
                    <a:gd name="T24" fmla="*/ 4 w 23"/>
                    <a:gd name="T25" fmla="*/ 6 h 11"/>
                    <a:gd name="T26" fmla="*/ 3 w 23"/>
                    <a:gd name="T27" fmla="*/ 7 h 11"/>
                    <a:gd name="T28" fmla="*/ 2 w 23"/>
                    <a:gd name="T29" fmla="*/ 8 h 11"/>
                    <a:gd name="T30" fmla="*/ 1 w 23"/>
                    <a:gd name="T31" fmla="*/ 9 h 11"/>
                    <a:gd name="T32" fmla="*/ 0 w 23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0" y="3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6" name="Freeform 609"/>
                <p:cNvSpPr>
                  <a:spLocks/>
                </p:cNvSpPr>
                <p:nvPr/>
              </p:nvSpPr>
              <p:spPr bwMode="auto">
                <a:xfrm>
                  <a:off x="4760" y="3115"/>
                  <a:ext cx="19" cy="12"/>
                </a:xfrm>
                <a:custGeom>
                  <a:avLst/>
                  <a:gdLst>
                    <a:gd name="T0" fmla="*/ 19 w 19"/>
                    <a:gd name="T1" fmla="*/ 12 h 12"/>
                    <a:gd name="T2" fmla="*/ 19 w 19"/>
                    <a:gd name="T3" fmla="*/ 11 h 12"/>
                    <a:gd name="T4" fmla="*/ 18 w 19"/>
                    <a:gd name="T5" fmla="*/ 10 h 12"/>
                    <a:gd name="T6" fmla="*/ 17 w 19"/>
                    <a:gd name="T7" fmla="*/ 10 h 12"/>
                    <a:gd name="T8" fmla="*/ 16 w 19"/>
                    <a:gd name="T9" fmla="*/ 9 h 12"/>
                    <a:gd name="T10" fmla="*/ 15 w 19"/>
                    <a:gd name="T11" fmla="*/ 8 h 12"/>
                    <a:gd name="T12" fmla="*/ 14 w 19"/>
                    <a:gd name="T13" fmla="*/ 7 h 12"/>
                    <a:gd name="T14" fmla="*/ 12 w 19"/>
                    <a:gd name="T15" fmla="*/ 6 h 12"/>
                    <a:gd name="T16" fmla="*/ 10 w 19"/>
                    <a:gd name="T17" fmla="*/ 4 h 12"/>
                    <a:gd name="T18" fmla="*/ 9 w 19"/>
                    <a:gd name="T19" fmla="*/ 3 h 12"/>
                    <a:gd name="T20" fmla="*/ 7 w 19"/>
                    <a:gd name="T21" fmla="*/ 2 h 12"/>
                    <a:gd name="T22" fmla="*/ 5 w 19"/>
                    <a:gd name="T23" fmla="*/ 1 h 12"/>
                    <a:gd name="T24" fmla="*/ 4 w 19"/>
                    <a:gd name="T25" fmla="*/ 1 h 12"/>
                    <a:gd name="T26" fmla="*/ 2 w 19"/>
                    <a:gd name="T27" fmla="*/ 0 h 12"/>
                    <a:gd name="T28" fmla="*/ 1 w 19"/>
                    <a:gd name="T29" fmla="*/ 0 h 12"/>
                    <a:gd name="T30" fmla="*/ 0 w 19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2">
                      <a:moveTo>
                        <a:pt x="19" y="12"/>
                      </a:moveTo>
                      <a:lnTo>
                        <a:pt x="19" y="11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7" name="Freeform 610"/>
                <p:cNvSpPr>
                  <a:spLocks/>
                </p:cNvSpPr>
                <p:nvPr/>
              </p:nvSpPr>
              <p:spPr bwMode="auto">
                <a:xfrm>
                  <a:off x="4742" y="3115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6 w 18"/>
                    <a:gd name="T3" fmla="*/ 0 h 12"/>
                    <a:gd name="T4" fmla="*/ 15 w 18"/>
                    <a:gd name="T5" fmla="*/ 0 h 12"/>
                    <a:gd name="T6" fmla="*/ 14 w 18"/>
                    <a:gd name="T7" fmla="*/ 0 h 12"/>
                    <a:gd name="T8" fmla="*/ 13 w 18"/>
                    <a:gd name="T9" fmla="*/ 1 h 12"/>
                    <a:gd name="T10" fmla="*/ 11 w 18"/>
                    <a:gd name="T11" fmla="*/ 1 h 12"/>
                    <a:gd name="T12" fmla="*/ 10 w 18"/>
                    <a:gd name="T13" fmla="*/ 2 h 12"/>
                    <a:gd name="T14" fmla="*/ 9 w 18"/>
                    <a:gd name="T15" fmla="*/ 2 h 12"/>
                    <a:gd name="T16" fmla="*/ 8 w 18"/>
                    <a:gd name="T17" fmla="*/ 3 h 12"/>
                    <a:gd name="T18" fmla="*/ 7 w 18"/>
                    <a:gd name="T19" fmla="*/ 4 h 12"/>
                    <a:gd name="T20" fmla="*/ 5 w 18"/>
                    <a:gd name="T21" fmla="*/ 5 h 12"/>
                    <a:gd name="T22" fmla="*/ 4 w 18"/>
                    <a:gd name="T23" fmla="*/ 6 h 12"/>
                    <a:gd name="T24" fmla="*/ 3 w 18"/>
                    <a:gd name="T25" fmla="*/ 7 h 12"/>
                    <a:gd name="T26" fmla="*/ 2 w 18"/>
                    <a:gd name="T27" fmla="*/ 8 h 12"/>
                    <a:gd name="T28" fmla="*/ 1 w 18"/>
                    <a:gd name="T29" fmla="*/ 9 h 12"/>
                    <a:gd name="T30" fmla="*/ 0 w 18"/>
                    <a:gd name="T31" fmla="*/ 10 h 12"/>
                    <a:gd name="T32" fmla="*/ 0 w 18"/>
                    <a:gd name="T3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8" name="Line 611"/>
                <p:cNvSpPr>
                  <a:spLocks noChangeShapeType="1"/>
                </p:cNvSpPr>
                <p:nvPr/>
              </p:nvSpPr>
              <p:spPr bwMode="auto">
                <a:xfrm>
                  <a:off x="4791" y="3002"/>
                  <a:ext cx="33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19" name="Line 612"/>
                <p:cNvSpPr>
                  <a:spLocks noChangeShapeType="1"/>
                </p:cNvSpPr>
                <p:nvPr/>
              </p:nvSpPr>
              <p:spPr bwMode="auto">
                <a:xfrm>
                  <a:off x="4785" y="3002"/>
                  <a:ext cx="35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0" name="Line 613"/>
                <p:cNvSpPr>
                  <a:spLocks noChangeShapeType="1"/>
                </p:cNvSpPr>
                <p:nvPr/>
              </p:nvSpPr>
              <p:spPr bwMode="auto">
                <a:xfrm>
                  <a:off x="4786" y="3002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1" name="Line 614"/>
                <p:cNvSpPr>
                  <a:spLocks noChangeShapeType="1"/>
                </p:cNvSpPr>
                <p:nvPr/>
              </p:nvSpPr>
              <p:spPr bwMode="auto">
                <a:xfrm>
                  <a:off x="4785" y="3002"/>
                  <a:ext cx="1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2" name="Freeform 615"/>
                <p:cNvSpPr>
                  <a:spLocks/>
                </p:cNvSpPr>
                <p:nvPr/>
              </p:nvSpPr>
              <p:spPr bwMode="auto">
                <a:xfrm>
                  <a:off x="4788" y="3002"/>
                  <a:ext cx="21" cy="9"/>
                </a:xfrm>
                <a:custGeom>
                  <a:avLst/>
                  <a:gdLst>
                    <a:gd name="T0" fmla="*/ 1 w 21"/>
                    <a:gd name="T1" fmla="*/ 0 h 9"/>
                    <a:gd name="T2" fmla="*/ 0 w 21"/>
                    <a:gd name="T3" fmla="*/ 0 h 9"/>
                    <a:gd name="T4" fmla="*/ 1 w 21"/>
                    <a:gd name="T5" fmla="*/ 0 h 9"/>
                    <a:gd name="T6" fmla="*/ 1 w 21"/>
                    <a:gd name="T7" fmla="*/ 1 h 9"/>
                    <a:gd name="T8" fmla="*/ 2 w 21"/>
                    <a:gd name="T9" fmla="*/ 2 h 9"/>
                    <a:gd name="T10" fmla="*/ 4 w 21"/>
                    <a:gd name="T11" fmla="*/ 2 h 9"/>
                    <a:gd name="T12" fmla="*/ 5 w 21"/>
                    <a:gd name="T13" fmla="*/ 3 h 9"/>
                    <a:gd name="T14" fmla="*/ 7 w 21"/>
                    <a:gd name="T15" fmla="*/ 4 h 9"/>
                    <a:gd name="T16" fmla="*/ 8 w 21"/>
                    <a:gd name="T17" fmla="*/ 5 h 9"/>
                    <a:gd name="T18" fmla="*/ 10 w 21"/>
                    <a:gd name="T19" fmla="*/ 6 h 9"/>
                    <a:gd name="T20" fmla="*/ 12 w 21"/>
                    <a:gd name="T21" fmla="*/ 6 h 9"/>
                    <a:gd name="T22" fmla="*/ 14 w 21"/>
                    <a:gd name="T23" fmla="*/ 7 h 9"/>
                    <a:gd name="T24" fmla="*/ 16 w 21"/>
                    <a:gd name="T25" fmla="*/ 8 h 9"/>
                    <a:gd name="T26" fmla="*/ 18 w 21"/>
                    <a:gd name="T27" fmla="*/ 8 h 9"/>
                    <a:gd name="T28" fmla="*/ 19 w 21"/>
                    <a:gd name="T29" fmla="*/ 8 h 9"/>
                    <a:gd name="T30" fmla="*/ 21 w 21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3" name="Freeform 616"/>
                <p:cNvSpPr>
                  <a:spLocks/>
                </p:cNvSpPr>
                <p:nvPr/>
              </p:nvSpPr>
              <p:spPr bwMode="auto">
                <a:xfrm>
                  <a:off x="4809" y="3002"/>
                  <a:ext cx="18" cy="9"/>
                </a:xfrm>
                <a:custGeom>
                  <a:avLst/>
                  <a:gdLst>
                    <a:gd name="T0" fmla="*/ 0 w 18"/>
                    <a:gd name="T1" fmla="*/ 9 h 9"/>
                    <a:gd name="T2" fmla="*/ 1 w 18"/>
                    <a:gd name="T3" fmla="*/ 8 h 9"/>
                    <a:gd name="T4" fmla="*/ 2 w 18"/>
                    <a:gd name="T5" fmla="*/ 8 h 9"/>
                    <a:gd name="T6" fmla="*/ 3 w 18"/>
                    <a:gd name="T7" fmla="*/ 8 h 9"/>
                    <a:gd name="T8" fmla="*/ 4 w 18"/>
                    <a:gd name="T9" fmla="*/ 8 h 9"/>
                    <a:gd name="T10" fmla="*/ 6 w 18"/>
                    <a:gd name="T11" fmla="*/ 7 h 9"/>
                    <a:gd name="T12" fmla="*/ 7 w 18"/>
                    <a:gd name="T13" fmla="*/ 7 h 9"/>
                    <a:gd name="T14" fmla="*/ 8 w 18"/>
                    <a:gd name="T15" fmla="*/ 6 h 9"/>
                    <a:gd name="T16" fmla="*/ 9 w 18"/>
                    <a:gd name="T17" fmla="*/ 6 h 9"/>
                    <a:gd name="T18" fmla="*/ 10 w 18"/>
                    <a:gd name="T19" fmla="*/ 5 h 9"/>
                    <a:gd name="T20" fmla="*/ 12 w 18"/>
                    <a:gd name="T21" fmla="*/ 5 h 9"/>
                    <a:gd name="T22" fmla="*/ 13 w 18"/>
                    <a:gd name="T23" fmla="*/ 4 h 9"/>
                    <a:gd name="T24" fmla="*/ 14 w 18"/>
                    <a:gd name="T25" fmla="*/ 3 h 9"/>
                    <a:gd name="T26" fmla="*/ 15 w 18"/>
                    <a:gd name="T27" fmla="*/ 2 h 9"/>
                    <a:gd name="T28" fmla="*/ 16 w 18"/>
                    <a:gd name="T29" fmla="*/ 1 h 9"/>
                    <a:gd name="T30" fmla="*/ 17 w 18"/>
                    <a:gd name="T31" fmla="*/ 0 h 9"/>
                    <a:gd name="T32" fmla="*/ 18 w 18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4" name="Line 617"/>
                <p:cNvSpPr>
                  <a:spLocks noChangeShapeType="1"/>
                </p:cNvSpPr>
                <p:nvPr/>
              </p:nvSpPr>
              <p:spPr bwMode="auto">
                <a:xfrm>
                  <a:off x="5038" y="3000"/>
                  <a:ext cx="1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5" name="Freeform 618"/>
                <p:cNvSpPr>
                  <a:spLocks/>
                </p:cNvSpPr>
                <p:nvPr/>
              </p:nvSpPr>
              <p:spPr bwMode="auto">
                <a:xfrm>
                  <a:off x="4801" y="3116"/>
                  <a:ext cx="19" cy="11"/>
                </a:xfrm>
                <a:custGeom>
                  <a:avLst/>
                  <a:gdLst>
                    <a:gd name="T0" fmla="*/ 19 w 19"/>
                    <a:gd name="T1" fmla="*/ 11 h 11"/>
                    <a:gd name="T2" fmla="*/ 19 w 19"/>
                    <a:gd name="T3" fmla="*/ 10 h 11"/>
                    <a:gd name="T4" fmla="*/ 18 w 19"/>
                    <a:gd name="T5" fmla="*/ 9 h 11"/>
                    <a:gd name="T6" fmla="*/ 17 w 19"/>
                    <a:gd name="T7" fmla="*/ 9 h 11"/>
                    <a:gd name="T8" fmla="*/ 16 w 19"/>
                    <a:gd name="T9" fmla="*/ 8 h 11"/>
                    <a:gd name="T10" fmla="*/ 15 w 19"/>
                    <a:gd name="T11" fmla="*/ 7 h 11"/>
                    <a:gd name="T12" fmla="*/ 14 w 19"/>
                    <a:gd name="T13" fmla="*/ 6 h 11"/>
                    <a:gd name="T14" fmla="*/ 13 w 19"/>
                    <a:gd name="T15" fmla="*/ 5 h 11"/>
                    <a:gd name="T16" fmla="*/ 11 w 19"/>
                    <a:gd name="T17" fmla="*/ 4 h 11"/>
                    <a:gd name="T18" fmla="*/ 9 w 19"/>
                    <a:gd name="T19" fmla="*/ 3 h 11"/>
                    <a:gd name="T20" fmla="*/ 8 w 19"/>
                    <a:gd name="T21" fmla="*/ 2 h 11"/>
                    <a:gd name="T22" fmla="*/ 6 w 19"/>
                    <a:gd name="T23" fmla="*/ 1 h 11"/>
                    <a:gd name="T24" fmla="*/ 5 w 19"/>
                    <a:gd name="T25" fmla="*/ 1 h 11"/>
                    <a:gd name="T26" fmla="*/ 3 w 19"/>
                    <a:gd name="T27" fmla="*/ 0 h 11"/>
                    <a:gd name="T28" fmla="*/ 1 w 19"/>
                    <a:gd name="T29" fmla="*/ 0 h 11"/>
                    <a:gd name="T30" fmla="*/ 0 w 19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6" name="Freeform 619"/>
                <p:cNvSpPr>
                  <a:spLocks/>
                </p:cNvSpPr>
                <p:nvPr/>
              </p:nvSpPr>
              <p:spPr bwMode="auto">
                <a:xfrm>
                  <a:off x="4785" y="3116"/>
                  <a:ext cx="16" cy="11"/>
                </a:xfrm>
                <a:custGeom>
                  <a:avLst/>
                  <a:gdLst>
                    <a:gd name="T0" fmla="*/ 16 w 16"/>
                    <a:gd name="T1" fmla="*/ 0 h 11"/>
                    <a:gd name="T2" fmla="*/ 15 w 16"/>
                    <a:gd name="T3" fmla="*/ 0 h 11"/>
                    <a:gd name="T4" fmla="*/ 14 w 16"/>
                    <a:gd name="T5" fmla="*/ 0 h 11"/>
                    <a:gd name="T6" fmla="*/ 13 w 16"/>
                    <a:gd name="T7" fmla="*/ 0 h 11"/>
                    <a:gd name="T8" fmla="*/ 11 w 16"/>
                    <a:gd name="T9" fmla="*/ 0 h 11"/>
                    <a:gd name="T10" fmla="*/ 10 w 16"/>
                    <a:gd name="T11" fmla="*/ 1 h 11"/>
                    <a:gd name="T12" fmla="*/ 9 w 16"/>
                    <a:gd name="T13" fmla="*/ 1 h 11"/>
                    <a:gd name="T14" fmla="*/ 8 w 16"/>
                    <a:gd name="T15" fmla="*/ 2 h 11"/>
                    <a:gd name="T16" fmla="*/ 7 w 16"/>
                    <a:gd name="T17" fmla="*/ 3 h 11"/>
                    <a:gd name="T18" fmla="*/ 6 w 16"/>
                    <a:gd name="T19" fmla="*/ 4 h 11"/>
                    <a:gd name="T20" fmla="*/ 5 w 16"/>
                    <a:gd name="T21" fmla="*/ 4 h 11"/>
                    <a:gd name="T22" fmla="*/ 4 w 16"/>
                    <a:gd name="T23" fmla="*/ 5 h 11"/>
                    <a:gd name="T24" fmla="*/ 3 w 16"/>
                    <a:gd name="T25" fmla="*/ 6 h 11"/>
                    <a:gd name="T26" fmla="*/ 2 w 16"/>
                    <a:gd name="T27" fmla="*/ 7 h 11"/>
                    <a:gd name="T28" fmla="*/ 1 w 16"/>
                    <a:gd name="T29" fmla="*/ 8 h 11"/>
                    <a:gd name="T30" fmla="*/ 0 w 16"/>
                    <a:gd name="T31" fmla="*/ 9 h 11"/>
                    <a:gd name="T32" fmla="*/ 0 w 16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11">
                      <a:moveTo>
                        <a:pt x="16" y="0"/>
                      </a:move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7" name="Line 620"/>
                <p:cNvSpPr>
                  <a:spLocks noChangeShapeType="1"/>
                </p:cNvSpPr>
                <p:nvPr/>
              </p:nvSpPr>
              <p:spPr bwMode="auto">
                <a:xfrm>
                  <a:off x="4832" y="3002"/>
                  <a:ext cx="37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8" name="Line 621"/>
                <p:cNvSpPr>
                  <a:spLocks noChangeShapeType="1"/>
                </p:cNvSpPr>
                <p:nvPr/>
              </p:nvSpPr>
              <p:spPr bwMode="auto">
                <a:xfrm>
                  <a:off x="4827" y="3001"/>
                  <a:ext cx="36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29" name="Line 622"/>
                <p:cNvSpPr>
                  <a:spLocks noChangeShapeType="1"/>
                </p:cNvSpPr>
                <p:nvPr/>
              </p:nvSpPr>
              <p:spPr bwMode="auto">
                <a:xfrm>
                  <a:off x="4827" y="3002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0" name="Line 623"/>
                <p:cNvSpPr>
                  <a:spLocks noChangeShapeType="1"/>
                </p:cNvSpPr>
                <p:nvPr/>
              </p:nvSpPr>
              <p:spPr bwMode="auto">
                <a:xfrm>
                  <a:off x="4875" y="3002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1" name="Line 624"/>
                <p:cNvSpPr>
                  <a:spLocks noChangeShapeType="1"/>
                </p:cNvSpPr>
                <p:nvPr/>
              </p:nvSpPr>
              <p:spPr bwMode="auto">
                <a:xfrm>
                  <a:off x="4870" y="3002"/>
                  <a:ext cx="33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2" name="Line 625"/>
                <p:cNvSpPr>
                  <a:spLocks noChangeShapeType="1"/>
                </p:cNvSpPr>
                <p:nvPr/>
              </p:nvSpPr>
              <p:spPr bwMode="auto">
                <a:xfrm>
                  <a:off x="4914" y="3002"/>
                  <a:ext cx="34" cy="1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3" name="Line 626"/>
                <p:cNvSpPr>
                  <a:spLocks noChangeShapeType="1"/>
                </p:cNvSpPr>
                <p:nvPr/>
              </p:nvSpPr>
              <p:spPr bwMode="auto">
                <a:xfrm>
                  <a:off x="4909" y="3001"/>
                  <a:ext cx="35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4" name="Line 627"/>
                <p:cNvSpPr>
                  <a:spLocks noChangeShapeType="1"/>
                </p:cNvSpPr>
                <p:nvPr/>
              </p:nvSpPr>
              <p:spPr bwMode="auto">
                <a:xfrm>
                  <a:off x="4909" y="300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5" name="Line 628"/>
                <p:cNvSpPr>
                  <a:spLocks noChangeShapeType="1"/>
                </p:cNvSpPr>
                <p:nvPr/>
              </p:nvSpPr>
              <p:spPr bwMode="auto">
                <a:xfrm>
                  <a:off x="4944" y="3127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6" name="Line 629"/>
                <p:cNvSpPr>
                  <a:spLocks noChangeShapeType="1"/>
                </p:cNvSpPr>
                <p:nvPr/>
              </p:nvSpPr>
              <p:spPr bwMode="auto">
                <a:xfrm>
                  <a:off x="4959" y="3001"/>
                  <a:ext cx="36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7" name="Line 630"/>
                <p:cNvSpPr>
                  <a:spLocks noChangeShapeType="1"/>
                </p:cNvSpPr>
                <p:nvPr/>
              </p:nvSpPr>
              <p:spPr bwMode="auto">
                <a:xfrm>
                  <a:off x="4955" y="3000"/>
                  <a:ext cx="35" cy="1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8" name="Line 631"/>
                <p:cNvSpPr>
                  <a:spLocks noChangeShapeType="1"/>
                </p:cNvSpPr>
                <p:nvPr/>
              </p:nvSpPr>
              <p:spPr bwMode="auto">
                <a:xfrm>
                  <a:off x="4955" y="3001"/>
                  <a:ext cx="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39" name="Line 632"/>
                <p:cNvSpPr>
                  <a:spLocks noChangeShapeType="1"/>
                </p:cNvSpPr>
                <p:nvPr/>
              </p:nvSpPr>
              <p:spPr bwMode="auto">
                <a:xfrm>
                  <a:off x="4991" y="3127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0" name="Line 633"/>
                <p:cNvSpPr>
                  <a:spLocks noChangeShapeType="1"/>
                </p:cNvSpPr>
                <p:nvPr/>
              </p:nvSpPr>
              <p:spPr bwMode="auto">
                <a:xfrm>
                  <a:off x="5005" y="3001"/>
                  <a:ext cx="33" cy="1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1" name="Line 634"/>
                <p:cNvSpPr>
                  <a:spLocks noChangeShapeType="1"/>
                </p:cNvSpPr>
                <p:nvPr/>
              </p:nvSpPr>
              <p:spPr bwMode="auto">
                <a:xfrm>
                  <a:off x="4999" y="3000"/>
                  <a:ext cx="33" cy="1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2" name="Line 635"/>
                <p:cNvSpPr>
                  <a:spLocks noChangeShapeType="1"/>
                </p:cNvSpPr>
                <p:nvPr/>
              </p:nvSpPr>
              <p:spPr bwMode="auto">
                <a:xfrm>
                  <a:off x="5033" y="3127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3" name="Freeform 636"/>
                <p:cNvSpPr>
                  <a:spLocks/>
                </p:cNvSpPr>
                <p:nvPr/>
              </p:nvSpPr>
              <p:spPr bwMode="auto">
                <a:xfrm>
                  <a:off x="4830" y="3002"/>
                  <a:ext cx="21" cy="9"/>
                </a:xfrm>
                <a:custGeom>
                  <a:avLst/>
                  <a:gdLst>
                    <a:gd name="T0" fmla="*/ 1 w 21"/>
                    <a:gd name="T1" fmla="*/ 0 h 9"/>
                    <a:gd name="T2" fmla="*/ 0 w 21"/>
                    <a:gd name="T3" fmla="*/ 0 h 9"/>
                    <a:gd name="T4" fmla="*/ 1 w 21"/>
                    <a:gd name="T5" fmla="*/ 0 h 9"/>
                    <a:gd name="T6" fmla="*/ 1 w 21"/>
                    <a:gd name="T7" fmla="*/ 1 h 9"/>
                    <a:gd name="T8" fmla="*/ 2 w 21"/>
                    <a:gd name="T9" fmla="*/ 2 h 9"/>
                    <a:gd name="T10" fmla="*/ 4 w 21"/>
                    <a:gd name="T11" fmla="*/ 2 h 9"/>
                    <a:gd name="T12" fmla="*/ 5 w 21"/>
                    <a:gd name="T13" fmla="*/ 3 h 9"/>
                    <a:gd name="T14" fmla="*/ 7 w 21"/>
                    <a:gd name="T15" fmla="*/ 4 h 9"/>
                    <a:gd name="T16" fmla="*/ 8 w 21"/>
                    <a:gd name="T17" fmla="*/ 5 h 9"/>
                    <a:gd name="T18" fmla="*/ 10 w 21"/>
                    <a:gd name="T19" fmla="*/ 6 h 9"/>
                    <a:gd name="T20" fmla="*/ 12 w 21"/>
                    <a:gd name="T21" fmla="*/ 6 h 9"/>
                    <a:gd name="T22" fmla="*/ 14 w 21"/>
                    <a:gd name="T23" fmla="*/ 7 h 9"/>
                    <a:gd name="T24" fmla="*/ 16 w 21"/>
                    <a:gd name="T25" fmla="*/ 8 h 9"/>
                    <a:gd name="T26" fmla="*/ 18 w 21"/>
                    <a:gd name="T27" fmla="*/ 8 h 9"/>
                    <a:gd name="T28" fmla="*/ 19 w 21"/>
                    <a:gd name="T29" fmla="*/ 8 h 9"/>
                    <a:gd name="T30" fmla="*/ 21 w 21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4" name="Freeform 637"/>
                <p:cNvSpPr>
                  <a:spLocks/>
                </p:cNvSpPr>
                <p:nvPr/>
              </p:nvSpPr>
              <p:spPr bwMode="auto">
                <a:xfrm>
                  <a:off x="4851" y="3002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5" name="Freeform 638"/>
                <p:cNvSpPr>
                  <a:spLocks/>
                </p:cNvSpPr>
                <p:nvPr/>
              </p:nvSpPr>
              <p:spPr bwMode="auto">
                <a:xfrm>
                  <a:off x="4873" y="3002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6" name="Freeform 639"/>
                <p:cNvSpPr>
                  <a:spLocks/>
                </p:cNvSpPr>
                <p:nvPr/>
              </p:nvSpPr>
              <p:spPr bwMode="auto">
                <a:xfrm>
                  <a:off x="4892" y="3002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0 w 17"/>
                    <a:gd name="T3" fmla="*/ 8 h 9"/>
                    <a:gd name="T4" fmla="*/ 2 w 17"/>
                    <a:gd name="T5" fmla="*/ 8 h 9"/>
                    <a:gd name="T6" fmla="*/ 3 w 17"/>
                    <a:gd name="T7" fmla="*/ 8 h 9"/>
                    <a:gd name="T8" fmla="*/ 4 w 17"/>
                    <a:gd name="T9" fmla="*/ 8 h 9"/>
                    <a:gd name="T10" fmla="*/ 5 w 17"/>
                    <a:gd name="T11" fmla="*/ 7 h 9"/>
                    <a:gd name="T12" fmla="*/ 6 w 17"/>
                    <a:gd name="T13" fmla="*/ 7 h 9"/>
                    <a:gd name="T14" fmla="*/ 8 w 17"/>
                    <a:gd name="T15" fmla="*/ 6 h 9"/>
                    <a:gd name="T16" fmla="*/ 9 w 17"/>
                    <a:gd name="T17" fmla="*/ 6 h 9"/>
                    <a:gd name="T18" fmla="*/ 10 w 17"/>
                    <a:gd name="T19" fmla="*/ 5 h 9"/>
                    <a:gd name="T20" fmla="*/ 11 w 17"/>
                    <a:gd name="T21" fmla="*/ 5 h 9"/>
                    <a:gd name="T22" fmla="*/ 12 w 17"/>
                    <a:gd name="T23" fmla="*/ 4 h 9"/>
                    <a:gd name="T24" fmla="*/ 13 w 17"/>
                    <a:gd name="T25" fmla="*/ 3 h 9"/>
                    <a:gd name="T26" fmla="*/ 14 w 17"/>
                    <a:gd name="T27" fmla="*/ 2 h 9"/>
                    <a:gd name="T28" fmla="*/ 15 w 17"/>
                    <a:gd name="T29" fmla="*/ 1 h 9"/>
                    <a:gd name="T30" fmla="*/ 16 w 17"/>
                    <a:gd name="T31" fmla="*/ 0 h 9"/>
                    <a:gd name="T32" fmla="*/ 17 w 17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7" name="Freeform 640"/>
                <p:cNvSpPr>
                  <a:spLocks/>
                </p:cNvSpPr>
                <p:nvPr/>
              </p:nvSpPr>
              <p:spPr bwMode="auto">
                <a:xfrm>
                  <a:off x="4913" y="3002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8" name="Freeform 641"/>
                <p:cNvSpPr>
                  <a:spLocks/>
                </p:cNvSpPr>
                <p:nvPr/>
              </p:nvSpPr>
              <p:spPr bwMode="auto">
                <a:xfrm>
                  <a:off x="4935" y="3002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 w 20"/>
                    <a:gd name="T3" fmla="*/ 8 h 9"/>
                    <a:gd name="T4" fmla="*/ 2 w 20"/>
                    <a:gd name="T5" fmla="*/ 8 h 9"/>
                    <a:gd name="T6" fmla="*/ 3 w 20"/>
                    <a:gd name="T7" fmla="*/ 8 h 9"/>
                    <a:gd name="T8" fmla="*/ 5 w 20"/>
                    <a:gd name="T9" fmla="*/ 8 h 9"/>
                    <a:gd name="T10" fmla="*/ 6 w 20"/>
                    <a:gd name="T11" fmla="*/ 7 h 9"/>
                    <a:gd name="T12" fmla="*/ 7 w 20"/>
                    <a:gd name="T13" fmla="*/ 7 h 9"/>
                    <a:gd name="T14" fmla="*/ 9 w 20"/>
                    <a:gd name="T15" fmla="*/ 6 h 9"/>
                    <a:gd name="T16" fmla="*/ 10 w 20"/>
                    <a:gd name="T17" fmla="*/ 6 h 9"/>
                    <a:gd name="T18" fmla="*/ 12 w 20"/>
                    <a:gd name="T19" fmla="*/ 5 h 9"/>
                    <a:gd name="T20" fmla="*/ 13 w 20"/>
                    <a:gd name="T21" fmla="*/ 5 h 9"/>
                    <a:gd name="T22" fmla="*/ 14 w 20"/>
                    <a:gd name="T23" fmla="*/ 4 h 9"/>
                    <a:gd name="T24" fmla="*/ 16 w 20"/>
                    <a:gd name="T25" fmla="*/ 3 h 9"/>
                    <a:gd name="T26" fmla="*/ 17 w 20"/>
                    <a:gd name="T27" fmla="*/ 2 h 9"/>
                    <a:gd name="T28" fmla="*/ 18 w 20"/>
                    <a:gd name="T29" fmla="*/ 1 h 9"/>
                    <a:gd name="T30" fmla="*/ 19 w 20"/>
                    <a:gd name="T31" fmla="*/ 0 h 9"/>
                    <a:gd name="T32" fmla="*/ 20 w 20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49" name="Freeform 642"/>
                <p:cNvSpPr>
                  <a:spLocks/>
                </p:cNvSpPr>
                <p:nvPr/>
              </p:nvSpPr>
              <p:spPr bwMode="auto">
                <a:xfrm>
                  <a:off x="4958" y="3001"/>
                  <a:ext cx="22" cy="9"/>
                </a:xfrm>
                <a:custGeom>
                  <a:avLst/>
                  <a:gdLst>
                    <a:gd name="T0" fmla="*/ 1 w 22"/>
                    <a:gd name="T1" fmla="*/ 0 h 9"/>
                    <a:gd name="T2" fmla="*/ 0 w 22"/>
                    <a:gd name="T3" fmla="*/ 0 h 9"/>
                    <a:gd name="T4" fmla="*/ 1 w 22"/>
                    <a:gd name="T5" fmla="*/ 0 h 9"/>
                    <a:gd name="T6" fmla="*/ 2 w 22"/>
                    <a:gd name="T7" fmla="*/ 1 h 9"/>
                    <a:gd name="T8" fmla="*/ 3 w 22"/>
                    <a:gd name="T9" fmla="*/ 2 h 9"/>
                    <a:gd name="T10" fmla="*/ 4 w 22"/>
                    <a:gd name="T11" fmla="*/ 2 h 9"/>
                    <a:gd name="T12" fmla="*/ 6 w 22"/>
                    <a:gd name="T13" fmla="*/ 3 h 9"/>
                    <a:gd name="T14" fmla="*/ 7 w 22"/>
                    <a:gd name="T15" fmla="*/ 4 h 9"/>
                    <a:gd name="T16" fmla="*/ 9 w 22"/>
                    <a:gd name="T17" fmla="*/ 5 h 9"/>
                    <a:gd name="T18" fmla="*/ 11 w 22"/>
                    <a:gd name="T19" fmla="*/ 6 h 9"/>
                    <a:gd name="T20" fmla="*/ 13 w 22"/>
                    <a:gd name="T21" fmla="*/ 6 h 9"/>
                    <a:gd name="T22" fmla="*/ 15 w 22"/>
                    <a:gd name="T23" fmla="*/ 7 h 9"/>
                    <a:gd name="T24" fmla="*/ 17 w 22"/>
                    <a:gd name="T25" fmla="*/ 8 h 9"/>
                    <a:gd name="T26" fmla="*/ 18 w 22"/>
                    <a:gd name="T27" fmla="*/ 8 h 9"/>
                    <a:gd name="T28" fmla="*/ 20 w 22"/>
                    <a:gd name="T29" fmla="*/ 8 h 9"/>
                    <a:gd name="T30" fmla="*/ 22 w 22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0" name="Freeform 643"/>
                <p:cNvSpPr>
                  <a:spLocks/>
                </p:cNvSpPr>
                <p:nvPr/>
              </p:nvSpPr>
              <p:spPr bwMode="auto">
                <a:xfrm>
                  <a:off x="4980" y="3001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 w 19"/>
                    <a:gd name="T3" fmla="*/ 8 h 9"/>
                    <a:gd name="T4" fmla="*/ 2 w 19"/>
                    <a:gd name="T5" fmla="*/ 8 h 9"/>
                    <a:gd name="T6" fmla="*/ 3 w 19"/>
                    <a:gd name="T7" fmla="*/ 8 h 9"/>
                    <a:gd name="T8" fmla="*/ 4 w 19"/>
                    <a:gd name="T9" fmla="*/ 8 h 9"/>
                    <a:gd name="T10" fmla="*/ 6 w 19"/>
                    <a:gd name="T11" fmla="*/ 7 h 9"/>
                    <a:gd name="T12" fmla="*/ 7 w 19"/>
                    <a:gd name="T13" fmla="*/ 7 h 9"/>
                    <a:gd name="T14" fmla="*/ 8 w 19"/>
                    <a:gd name="T15" fmla="*/ 6 h 9"/>
                    <a:gd name="T16" fmla="*/ 10 w 19"/>
                    <a:gd name="T17" fmla="*/ 6 h 9"/>
                    <a:gd name="T18" fmla="*/ 11 w 19"/>
                    <a:gd name="T19" fmla="*/ 5 h 9"/>
                    <a:gd name="T20" fmla="*/ 12 w 19"/>
                    <a:gd name="T21" fmla="*/ 5 h 9"/>
                    <a:gd name="T22" fmla="*/ 14 w 19"/>
                    <a:gd name="T23" fmla="*/ 4 h 9"/>
                    <a:gd name="T24" fmla="*/ 15 w 19"/>
                    <a:gd name="T25" fmla="*/ 3 h 9"/>
                    <a:gd name="T26" fmla="*/ 16 w 19"/>
                    <a:gd name="T27" fmla="*/ 2 h 9"/>
                    <a:gd name="T28" fmla="*/ 17 w 19"/>
                    <a:gd name="T29" fmla="*/ 1 h 9"/>
                    <a:gd name="T30" fmla="*/ 18 w 19"/>
                    <a:gd name="T31" fmla="*/ 0 h 9"/>
                    <a:gd name="T32" fmla="*/ 19 w 19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51" name="Freeform 644"/>
                <p:cNvSpPr>
                  <a:spLocks/>
                </p:cNvSpPr>
                <p:nvPr/>
              </p:nvSpPr>
              <p:spPr bwMode="auto">
                <a:xfrm>
                  <a:off x="5001" y="3001"/>
                  <a:ext cx="19" cy="9"/>
                </a:xfrm>
                <a:custGeom>
                  <a:avLst/>
                  <a:gdLst>
                    <a:gd name="T0" fmla="*/ 1 w 19"/>
                    <a:gd name="T1" fmla="*/ 0 h 9"/>
                    <a:gd name="T2" fmla="*/ 0 w 19"/>
                    <a:gd name="T3" fmla="*/ 0 h 9"/>
                    <a:gd name="T4" fmla="*/ 1 w 19"/>
                    <a:gd name="T5" fmla="*/ 0 h 9"/>
                    <a:gd name="T6" fmla="*/ 1 w 19"/>
                    <a:gd name="T7" fmla="*/ 1 h 9"/>
                    <a:gd name="T8" fmla="*/ 2 w 19"/>
                    <a:gd name="T9" fmla="*/ 2 h 9"/>
                    <a:gd name="T10" fmla="*/ 3 w 19"/>
                    <a:gd name="T11" fmla="*/ 2 h 9"/>
                    <a:gd name="T12" fmla="*/ 5 w 19"/>
                    <a:gd name="T13" fmla="*/ 3 h 9"/>
                    <a:gd name="T14" fmla="*/ 6 w 19"/>
                    <a:gd name="T15" fmla="*/ 4 h 9"/>
                    <a:gd name="T16" fmla="*/ 8 w 19"/>
                    <a:gd name="T17" fmla="*/ 5 h 9"/>
                    <a:gd name="T18" fmla="*/ 9 w 19"/>
                    <a:gd name="T19" fmla="*/ 6 h 9"/>
                    <a:gd name="T20" fmla="*/ 11 w 19"/>
                    <a:gd name="T21" fmla="*/ 6 h 9"/>
                    <a:gd name="T22" fmla="*/ 13 w 19"/>
                    <a:gd name="T23" fmla="*/ 7 h 9"/>
                    <a:gd name="T24" fmla="*/ 14 w 19"/>
                    <a:gd name="T25" fmla="*/ 8 h 9"/>
                    <a:gd name="T26" fmla="*/ 16 w 19"/>
                    <a:gd name="T27" fmla="*/ 8 h 9"/>
                    <a:gd name="T28" fmla="*/ 17 w 19"/>
                    <a:gd name="T29" fmla="*/ 8 h 9"/>
                    <a:gd name="T30" fmla="*/ 19 w 19"/>
                    <a:gd name="T3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600"/>
                </a:p>
              </p:txBody>
            </p:sp>
          </p:grpSp>
          <p:sp>
            <p:nvSpPr>
              <p:cNvPr id="240" name="Freeform 645"/>
              <p:cNvSpPr>
                <a:spLocks/>
              </p:cNvSpPr>
              <p:nvPr/>
            </p:nvSpPr>
            <p:spPr bwMode="auto">
              <a:xfrm>
                <a:off x="5020" y="3386"/>
                <a:ext cx="18" cy="9"/>
              </a:xfrm>
              <a:custGeom>
                <a:avLst/>
                <a:gdLst>
                  <a:gd name="T0" fmla="*/ 0 w 18"/>
                  <a:gd name="T1" fmla="*/ 9 h 9"/>
                  <a:gd name="T2" fmla="*/ 1 w 18"/>
                  <a:gd name="T3" fmla="*/ 8 h 9"/>
                  <a:gd name="T4" fmla="*/ 2 w 18"/>
                  <a:gd name="T5" fmla="*/ 8 h 9"/>
                  <a:gd name="T6" fmla="*/ 3 w 18"/>
                  <a:gd name="T7" fmla="*/ 8 h 9"/>
                  <a:gd name="T8" fmla="*/ 4 w 18"/>
                  <a:gd name="T9" fmla="*/ 8 h 9"/>
                  <a:gd name="T10" fmla="*/ 6 w 18"/>
                  <a:gd name="T11" fmla="*/ 7 h 9"/>
                  <a:gd name="T12" fmla="*/ 7 w 18"/>
                  <a:gd name="T13" fmla="*/ 7 h 9"/>
                  <a:gd name="T14" fmla="*/ 8 w 18"/>
                  <a:gd name="T15" fmla="*/ 6 h 9"/>
                  <a:gd name="T16" fmla="*/ 9 w 18"/>
                  <a:gd name="T17" fmla="*/ 6 h 9"/>
                  <a:gd name="T18" fmla="*/ 10 w 18"/>
                  <a:gd name="T19" fmla="*/ 5 h 9"/>
                  <a:gd name="T20" fmla="*/ 12 w 18"/>
                  <a:gd name="T21" fmla="*/ 5 h 9"/>
                  <a:gd name="T22" fmla="*/ 13 w 18"/>
                  <a:gd name="T23" fmla="*/ 4 h 9"/>
                  <a:gd name="T24" fmla="*/ 14 w 18"/>
                  <a:gd name="T25" fmla="*/ 3 h 9"/>
                  <a:gd name="T26" fmla="*/ 15 w 18"/>
                  <a:gd name="T27" fmla="*/ 2 h 9"/>
                  <a:gd name="T28" fmla="*/ 16 w 18"/>
                  <a:gd name="T29" fmla="*/ 1 h 9"/>
                  <a:gd name="T30" fmla="*/ 17 w 18"/>
                  <a:gd name="T31" fmla="*/ 0 h 9"/>
                  <a:gd name="T32" fmla="*/ 18 w 18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9">
                    <a:moveTo>
                      <a:pt x="0" y="9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1" name="Freeform 646"/>
              <p:cNvSpPr>
                <a:spLocks/>
              </p:cNvSpPr>
              <p:nvPr/>
            </p:nvSpPr>
            <p:spPr bwMode="auto">
              <a:xfrm>
                <a:off x="4842" y="3501"/>
                <a:ext cx="21" cy="11"/>
              </a:xfrm>
              <a:custGeom>
                <a:avLst/>
                <a:gdLst>
                  <a:gd name="T0" fmla="*/ 21 w 21"/>
                  <a:gd name="T1" fmla="*/ 11 h 11"/>
                  <a:gd name="T2" fmla="*/ 21 w 21"/>
                  <a:gd name="T3" fmla="*/ 10 h 11"/>
                  <a:gd name="T4" fmla="*/ 20 w 21"/>
                  <a:gd name="T5" fmla="*/ 10 h 11"/>
                  <a:gd name="T6" fmla="*/ 20 w 21"/>
                  <a:gd name="T7" fmla="*/ 9 h 11"/>
                  <a:gd name="T8" fmla="*/ 19 w 21"/>
                  <a:gd name="T9" fmla="*/ 9 h 11"/>
                  <a:gd name="T10" fmla="*/ 18 w 21"/>
                  <a:gd name="T11" fmla="*/ 8 h 11"/>
                  <a:gd name="T12" fmla="*/ 17 w 21"/>
                  <a:gd name="T13" fmla="*/ 7 h 11"/>
                  <a:gd name="T14" fmla="*/ 15 w 21"/>
                  <a:gd name="T15" fmla="*/ 6 h 11"/>
                  <a:gd name="T16" fmla="*/ 13 w 21"/>
                  <a:gd name="T17" fmla="*/ 5 h 11"/>
                  <a:gd name="T18" fmla="*/ 12 w 21"/>
                  <a:gd name="T19" fmla="*/ 4 h 11"/>
                  <a:gd name="T20" fmla="*/ 10 w 21"/>
                  <a:gd name="T21" fmla="*/ 3 h 11"/>
                  <a:gd name="T22" fmla="*/ 8 w 21"/>
                  <a:gd name="T23" fmla="*/ 2 h 11"/>
                  <a:gd name="T24" fmla="*/ 6 w 21"/>
                  <a:gd name="T25" fmla="*/ 1 h 11"/>
                  <a:gd name="T26" fmla="*/ 4 w 21"/>
                  <a:gd name="T27" fmla="*/ 1 h 11"/>
                  <a:gd name="T28" fmla="*/ 2 w 21"/>
                  <a:gd name="T29" fmla="*/ 0 h 11"/>
                  <a:gd name="T30" fmla="*/ 1 w 21"/>
                  <a:gd name="T31" fmla="*/ 0 h 11"/>
                  <a:gd name="T32" fmla="*/ 0 w 21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21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2" name="Freeform 647"/>
              <p:cNvSpPr>
                <a:spLocks/>
              </p:cNvSpPr>
              <p:nvPr/>
            </p:nvSpPr>
            <p:spPr bwMode="auto">
              <a:xfrm>
                <a:off x="4822" y="3501"/>
                <a:ext cx="20" cy="11"/>
              </a:xfrm>
              <a:custGeom>
                <a:avLst/>
                <a:gdLst>
                  <a:gd name="T0" fmla="*/ 20 w 20"/>
                  <a:gd name="T1" fmla="*/ 0 h 11"/>
                  <a:gd name="T2" fmla="*/ 18 w 20"/>
                  <a:gd name="T3" fmla="*/ 0 h 11"/>
                  <a:gd name="T4" fmla="*/ 17 w 20"/>
                  <a:gd name="T5" fmla="*/ 0 h 11"/>
                  <a:gd name="T6" fmla="*/ 16 w 20"/>
                  <a:gd name="T7" fmla="*/ 0 h 11"/>
                  <a:gd name="T8" fmla="*/ 14 w 20"/>
                  <a:gd name="T9" fmla="*/ 0 h 11"/>
                  <a:gd name="T10" fmla="*/ 13 w 20"/>
                  <a:gd name="T11" fmla="*/ 1 h 11"/>
                  <a:gd name="T12" fmla="*/ 12 w 20"/>
                  <a:gd name="T13" fmla="*/ 1 h 11"/>
                  <a:gd name="T14" fmla="*/ 10 w 20"/>
                  <a:gd name="T15" fmla="*/ 2 h 11"/>
                  <a:gd name="T16" fmla="*/ 9 w 20"/>
                  <a:gd name="T17" fmla="*/ 3 h 11"/>
                  <a:gd name="T18" fmla="*/ 7 w 20"/>
                  <a:gd name="T19" fmla="*/ 4 h 11"/>
                  <a:gd name="T20" fmla="*/ 6 w 20"/>
                  <a:gd name="T21" fmla="*/ 4 h 11"/>
                  <a:gd name="T22" fmla="*/ 5 w 20"/>
                  <a:gd name="T23" fmla="*/ 5 h 11"/>
                  <a:gd name="T24" fmla="*/ 3 w 20"/>
                  <a:gd name="T25" fmla="*/ 6 h 11"/>
                  <a:gd name="T26" fmla="*/ 2 w 20"/>
                  <a:gd name="T27" fmla="*/ 7 h 11"/>
                  <a:gd name="T28" fmla="*/ 1 w 20"/>
                  <a:gd name="T29" fmla="*/ 8 h 11"/>
                  <a:gd name="T30" fmla="*/ 0 w 20"/>
                  <a:gd name="T31" fmla="*/ 9 h 11"/>
                  <a:gd name="T32" fmla="*/ 0 w 20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1">
                    <a:moveTo>
                      <a:pt x="20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3" name="Freeform 648"/>
              <p:cNvSpPr>
                <a:spLocks/>
              </p:cNvSpPr>
              <p:nvPr/>
            </p:nvSpPr>
            <p:spPr bwMode="auto">
              <a:xfrm>
                <a:off x="4885" y="3501"/>
                <a:ext cx="18" cy="11"/>
              </a:xfrm>
              <a:custGeom>
                <a:avLst/>
                <a:gdLst>
                  <a:gd name="T0" fmla="*/ 18 w 18"/>
                  <a:gd name="T1" fmla="*/ 11 h 11"/>
                  <a:gd name="T2" fmla="*/ 18 w 18"/>
                  <a:gd name="T3" fmla="*/ 10 h 11"/>
                  <a:gd name="T4" fmla="*/ 17 w 18"/>
                  <a:gd name="T5" fmla="*/ 9 h 11"/>
                  <a:gd name="T6" fmla="*/ 16 w 18"/>
                  <a:gd name="T7" fmla="*/ 9 h 11"/>
                  <a:gd name="T8" fmla="*/ 15 w 18"/>
                  <a:gd name="T9" fmla="*/ 8 h 11"/>
                  <a:gd name="T10" fmla="*/ 14 w 18"/>
                  <a:gd name="T11" fmla="*/ 7 h 11"/>
                  <a:gd name="T12" fmla="*/ 13 w 18"/>
                  <a:gd name="T13" fmla="*/ 6 h 11"/>
                  <a:gd name="T14" fmla="*/ 12 w 18"/>
                  <a:gd name="T15" fmla="*/ 5 h 11"/>
                  <a:gd name="T16" fmla="*/ 10 w 18"/>
                  <a:gd name="T17" fmla="*/ 4 h 11"/>
                  <a:gd name="T18" fmla="*/ 8 w 18"/>
                  <a:gd name="T19" fmla="*/ 3 h 11"/>
                  <a:gd name="T20" fmla="*/ 7 w 18"/>
                  <a:gd name="T21" fmla="*/ 2 h 11"/>
                  <a:gd name="T22" fmla="*/ 5 w 18"/>
                  <a:gd name="T23" fmla="*/ 1 h 11"/>
                  <a:gd name="T24" fmla="*/ 4 w 18"/>
                  <a:gd name="T25" fmla="*/ 1 h 11"/>
                  <a:gd name="T26" fmla="*/ 2 w 18"/>
                  <a:gd name="T27" fmla="*/ 0 h 11"/>
                  <a:gd name="T28" fmla="*/ 1 w 18"/>
                  <a:gd name="T29" fmla="*/ 0 h 11"/>
                  <a:gd name="T30" fmla="*/ 0 w 18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1">
                    <a:moveTo>
                      <a:pt x="18" y="11"/>
                    </a:moveTo>
                    <a:lnTo>
                      <a:pt x="18" y="10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4" name="Freeform 649"/>
              <p:cNvSpPr>
                <a:spLocks/>
              </p:cNvSpPr>
              <p:nvPr/>
            </p:nvSpPr>
            <p:spPr bwMode="auto">
              <a:xfrm>
                <a:off x="4868" y="3501"/>
                <a:ext cx="17" cy="11"/>
              </a:xfrm>
              <a:custGeom>
                <a:avLst/>
                <a:gdLst>
                  <a:gd name="T0" fmla="*/ 17 w 17"/>
                  <a:gd name="T1" fmla="*/ 0 h 11"/>
                  <a:gd name="T2" fmla="*/ 16 w 17"/>
                  <a:gd name="T3" fmla="*/ 0 h 11"/>
                  <a:gd name="T4" fmla="*/ 14 w 17"/>
                  <a:gd name="T5" fmla="*/ 0 h 11"/>
                  <a:gd name="T6" fmla="*/ 13 w 17"/>
                  <a:gd name="T7" fmla="*/ 0 h 11"/>
                  <a:gd name="T8" fmla="*/ 12 w 17"/>
                  <a:gd name="T9" fmla="*/ 0 h 11"/>
                  <a:gd name="T10" fmla="*/ 11 w 17"/>
                  <a:gd name="T11" fmla="*/ 1 h 11"/>
                  <a:gd name="T12" fmla="*/ 10 w 17"/>
                  <a:gd name="T13" fmla="*/ 1 h 11"/>
                  <a:gd name="T14" fmla="*/ 9 w 17"/>
                  <a:gd name="T15" fmla="*/ 2 h 11"/>
                  <a:gd name="T16" fmla="*/ 8 w 17"/>
                  <a:gd name="T17" fmla="*/ 3 h 11"/>
                  <a:gd name="T18" fmla="*/ 6 w 17"/>
                  <a:gd name="T19" fmla="*/ 4 h 11"/>
                  <a:gd name="T20" fmla="*/ 5 w 17"/>
                  <a:gd name="T21" fmla="*/ 4 h 11"/>
                  <a:gd name="T22" fmla="*/ 4 w 17"/>
                  <a:gd name="T23" fmla="*/ 5 h 11"/>
                  <a:gd name="T24" fmla="*/ 3 w 17"/>
                  <a:gd name="T25" fmla="*/ 6 h 11"/>
                  <a:gd name="T26" fmla="*/ 2 w 17"/>
                  <a:gd name="T27" fmla="*/ 7 h 11"/>
                  <a:gd name="T28" fmla="*/ 1 w 17"/>
                  <a:gd name="T29" fmla="*/ 8 h 11"/>
                  <a:gd name="T30" fmla="*/ 0 w 17"/>
                  <a:gd name="T31" fmla="*/ 9 h 11"/>
                  <a:gd name="T32" fmla="*/ 0 w 17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5" name="Freeform 650"/>
              <p:cNvSpPr>
                <a:spLocks/>
              </p:cNvSpPr>
              <p:nvPr/>
            </p:nvSpPr>
            <p:spPr bwMode="auto">
              <a:xfrm>
                <a:off x="4925" y="3501"/>
                <a:ext cx="19" cy="12"/>
              </a:xfrm>
              <a:custGeom>
                <a:avLst/>
                <a:gdLst>
                  <a:gd name="T0" fmla="*/ 19 w 19"/>
                  <a:gd name="T1" fmla="*/ 12 h 12"/>
                  <a:gd name="T2" fmla="*/ 19 w 19"/>
                  <a:gd name="T3" fmla="*/ 11 h 12"/>
                  <a:gd name="T4" fmla="*/ 18 w 19"/>
                  <a:gd name="T5" fmla="*/ 10 h 12"/>
                  <a:gd name="T6" fmla="*/ 17 w 19"/>
                  <a:gd name="T7" fmla="*/ 10 h 12"/>
                  <a:gd name="T8" fmla="*/ 16 w 19"/>
                  <a:gd name="T9" fmla="*/ 9 h 12"/>
                  <a:gd name="T10" fmla="*/ 15 w 19"/>
                  <a:gd name="T11" fmla="*/ 8 h 12"/>
                  <a:gd name="T12" fmla="*/ 14 w 19"/>
                  <a:gd name="T13" fmla="*/ 7 h 12"/>
                  <a:gd name="T14" fmla="*/ 12 w 19"/>
                  <a:gd name="T15" fmla="*/ 6 h 12"/>
                  <a:gd name="T16" fmla="*/ 10 w 19"/>
                  <a:gd name="T17" fmla="*/ 4 h 12"/>
                  <a:gd name="T18" fmla="*/ 9 w 19"/>
                  <a:gd name="T19" fmla="*/ 3 h 12"/>
                  <a:gd name="T20" fmla="*/ 7 w 19"/>
                  <a:gd name="T21" fmla="*/ 2 h 12"/>
                  <a:gd name="T22" fmla="*/ 5 w 19"/>
                  <a:gd name="T23" fmla="*/ 1 h 12"/>
                  <a:gd name="T24" fmla="*/ 4 w 19"/>
                  <a:gd name="T25" fmla="*/ 1 h 12"/>
                  <a:gd name="T26" fmla="*/ 2 w 19"/>
                  <a:gd name="T27" fmla="*/ 0 h 12"/>
                  <a:gd name="T28" fmla="*/ 1 w 19"/>
                  <a:gd name="T29" fmla="*/ 0 h 12"/>
                  <a:gd name="T30" fmla="*/ 0 w 19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12">
                    <a:moveTo>
                      <a:pt x="19" y="12"/>
                    </a:move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6" name="Freeform 651"/>
              <p:cNvSpPr>
                <a:spLocks/>
              </p:cNvSpPr>
              <p:nvPr/>
            </p:nvSpPr>
            <p:spPr bwMode="auto">
              <a:xfrm>
                <a:off x="4907" y="350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6 w 18"/>
                  <a:gd name="T3" fmla="*/ 0 h 12"/>
                  <a:gd name="T4" fmla="*/ 15 w 18"/>
                  <a:gd name="T5" fmla="*/ 0 h 12"/>
                  <a:gd name="T6" fmla="*/ 14 w 18"/>
                  <a:gd name="T7" fmla="*/ 0 h 12"/>
                  <a:gd name="T8" fmla="*/ 13 w 18"/>
                  <a:gd name="T9" fmla="*/ 1 h 12"/>
                  <a:gd name="T10" fmla="*/ 11 w 18"/>
                  <a:gd name="T11" fmla="*/ 1 h 12"/>
                  <a:gd name="T12" fmla="*/ 10 w 18"/>
                  <a:gd name="T13" fmla="*/ 2 h 12"/>
                  <a:gd name="T14" fmla="*/ 9 w 18"/>
                  <a:gd name="T15" fmla="*/ 2 h 12"/>
                  <a:gd name="T16" fmla="*/ 8 w 18"/>
                  <a:gd name="T17" fmla="*/ 3 h 12"/>
                  <a:gd name="T18" fmla="*/ 7 w 18"/>
                  <a:gd name="T19" fmla="*/ 4 h 12"/>
                  <a:gd name="T20" fmla="*/ 5 w 18"/>
                  <a:gd name="T21" fmla="*/ 5 h 12"/>
                  <a:gd name="T22" fmla="*/ 4 w 18"/>
                  <a:gd name="T23" fmla="*/ 6 h 12"/>
                  <a:gd name="T24" fmla="*/ 3 w 18"/>
                  <a:gd name="T25" fmla="*/ 7 h 12"/>
                  <a:gd name="T26" fmla="*/ 2 w 18"/>
                  <a:gd name="T27" fmla="*/ 8 h 12"/>
                  <a:gd name="T28" fmla="*/ 1 w 18"/>
                  <a:gd name="T29" fmla="*/ 9 h 12"/>
                  <a:gd name="T30" fmla="*/ 0 w 18"/>
                  <a:gd name="T31" fmla="*/ 10 h 12"/>
                  <a:gd name="T32" fmla="*/ 0 w 18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7" name="Freeform 652"/>
              <p:cNvSpPr>
                <a:spLocks/>
              </p:cNvSpPr>
              <p:nvPr/>
            </p:nvSpPr>
            <p:spPr bwMode="auto">
              <a:xfrm>
                <a:off x="4968" y="3501"/>
                <a:ext cx="24" cy="11"/>
              </a:xfrm>
              <a:custGeom>
                <a:avLst/>
                <a:gdLst>
                  <a:gd name="T0" fmla="*/ 24 w 24"/>
                  <a:gd name="T1" fmla="*/ 11 h 11"/>
                  <a:gd name="T2" fmla="*/ 24 w 24"/>
                  <a:gd name="T3" fmla="*/ 10 h 11"/>
                  <a:gd name="T4" fmla="*/ 23 w 24"/>
                  <a:gd name="T5" fmla="*/ 9 h 11"/>
                  <a:gd name="T6" fmla="*/ 21 w 24"/>
                  <a:gd name="T7" fmla="*/ 8 h 11"/>
                  <a:gd name="T8" fmla="*/ 20 w 24"/>
                  <a:gd name="T9" fmla="*/ 7 h 11"/>
                  <a:gd name="T10" fmla="*/ 18 w 24"/>
                  <a:gd name="T11" fmla="*/ 6 h 11"/>
                  <a:gd name="T12" fmla="*/ 16 w 24"/>
                  <a:gd name="T13" fmla="*/ 5 h 11"/>
                  <a:gd name="T14" fmla="*/ 14 w 24"/>
                  <a:gd name="T15" fmla="*/ 4 h 11"/>
                  <a:gd name="T16" fmla="*/ 12 w 24"/>
                  <a:gd name="T17" fmla="*/ 3 h 11"/>
                  <a:gd name="T18" fmla="*/ 9 w 24"/>
                  <a:gd name="T19" fmla="*/ 2 h 11"/>
                  <a:gd name="T20" fmla="*/ 7 w 24"/>
                  <a:gd name="T21" fmla="*/ 1 h 11"/>
                  <a:gd name="T22" fmla="*/ 5 w 24"/>
                  <a:gd name="T23" fmla="*/ 1 h 11"/>
                  <a:gd name="T24" fmla="*/ 3 w 24"/>
                  <a:gd name="T25" fmla="*/ 0 h 11"/>
                  <a:gd name="T26" fmla="*/ 1 w 24"/>
                  <a:gd name="T27" fmla="*/ 0 h 11"/>
                  <a:gd name="T28" fmla="*/ 0 w 24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1">
                    <a:moveTo>
                      <a:pt x="24" y="11"/>
                    </a:moveTo>
                    <a:lnTo>
                      <a:pt x="24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8" name="Freeform 653"/>
              <p:cNvSpPr>
                <a:spLocks/>
              </p:cNvSpPr>
              <p:nvPr/>
            </p:nvSpPr>
            <p:spPr bwMode="auto">
              <a:xfrm>
                <a:off x="4945" y="3501"/>
                <a:ext cx="23" cy="11"/>
              </a:xfrm>
              <a:custGeom>
                <a:avLst/>
                <a:gdLst>
                  <a:gd name="T0" fmla="*/ 23 w 23"/>
                  <a:gd name="T1" fmla="*/ 0 h 11"/>
                  <a:gd name="T2" fmla="*/ 21 w 23"/>
                  <a:gd name="T3" fmla="*/ 0 h 11"/>
                  <a:gd name="T4" fmla="*/ 20 w 23"/>
                  <a:gd name="T5" fmla="*/ 0 h 11"/>
                  <a:gd name="T6" fmla="*/ 18 w 23"/>
                  <a:gd name="T7" fmla="*/ 0 h 11"/>
                  <a:gd name="T8" fmla="*/ 17 w 23"/>
                  <a:gd name="T9" fmla="*/ 0 h 11"/>
                  <a:gd name="T10" fmla="*/ 15 w 23"/>
                  <a:gd name="T11" fmla="*/ 1 h 11"/>
                  <a:gd name="T12" fmla="*/ 13 w 23"/>
                  <a:gd name="T13" fmla="*/ 1 h 11"/>
                  <a:gd name="T14" fmla="*/ 12 w 23"/>
                  <a:gd name="T15" fmla="*/ 2 h 11"/>
                  <a:gd name="T16" fmla="*/ 10 w 23"/>
                  <a:gd name="T17" fmla="*/ 3 h 11"/>
                  <a:gd name="T18" fmla="*/ 9 w 23"/>
                  <a:gd name="T19" fmla="*/ 4 h 11"/>
                  <a:gd name="T20" fmla="*/ 7 w 23"/>
                  <a:gd name="T21" fmla="*/ 4 h 11"/>
                  <a:gd name="T22" fmla="*/ 6 w 23"/>
                  <a:gd name="T23" fmla="*/ 5 h 11"/>
                  <a:gd name="T24" fmla="*/ 4 w 23"/>
                  <a:gd name="T25" fmla="*/ 6 h 11"/>
                  <a:gd name="T26" fmla="*/ 3 w 23"/>
                  <a:gd name="T27" fmla="*/ 7 h 11"/>
                  <a:gd name="T28" fmla="*/ 2 w 23"/>
                  <a:gd name="T29" fmla="*/ 8 h 11"/>
                  <a:gd name="T30" fmla="*/ 1 w 23"/>
                  <a:gd name="T31" fmla="*/ 9 h 11"/>
                  <a:gd name="T32" fmla="*/ 0 w 23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">
                    <a:moveTo>
                      <a:pt x="23" y="0"/>
                    </a:move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49" name="Freeform 654"/>
              <p:cNvSpPr>
                <a:spLocks/>
              </p:cNvSpPr>
              <p:nvPr/>
            </p:nvSpPr>
            <p:spPr bwMode="auto">
              <a:xfrm>
                <a:off x="5012" y="3500"/>
                <a:ext cx="20" cy="12"/>
              </a:xfrm>
              <a:custGeom>
                <a:avLst/>
                <a:gdLst>
                  <a:gd name="T0" fmla="*/ 20 w 20"/>
                  <a:gd name="T1" fmla="*/ 12 h 12"/>
                  <a:gd name="T2" fmla="*/ 20 w 20"/>
                  <a:gd name="T3" fmla="*/ 11 h 12"/>
                  <a:gd name="T4" fmla="*/ 19 w 20"/>
                  <a:gd name="T5" fmla="*/ 10 h 12"/>
                  <a:gd name="T6" fmla="*/ 18 w 20"/>
                  <a:gd name="T7" fmla="*/ 10 h 12"/>
                  <a:gd name="T8" fmla="*/ 17 w 20"/>
                  <a:gd name="T9" fmla="*/ 9 h 12"/>
                  <a:gd name="T10" fmla="*/ 16 w 20"/>
                  <a:gd name="T11" fmla="*/ 8 h 12"/>
                  <a:gd name="T12" fmla="*/ 14 w 20"/>
                  <a:gd name="T13" fmla="*/ 7 h 12"/>
                  <a:gd name="T14" fmla="*/ 13 w 20"/>
                  <a:gd name="T15" fmla="*/ 6 h 12"/>
                  <a:gd name="T16" fmla="*/ 11 w 20"/>
                  <a:gd name="T17" fmla="*/ 4 h 12"/>
                  <a:gd name="T18" fmla="*/ 9 w 20"/>
                  <a:gd name="T19" fmla="*/ 3 h 12"/>
                  <a:gd name="T20" fmla="*/ 8 w 20"/>
                  <a:gd name="T21" fmla="*/ 2 h 12"/>
                  <a:gd name="T22" fmla="*/ 6 w 20"/>
                  <a:gd name="T23" fmla="*/ 1 h 12"/>
                  <a:gd name="T24" fmla="*/ 4 w 20"/>
                  <a:gd name="T25" fmla="*/ 1 h 12"/>
                  <a:gd name="T26" fmla="*/ 2 w 20"/>
                  <a:gd name="T27" fmla="*/ 0 h 12"/>
                  <a:gd name="T28" fmla="*/ 1 w 20"/>
                  <a:gd name="T29" fmla="*/ 0 h 12"/>
                  <a:gd name="T30" fmla="*/ 0 w 20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11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50" name="Freeform 655"/>
              <p:cNvSpPr>
                <a:spLocks/>
              </p:cNvSpPr>
              <p:nvPr/>
            </p:nvSpPr>
            <p:spPr bwMode="auto">
              <a:xfrm>
                <a:off x="4994" y="350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7 w 18"/>
                  <a:gd name="T3" fmla="*/ 0 h 12"/>
                  <a:gd name="T4" fmla="*/ 15 w 18"/>
                  <a:gd name="T5" fmla="*/ 0 h 12"/>
                  <a:gd name="T6" fmla="*/ 14 w 18"/>
                  <a:gd name="T7" fmla="*/ 0 h 12"/>
                  <a:gd name="T8" fmla="*/ 13 w 18"/>
                  <a:gd name="T9" fmla="*/ 1 h 12"/>
                  <a:gd name="T10" fmla="*/ 12 w 18"/>
                  <a:gd name="T11" fmla="*/ 1 h 12"/>
                  <a:gd name="T12" fmla="*/ 11 w 18"/>
                  <a:gd name="T13" fmla="*/ 2 h 12"/>
                  <a:gd name="T14" fmla="*/ 9 w 18"/>
                  <a:gd name="T15" fmla="*/ 2 h 12"/>
                  <a:gd name="T16" fmla="*/ 8 w 18"/>
                  <a:gd name="T17" fmla="*/ 3 h 12"/>
                  <a:gd name="T18" fmla="*/ 7 w 18"/>
                  <a:gd name="T19" fmla="*/ 4 h 12"/>
                  <a:gd name="T20" fmla="*/ 6 w 18"/>
                  <a:gd name="T21" fmla="*/ 5 h 12"/>
                  <a:gd name="T22" fmla="*/ 4 w 18"/>
                  <a:gd name="T23" fmla="*/ 6 h 12"/>
                  <a:gd name="T24" fmla="*/ 3 w 18"/>
                  <a:gd name="T25" fmla="*/ 7 h 12"/>
                  <a:gd name="T26" fmla="*/ 2 w 18"/>
                  <a:gd name="T27" fmla="*/ 8 h 12"/>
                  <a:gd name="T28" fmla="*/ 1 w 18"/>
                  <a:gd name="T29" fmla="*/ 9 h 12"/>
                  <a:gd name="T30" fmla="*/ 0 w 18"/>
                  <a:gd name="T31" fmla="*/ 10 h 12"/>
                  <a:gd name="T32" fmla="*/ 0 w 18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51" name="Line 656"/>
              <p:cNvSpPr>
                <a:spLocks noChangeShapeType="1"/>
              </p:cNvSpPr>
              <p:nvPr/>
            </p:nvSpPr>
            <p:spPr bwMode="auto">
              <a:xfrm flipV="1">
                <a:off x="5429" y="3462"/>
                <a:ext cx="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</p:grpSp>
      </p:grpSp>
      <p:grpSp>
        <p:nvGrpSpPr>
          <p:cNvPr id="652" name="Group 657"/>
          <p:cNvGrpSpPr>
            <a:grpSpLocks/>
          </p:cNvGrpSpPr>
          <p:nvPr/>
        </p:nvGrpSpPr>
        <p:grpSpPr bwMode="auto">
          <a:xfrm>
            <a:off x="3831151" y="4342958"/>
            <a:ext cx="5203825" cy="1755775"/>
            <a:chOff x="2236" y="2542"/>
            <a:chExt cx="3278" cy="1106"/>
          </a:xfrm>
        </p:grpSpPr>
        <p:sp>
          <p:nvSpPr>
            <p:cNvPr id="653" name="Oval 658"/>
            <p:cNvSpPr>
              <a:spLocks noChangeArrowheads="1"/>
            </p:cNvSpPr>
            <p:nvPr/>
          </p:nvSpPr>
          <p:spPr bwMode="auto">
            <a:xfrm>
              <a:off x="2236" y="3300"/>
              <a:ext cx="603" cy="3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54" name="Oval 659"/>
            <p:cNvSpPr>
              <a:spLocks noChangeArrowheads="1"/>
            </p:cNvSpPr>
            <p:nvPr/>
          </p:nvSpPr>
          <p:spPr bwMode="auto">
            <a:xfrm>
              <a:off x="3167" y="3315"/>
              <a:ext cx="392" cy="3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55" name="Oval 660"/>
            <p:cNvSpPr>
              <a:spLocks noChangeArrowheads="1"/>
            </p:cNvSpPr>
            <p:nvPr/>
          </p:nvSpPr>
          <p:spPr bwMode="auto">
            <a:xfrm>
              <a:off x="3914" y="3323"/>
              <a:ext cx="372" cy="3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56" name="Line 661"/>
            <p:cNvSpPr>
              <a:spLocks noChangeShapeType="1"/>
            </p:cNvSpPr>
            <p:nvPr/>
          </p:nvSpPr>
          <p:spPr bwMode="auto">
            <a:xfrm flipV="1">
              <a:off x="2582" y="2690"/>
              <a:ext cx="1504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657" name="Line 662"/>
            <p:cNvSpPr>
              <a:spLocks noChangeShapeType="1"/>
            </p:cNvSpPr>
            <p:nvPr/>
          </p:nvSpPr>
          <p:spPr bwMode="auto">
            <a:xfrm flipV="1">
              <a:off x="3409" y="2738"/>
              <a:ext cx="711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658" name="Line 663"/>
            <p:cNvSpPr>
              <a:spLocks noChangeShapeType="1"/>
            </p:cNvSpPr>
            <p:nvPr/>
          </p:nvSpPr>
          <p:spPr bwMode="auto">
            <a:xfrm flipV="1">
              <a:off x="4066" y="2785"/>
              <a:ext cx="102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659" name="Text Box 664"/>
            <p:cNvSpPr txBox="1">
              <a:spLocks noChangeArrowheads="1"/>
            </p:cNvSpPr>
            <p:nvPr/>
          </p:nvSpPr>
          <p:spPr bwMode="auto">
            <a:xfrm>
              <a:off x="4271" y="2542"/>
              <a:ext cx="124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>
                  <a:solidFill>
                    <a:srgbClr val="FF0000"/>
                  </a:solidFill>
                </a:rPr>
                <a:t>Zones de mélange</a:t>
              </a:r>
            </a:p>
          </p:txBody>
        </p:sp>
      </p:grpSp>
      <p:sp>
        <p:nvSpPr>
          <p:cNvPr id="660" name="Rectangle 659"/>
          <p:cNvSpPr/>
          <p:nvPr/>
        </p:nvSpPr>
        <p:spPr>
          <a:xfrm>
            <a:off x="1447968" y="955498"/>
            <a:ext cx="652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CC00"/>
                </a:solidFill>
                <a:latin typeface="Arial Black" pitchFamily="34" charset="0"/>
              </a:rPr>
              <a:t>PROCEDE: extrusion réactive en deux étapes</a:t>
            </a:r>
            <a:endParaRPr lang="fr-FR" sz="2000" dirty="0">
              <a:solidFill>
                <a:srgbClr val="00CC00"/>
              </a:solidFill>
            </a:endParaRPr>
          </a:p>
        </p:txBody>
      </p:sp>
      <p:sp>
        <p:nvSpPr>
          <p:cNvPr id="661" name="Rectangle 660"/>
          <p:cNvSpPr/>
          <p:nvPr/>
        </p:nvSpPr>
        <p:spPr>
          <a:xfrm>
            <a:off x="850017" y="248990"/>
            <a:ext cx="819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 Black" pitchFamily="34" charset="0"/>
              </a:rPr>
              <a:t> TPU : un exemple d’application dans le domaine médical</a:t>
            </a:r>
          </a:p>
          <a:p>
            <a:pPr algn="ctr"/>
            <a:endParaRPr lang="fr-FR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11736</TotalTime>
  <Words>1190</Words>
  <Application>Microsoft Office PowerPoint</Application>
  <PresentationFormat>Affichage à l'écran (4:3)</PresentationFormat>
  <Paragraphs>407</Paragraphs>
  <Slides>28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Wingdings</vt:lpstr>
      <vt:lpstr>Arial Black</vt:lpstr>
      <vt:lpstr>Cooper BlkIt BT</vt:lpstr>
      <vt:lpstr>Calibri</vt:lpstr>
      <vt:lpstr>Times New Roman</vt:lpstr>
      <vt:lpstr>Modèle par défaut</vt:lpstr>
      <vt:lpstr>ISIS/Draw Sketch</vt:lpstr>
      <vt:lpstr>Equation</vt:lpstr>
      <vt:lpstr>Graphique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</dc:creator>
  <cp:lastModifiedBy>Sandrine Hoppe</cp:lastModifiedBy>
  <cp:revision>171</cp:revision>
  <cp:lastPrinted>2012-11-19T07:43:28Z</cp:lastPrinted>
  <dcterms:created xsi:type="dcterms:W3CDTF">2009-12-13T09:36:25Z</dcterms:created>
  <dcterms:modified xsi:type="dcterms:W3CDTF">2014-12-04T07:32:35Z</dcterms:modified>
</cp:coreProperties>
</file>