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33" r:id="rId2"/>
    <p:sldId id="491" r:id="rId3"/>
    <p:sldId id="509" r:id="rId4"/>
    <p:sldId id="556" r:id="rId5"/>
    <p:sldId id="508" r:id="rId6"/>
    <p:sldId id="504" r:id="rId7"/>
    <p:sldId id="495" r:id="rId8"/>
    <p:sldId id="536" r:id="rId9"/>
    <p:sldId id="496" r:id="rId10"/>
    <p:sldId id="591" r:id="rId11"/>
    <p:sldId id="537" r:id="rId12"/>
    <p:sldId id="498" r:id="rId13"/>
    <p:sldId id="499" r:id="rId14"/>
    <p:sldId id="500" r:id="rId15"/>
    <p:sldId id="511" r:id="rId16"/>
    <p:sldId id="513" r:id="rId17"/>
    <p:sldId id="501" r:id="rId18"/>
    <p:sldId id="538" r:id="rId19"/>
    <p:sldId id="526" r:id="rId20"/>
    <p:sldId id="550" r:id="rId21"/>
    <p:sldId id="542" r:id="rId22"/>
    <p:sldId id="530" r:id="rId23"/>
    <p:sldId id="529" r:id="rId24"/>
    <p:sldId id="541" r:id="rId25"/>
    <p:sldId id="543" r:id="rId26"/>
    <p:sldId id="592" r:id="rId27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itchFamily="66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3399"/>
    <a:srgbClr val="66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65192" autoAdjust="0"/>
  </p:normalViewPr>
  <p:slideViewPr>
    <p:cSldViewPr>
      <p:cViewPr>
        <p:scale>
          <a:sx n="60" d="100"/>
          <a:sy n="60" d="100"/>
        </p:scale>
        <p:origin x="-636" y="504"/>
      </p:cViewPr>
      <p:guideLst>
        <p:guide orient="horz" pos="2160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5520861-FBFC-43B5-A027-B6B1AA9C94C3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9614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62FF-BDF2-4FCA-91C7-DFCA5DA0448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This slice</a:t>
            </a:r>
            <a:r>
              <a:rPr lang="en-US" altLang="zh-CN" baseline="0" dirty="0" smtClean="0"/>
              <a:t> compared the efficiency of block or graft copolymer as tracer. The molecular structures of two reactive tracer-emulsifier show in left figure.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Emulsification curve corresponding to the long time domain is above the one corresponding to short time domain for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Anh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-PS-Ant as tracer-emulsifier; while  emulsification curves for PS-co-TMI-Ant as tracer-emulsifier are almost </a:t>
            </a:r>
            <a:r>
              <a:rPr lang="zh-CN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superposition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indicated that the reaction of PS-co-TMI-Ant with polyamide 6 is faster than that of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Anh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-PS-Ant.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162FF-BDF2-4FCA-91C7-DFCA5DA0448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B48CF-FA88-4AA8-B35D-C68D1EFA969B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AC02C-6FB1-470E-9B7C-BCCF0A3C8081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32D08-8CBA-43EE-9562-673D29438D4A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3054-62F1-4031-B3F1-0FC0DC6B1BA2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17CB3-D1B9-4008-A81A-C30B6EFF667A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altLang="zh-CN" smtClean="0"/>
              <a:t>Cliquez pour modifier le style du titre</a:t>
            </a:r>
            <a:endParaRPr lang="zh-CN" alt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zh-CN" alt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9B9315-5525-488D-B9A6-CC1FD5F4AC42}" type="datetime1">
              <a:rPr lang="zh-CN" altLang="en-US"/>
              <a:pPr>
                <a:defRPr/>
              </a:pPr>
              <a:t>2014-12-4</a:t>
            </a:fld>
            <a:endParaRPr lang="en-US" altLang="zh-CN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D9E2F9-51C5-409D-B2DC-37FFF275C036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5E7F2-A51E-4F4D-8FC2-062343CD85B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65873-C634-4BD2-989A-38FCD8229492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092D-40BC-43CD-A51A-2041FDEF426C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CC39-7389-4268-8EB4-A8FB48B9B7ED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9538-6864-4785-B341-78F0397ABCC7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96CDB-E1BA-4B1C-90A0-2D51A103F2D3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390D9-9EC2-4B47-8302-E533D89CF9EE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AF86C-A497-4BFE-90AD-F8E5C8B384C2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BBB47E62-3C73-44D2-B63A-C27E5417E165}" type="slidenum">
              <a:rPr lang="en-US" altLang="zh-CN"/>
              <a:pPr>
                <a:defRPr/>
              </a:pPr>
              <a:t>‹N°›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54CC6-C756-42B4-8392-F469ED93C0FE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33538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2348880"/>
            <a:ext cx="8964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0000CC"/>
                </a:solidFill>
              </a:rPr>
              <a:t>1.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INTRODUCTION TO 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POLYMER BLENDING</a:t>
            </a:r>
            <a:endParaRPr lang="en-US" altLang="zh-C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120E4-0E2F-41C1-8A74-7C41DEA565F3}" type="slidenum">
              <a:rPr lang="en-US" altLang="zh-CN" smtClean="0"/>
              <a:pPr/>
              <a:t>10</a:t>
            </a:fld>
            <a:endParaRPr lang="en-US" altLang="zh-CN" smtClean="0"/>
          </a:p>
        </p:txBody>
      </p:sp>
      <p:pic>
        <p:nvPicPr>
          <p:cNvPr id="26627" name="Picture 6" descr="DSCN3985-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114" t="15027" b="14807"/>
          <a:stretch>
            <a:fillRect/>
          </a:stretch>
        </p:blipFill>
        <p:spPr>
          <a:xfrm>
            <a:off x="1042988" y="1792288"/>
            <a:ext cx="7667625" cy="2284412"/>
          </a:xfrm>
          <a:noFill/>
        </p:spPr>
      </p:pic>
      <p:pic>
        <p:nvPicPr>
          <p:cNvPr id="26628" name="Picture 7" descr="探头结构图(PES改进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305300"/>
            <a:ext cx="7054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333375"/>
            <a:ext cx="7702550" cy="863600"/>
          </a:xfrm>
        </p:spPr>
        <p:txBody>
          <a:bodyPr/>
          <a:lstStyle/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600" b="1" smtClean="0">
                <a:solidFill>
                  <a:schemeClr val="hlink"/>
                </a:solidFill>
              </a:rPr>
              <a:t>Schematic of a fluorescent </a:t>
            </a:r>
          </a:p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600" b="1" smtClean="0">
                <a:solidFill>
                  <a:schemeClr val="hlink"/>
                </a:solidFill>
              </a:rPr>
              <a:t>bifurcated optical probe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54CC6-C756-42B4-8392-F469ED93C0FE}" type="slidenum">
              <a:rPr lang="en-US" altLang="zh-CN" smtClean="0"/>
              <a:pPr/>
              <a:t>11</a:t>
            </a:fld>
            <a:endParaRPr lang="en-US" altLang="zh-CN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33538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2348880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3600" dirty="0" smtClean="0">
              <a:solidFill>
                <a:srgbClr val="0000CC"/>
              </a:solidFill>
            </a:endParaRPr>
          </a:p>
          <a:p>
            <a:r>
              <a:rPr lang="en-US" altLang="zh-CN" sz="3600" dirty="0" smtClean="0">
                <a:solidFill>
                  <a:srgbClr val="0000CC"/>
                </a:solidFill>
              </a:rPr>
              <a:t>(a) Non-reactive blending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E467B527-AB38-4697-94F3-A6BC8ED2EFB3}" type="slidenum">
              <a:rPr lang="en-US" altLang="zh-CN" smtClean="0">
                <a:solidFill>
                  <a:srgbClr val="898989"/>
                </a:solidFill>
              </a:rPr>
              <a:pPr algn="ctr"/>
              <a:t>12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176463" y="1201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27652" name="Line 6"/>
          <p:cNvSpPr>
            <a:spLocks noChangeShapeType="1"/>
          </p:cNvSpPr>
          <p:nvPr/>
        </p:nvSpPr>
        <p:spPr bwMode="auto">
          <a:xfrm>
            <a:off x="2084388" y="4427538"/>
            <a:ext cx="211137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3" name="Line 7"/>
          <p:cNvSpPr>
            <a:spLocks noChangeShapeType="1"/>
          </p:cNvSpPr>
          <p:nvPr/>
        </p:nvSpPr>
        <p:spPr bwMode="auto">
          <a:xfrm flipH="1">
            <a:off x="2716213" y="4427538"/>
            <a:ext cx="139700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4" name="Line 8"/>
          <p:cNvSpPr>
            <a:spLocks noChangeShapeType="1"/>
          </p:cNvSpPr>
          <p:nvPr/>
        </p:nvSpPr>
        <p:spPr bwMode="auto">
          <a:xfrm flipV="1">
            <a:off x="2744788" y="4797425"/>
            <a:ext cx="2871787" cy="1428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5" name="Line 9"/>
          <p:cNvSpPr>
            <a:spLocks noChangeShapeType="1"/>
          </p:cNvSpPr>
          <p:nvPr/>
        </p:nvSpPr>
        <p:spPr bwMode="auto">
          <a:xfrm flipH="1">
            <a:off x="2084388" y="4791075"/>
            <a:ext cx="21113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6" name="Line 10"/>
          <p:cNvSpPr>
            <a:spLocks noChangeShapeType="1"/>
          </p:cNvSpPr>
          <p:nvPr/>
        </p:nvSpPr>
        <p:spPr bwMode="auto">
          <a:xfrm>
            <a:off x="2084388" y="4791075"/>
            <a:ext cx="0" cy="72707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7" name="Line 11"/>
          <p:cNvSpPr>
            <a:spLocks noChangeShapeType="1"/>
          </p:cNvSpPr>
          <p:nvPr/>
        </p:nvSpPr>
        <p:spPr bwMode="auto">
          <a:xfrm>
            <a:off x="2084388" y="5518150"/>
            <a:ext cx="353218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>
            <a:off x="5616575" y="4791075"/>
            <a:ext cx="350838" cy="36353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9" name="Line 13"/>
          <p:cNvSpPr>
            <a:spLocks noChangeShapeType="1"/>
          </p:cNvSpPr>
          <p:nvPr/>
        </p:nvSpPr>
        <p:spPr bwMode="auto">
          <a:xfrm flipV="1">
            <a:off x="5616575" y="5154613"/>
            <a:ext cx="350838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0" name="Line 14"/>
          <p:cNvSpPr>
            <a:spLocks noChangeShapeType="1"/>
          </p:cNvSpPr>
          <p:nvPr/>
        </p:nvSpPr>
        <p:spPr bwMode="auto">
          <a:xfrm>
            <a:off x="2505075" y="4367213"/>
            <a:ext cx="0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61" name="Text Box 34"/>
          <p:cNvSpPr txBox="1">
            <a:spLocks noChangeArrowheads="1"/>
          </p:cNvSpPr>
          <p:nvPr/>
        </p:nvSpPr>
        <p:spPr bwMode="auto">
          <a:xfrm>
            <a:off x="1655763" y="3590925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 sz="4000">
                <a:solidFill>
                  <a:srgbClr val="FF0000"/>
                </a:solidFill>
                <a:latin typeface="Calibri" pitchFamily="34" charset="0"/>
              </a:rPr>
              <a:t>PS</a:t>
            </a:r>
            <a:r>
              <a:rPr lang="fr-FR" altLang="zh-CN" sz="4000">
                <a:latin typeface="Calibri" pitchFamily="34" charset="0"/>
              </a:rPr>
              <a:t>+</a:t>
            </a:r>
            <a:r>
              <a:rPr lang="fr-FR" altLang="zh-CN" sz="4000">
                <a:solidFill>
                  <a:srgbClr val="0000CC"/>
                </a:solidFill>
                <a:latin typeface="Calibri" pitchFamily="34" charset="0"/>
              </a:rPr>
              <a:t>PA6</a:t>
            </a:r>
          </a:p>
        </p:txBody>
      </p:sp>
      <p:sp>
        <p:nvSpPr>
          <p:cNvPr id="27662" name="Text Box 36"/>
          <p:cNvSpPr txBox="1">
            <a:spLocks noChangeArrowheads="1"/>
          </p:cNvSpPr>
          <p:nvPr/>
        </p:nvSpPr>
        <p:spPr bwMode="auto">
          <a:xfrm>
            <a:off x="2447925" y="4837113"/>
            <a:ext cx="2898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3200">
                <a:latin typeface="Calibri" pitchFamily="34" charset="0"/>
              </a:rPr>
              <a:t>Screw extruder</a:t>
            </a:r>
          </a:p>
        </p:txBody>
      </p:sp>
      <p:sp>
        <p:nvSpPr>
          <p:cNvPr id="27663" name="Text Box 37"/>
          <p:cNvSpPr txBox="1">
            <a:spLocks noChangeArrowheads="1"/>
          </p:cNvSpPr>
          <p:nvPr/>
        </p:nvSpPr>
        <p:spPr bwMode="auto">
          <a:xfrm>
            <a:off x="1454150" y="2349500"/>
            <a:ext cx="322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rgbClr val="FF0000"/>
                </a:solidFill>
                <a:latin typeface="Calibri" pitchFamily="34" charset="0"/>
              </a:rPr>
              <a:t>PS</a:t>
            </a:r>
            <a:r>
              <a:rPr lang="fr-FR" altLang="zh-CN" sz="4000">
                <a:solidFill>
                  <a:schemeClr val="tx2"/>
                </a:solidFill>
                <a:latin typeface="Calibri" pitchFamily="34" charset="0"/>
              </a:rPr>
              <a:t>-g-</a:t>
            </a:r>
            <a:r>
              <a:rPr lang="fr-FR" altLang="zh-CN" sz="4000">
                <a:solidFill>
                  <a:srgbClr val="0000CC"/>
                </a:solidFill>
                <a:latin typeface="Calibri" pitchFamily="34" charset="0"/>
              </a:rPr>
              <a:t>PA</a:t>
            </a:r>
            <a:r>
              <a:rPr lang="fr-FR" altLang="zh-CN" sz="400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fr-FR" altLang="zh-CN" sz="4000">
                <a:solidFill>
                  <a:srgbClr val="00B050"/>
                </a:solidFill>
                <a:latin typeface="Calibri" pitchFamily="34" charset="0"/>
              </a:rPr>
              <a:t>tracer</a:t>
            </a:r>
          </a:p>
        </p:txBody>
      </p:sp>
      <p:sp>
        <p:nvSpPr>
          <p:cNvPr id="27664" name="Line 38"/>
          <p:cNvSpPr>
            <a:spLocks noChangeShapeType="1"/>
          </p:cNvSpPr>
          <p:nvPr/>
        </p:nvSpPr>
        <p:spPr bwMode="auto">
          <a:xfrm>
            <a:off x="2590800" y="3070225"/>
            <a:ext cx="0" cy="5032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65" name="Rectangle 41"/>
          <p:cNvSpPr>
            <a:spLocks noChangeArrowheads="1"/>
          </p:cNvSpPr>
          <p:nvPr/>
        </p:nvSpPr>
        <p:spPr bwMode="auto">
          <a:xfrm>
            <a:off x="0" y="1995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7666" name="Text Box 43"/>
          <p:cNvSpPr txBox="1">
            <a:spLocks noChangeArrowheads="1"/>
          </p:cNvSpPr>
          <p:nvPr/>
        </p:nvSpPr>
        <p:spPr bwMode="auto">
          <a:xfrm>
            <a:off x="1331913" y="533400"/>
            <a:ext cx="71548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RTD and dispersed domain </a:t>
            </a:r>
          </a:p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size distribution (DSD) </a:t>
            </a:r>
          </a:p>
        </p:txBody>
      </p:sp>
      <p:sp>
        <p:nvSpPr>
          <p:cNvPr id="27667" name="Text Box 46"/>
          <p:cNvSpPr txBox="1">
            <a:spLocks noChangeArrowheads="1"/>
          </p:cNvSpPr>
          <p:nvPr/>
        </p:nvSpPr>
        <p:spPr bwMode="auto">
          <a:xfrm>
            <a:off x="6734175" y="4311650"/>
            <a:ext cx="1141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chemeClr val="tx2"/>
                </a:solidFill>
                <a:latin typeface="Calibri" pitchFamily="34" charset="0"/>
              </a:rPr>
              <a:t>RTD</a:t>
            </a:r>
          </a:p>
        </p:txBody>
      </p:sp>
      <p:sp>
        <p:nvSpPr>
          <p:cNvPr id="27668" name="Text Box 47"/>
          <p:cNvSpPr txBox="1">
            <a:spLocks noChangeArrowheads="1"/>
          </p:cNvSpPr>
          <p:nvPr/>
        </p:nvSpPr>
        <p:spPr bwMode="auto">
          <a:xfrm>
            <a:off x="6724650" y="5229225"/>
            <a:ext cx="1155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chemeClr val="tx2"/>
                </a:solidFill>
                <a:latin typeface="Calibri" pitchFamily="34" charset="0"/>
              </a:rPr>
              <a:t>DSD</a:t>
            </a:r>
          </a:p>
        </p:txBody>
      </p:sp>
      <p:sp>
        <p:nvSpPr>
          <p:cNvPr id="27669" name="Line 48"/>
          <p:cNvSpPr>
            <a:spLocks noChangeShapeType="1"/>
          </p:cNvSpPr>
          <p:nvPr/>
        </p:nvSpPr>
        <p:spPr bwMode="auto">
          <a:xfrm>
            <a:off x="5932488" y="5157788"/>
            <a:ext cx="792162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0" name="Line 49"/>
          <p:cNvSpPr>
            <a:spLocks noChangeShapeType="1"/>
          </p:cNvSpPr>
          <p:nvPr/>
        </p:nvSpPr>
        <p:spPr bwMode="auto">
          <a:xfrm flipV="1">
            <a:off x="6003925" y="4581525"/>
            <a:ext cx="576263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FD2B6CCA-EEBB-4398-8867-8631F16A9B45}" type="slidenum">
              <a:rPr lang="en-US" altLang="zh-CN" smtClean="0">
                <a:solidFill>
                  <a:srgbClr val="898989"/>
                </a:solidFill>
              </a:rPr>
              <a:pPr algn="ctr"/>
              <a:t>13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71625" y="1071563"/>
          <a:ext cx="5715000" cy="528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3" imgW="4203802" imgH="3617366" progId="">
                  <p:embed/>
                </p:oleObj>
              </mc:Choice>
              <mc:Fallback>
                <p:oleObj r:id="rId3" imgW="4203802" imgH="3617366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29" t="10316" r="6703" b="5684"/>
                      <a:stretch>
                        <a:fillRect/>
                      </a:stretch>
                    </p:blipFill>
                    <p:spPr bwMode="auto">
                      <a:xfrm>
                        <a:off x="1571625" y="1071563"/>
                        <a:ext cx="5715000" cy="528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5940152" y="3573016"/>
            <a:ext cx="10743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 dirty="0" smtClean="0">
                <a:solidFill>
                  <a:schemeClr val="hlink"/>
                </a:solidFill>
                <a:latin typeface="Calibri" pitchFamily="34" charset="0"/>
              </a:rPr>
              <a:t>DSD</a:t>
            </a:r>
            <a:endParaRPr lang="fr-FR" altLang="zh-CN" sz="40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12160" y="1412776"/>
            <a:ext cx="1045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zh-CN" sz="4000" dirty="0" smtClean="0">
                <a:solidFill>
                  <a:schemeClr val="hlink"/>
                </a:solidFill>
                <a:latin typeface="Calibri" pitchFamily="34" charset="0"/>
              </a:rPr>
              <a:t>RTD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2D4452CE-B156-4163-ACDB-AD682E3F7189}" type="slidenum">
              <a:rPr lang="en-US" altLang="zh-CN" smtClean="0">
                <a:solidFill>
                  <a:srgbClr val="898989"/>
                </a:solidFill>
              </a:rPr>
              <a:pPr algn="ctr"/>
              <a:t>14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28675" y="1285875"/>
          <a:ext cx="5543550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3" imgW="3964838" imgH="3218688" progId="">
                  <p:embed/>
                </p:oleObj>
              </mc:Choice>
              <mc:Fallback>
                <p:oleObj r:id="rId3" imgW="3964838" imgH="3218688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769" t="9715" r="6731" b="5925"/>
                      <a:stretch>
                        <a:fillRect/>
                      </a:stretch>
                    </p:blipFill>
                    <p:spPr bwMode="auto">
                      <a:xfrm>
                        <a:off x="828675" y="1285875"/>
                        <a:ext cx="5543550" cy="527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14375" y="71438"/>
            <a:ext cx="6321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An emulsification curve </a:t>
            </a:r>
          </a:p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from RTD &amp; DSD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67990" y="3071813"/>
            <a:ext cx="303737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dirty="0">
                <a:solidFill>
                  <a:schemeClr val="tx2"/>
                </a:solidFill>
                <a:latin typeface="Calibri" pitchFamily="34" charset="0"/>
              </a:rPr>
              <a:t>Unique feature:</a:t>
            </a:r>
          </a:p>
          <a:p>
            <a:r>
              <a:rPr lang="fr-FR" altLang="zh-CN" dirty="0">
                <a:solidFill>
                  <a:schemeClr val="tx2"/>
                </a:solidFill>
                <a:latin typeface="Calibri" pitchFamily="34" charset="0"/>
              </a:rPr>
              <a:t>two curves that </a:t>
            </a:r>
          </a:p>
          <a:p>
            <a:r>
              <a:rPr lang="fr-FR" altLang="zh-CN" dirty="0">
                <a:solidFill>
                  <a:schemeClr val="tx2"/>
                </a:solidFill>
                <a:latin typeface="Calibri" pitchFamily="34" charset="0"/>
              </a:rPr>
              <a:t>form a </a:t>
            </a:r>
            <a:r>
              <a:rPr lang="fr-FR" altLang="zh-CN" dirty="0" smtClean="0">
                <a:solidFill>
                  <a:schemeClr val="tx2"/>
                </a:solidFill>
                <a:latin typeface="Calibri" pitchFamily="34" charset="0"/>
              </a:rPr>
              <a:t>closed </a:t>
            </a:r>
            <a:r>
              <a:rPr lang="fr-FR" altLang="zh-CN" dirty="0">
                <a:solidFill>
                  <a:schemeClr val="tx2"/>
                </a:solidFill>
                <a:latin typeface="Calibri" pitchFamily="34" charset="0"/>
              </a:rPr>
              <a:t>loop.</a:t>
            </a:r>
          </a:p>
          <a:p>
            <a:endParaRPr lang="fr-FR" altLang="zh-CN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67744" y="1628800"/>
            <a:ext cx="171171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400" dirty="0" smtClean="0">
                <a:solidFill>
                  <a:schemeClr val="tx2"/>
                </a:solidFill>
                <a:latin typeface="Calibri" pitchFamily="34" charset="0"/>
              </a:rPr>
              <a:t>Short time </a:t>
            </a:r>
            <a:r>
              <a:rPr lang="fr-FR" altLang="zh-CN" sz="1400" dirty="0" err="1" smtClean="0">
                <a:solidFill>
                  <a:schemeClr val="tx2"/>
                </a:solidFill>
                <a:latin typeface="Calibri" pitchFamily="34" charset="0"/>
              </a:rPr>
              <a:t>domain</a:t>
            </a:r>
            <a:endParaRPr lang="fr-FR" altLang="zh-CN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084425" y="1644262"/>
            <a:ext cx="1711711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zh-CN" sz="1400" dirty="0" smtClean="0">
                <a:solidFill>
                  <a:schemeClr val="tx2"/>
                </a:solidFill>
                <a:latin typeface="Calibri" pitchFamily="34" charset="0"/>
              </a:rPr>
              <a:t>Long time </a:t>
            </a:r>
            <a:r>
              <a:rPr lang="fr-FR" altLang="zh-CN" sz="1400" dirty="0" err="1" smtClean="0">
                <a:solidFill>
                  <a:schemeClr val="tx2"/>
                </a:solidFill>
                <a:latin typeface="Calibri" pitchFamily="34" charset="0"/>
              </a:rPr>
              <a:t>domain</a:t>
            </a:r>
            <a:endParaRPr lang="fr-FR" altLang="zh-CN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54971" y="282575"/>
            <a:ext cx="79165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400" dirty="0">
                <a:solidFill>
                  <a:srgbClr val="0000CC"/>
                </a:solidFill>
                <a:latin typeface="Calibri" pitchFamily="34" charset="0"/>
              </a:rPr>
              <a:t>Concept of </a:t>
            </a:r>
            <a:r>
              <a:rPr lang="fr-FR" altLang="zh-CN" sz="4400" dirty="0" smtClean="0">
                <a:solidFill>
                  <a:srgbClr val="0000CC"/>
                </a:solidFill>
                <a:latin typeface="Calibri" pitchFamily="34" charset="0"/>
              </a:rPr>
              <a:t>compatibilizer-tracer</a:t>
            </a:r>
            <a:endParaRPr lang="fr-FR" altLang="zh-CN" sz="4400" dirty="0">
              <a:solidFill>
                <a:srgbClr val="0000CC"/>
              </a:solidFill>
              <a:latin typeface="Calibri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rot="5400000">
            <a:off x="4139406" y="1412082"/>
            <a:ext cx="720725" cy="1588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-84138" y="1628800"/>
            <a:ext cx="92281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 dirty="0">
                <a:solidFill>
                  <a:schemeClr val="hlink"/>
                </a:solidFill>
                <a:latin typeface="Calibri" pitchFamily="34" charset="0"/>
              </a:rPr>
              <a:t>Construction of emulsification curves </a:t>
            </a:r>
          </a:p>
          <a:p>
            <a:r>
              <a:rPr lang="fr-FR" altLang="zh-CN" sz="4000" dirty="0">
                <a:solidFill>
                  <a:schemeClr val="hlink"/>
                </a:solidFill>
                <a:latin typeface="Calibri" pitchFamily="34" charset="0"/>
              </a:rPr>
              <a:t>for industrial polymer blending processes</a:t>
            </a:r>
            <a:endParaRPr lang="fr-FR" altLang="zh-CN" sz="3600" dirty="0">
              <a:solidFill>
                <a:schemeClr val="hlink"/>
              </a:solidFill>
              <a:latin typeface="Calibri" pitchFamily="34" charset="0"/>
            </a:endParaRPr>
          </a:p>
        </p:txBody>
      </p:sp>
      <p:cxnSp>
        <p:nvCxnSpPr>
          <p:cNvPr id="13" name="直接箭头连接符 12"/>
          <p:cNvCxnSpPr/>
          <p:nvPr/>
        </p:nvCxnSpPr>
        <p:spPr bwMode="auto">
          <a:xfrm rot="5400000">
            <a:off x="4141788" y="3355975"/>
            <a:ext cx="719138" cy="1587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36550" y="3744913"/>
            <a:ext cx="84820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Molecular design of the compatibilizer </a:t>
            </a:r>
          </a:p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Mixing assessement</a:t>
            </a:r>
          </a:p>
          <a:p>
            <a:r>
              <a:rPr lang="fr-FR" altLang="zh-CN" sz="4000">
                <a:solidFill>
                  <a:schemeClr val="hlink"/>
                </a:solidFill>
                <a:latin typeface="Calibri" pitchFamily="34" charset="0"/>
              </a:rPr>
              <a:t>Process design</a:t>
            </a:r>
            <a:endParaRPr lang="fr-FR" altLang="zh-CN" sz="3600">
              <a:solidFill>
                <a:schemeClr val="hlink"/>
              </a:solidFill>
              <a:latin typeface="Calibri" pitchFamily="34" charset="0"/>
            </a:endParaRPr>
          </a:p>
          <a:p>
            <a:r>
              <a:rPr lang="fr-FR" altLang="zh-CN" sz="3600">
                <a:solidFill>
                  <a:schemeClr val="hlink"/>
                </a:solidFill>
                <a:latin typeface="Calibri" pitchFamily="34" charset="0"/>
              </a:rPr>
              <a:t>Process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/>
        </p:nvSpPr>
        <p:spPr bwMode="auto">
          <a:xfrm>
            <a:off x="630238" y="115888"/>
            <a:ext cx="7902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400">
                <a:solidFill>
                  <a:srgbClr val="0000CC"/>
                </a:solidFill>
                <a:latin typeface="Calibri" pitchFamily="34" charset="0"/>
              </a:rPr>
              <a:t>Comparison between two mixers</a:t>
            </a:r>
          </a:p>
        </p:txBody>
      </p:sp>
      <p:pic>
        <p:nvPicPr>
          <p:cNvPr id="30723" name="图片 3" descr="Figure 14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5916613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3654E849-F6BE-46B7-B2EB-7699A5679DE1}" type="slidenum">
              <a:rPr lang="en-US" altLang="zh-CN" smtClean="0">
                <a:solidFill>
                  <a:srgbClr val="898989"/>
                </a:solidFill>
              </a:rPr>
              <a:pPr algn="ctr"/>
              <a:t>17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2319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0" y="2281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763713" y="1762125"/>
          <a:ext cx="5256212" cy="483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3" imgW="3977030" imgH="3275990" progId="">
                  <p:embed/>
                </p:oleObj>
              </mc:Choice>
              <mc:Fallback>
                <p:oleObj r:id="rId3" imgW="3977030" imgH="327599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31" t="10464" r="7088" b="5582"/>
                      <a:stretch>
                        <a:fillRect/>
                      </a:stretch>
                    </p:blipFill>
                    <p:spPr bwMode="auto">
                      <a:xfrm>
                        <a:off x="1763713" y="1762125"/>
                        <a:ext cx="5256212" cy="483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885950" y="260350"/>
            <a:ext cx="54594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>
                <a:solidFill>
                  <a:srgbClr val="0000CC"/>
                </a:solidFill>
                <a:latin typeface="Calibri" pitchFamily="34" charset="0"/>
              </a:rPr>
              <a:t>Effect of screw speed on </a:t>
            </a:r>
          </a:p>
          <a:p>
            <a:r>
              <a:rPr lang="fr-FR" altLang="zh-CN" sz="4000">
                <a:solidFill>
                  <a:srgbClr val="0000CC"/>
                </a:solidFill>
                <a:latin typeface="Calibri" pitchFamily="34" charset="0"/>
              </a:rPr>
              <a:t>the emulsification curve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54CC6-C756-42B4-8392-F469ED93C0FE}" type="slidenum">
              <a:rPr lang="en-US" altLang="zh-CN" smtClean="0"/>
              <a:pPr/>
              <a:t>18</a:t>
            </a:fld>
            <a:endParaRPr lang="en-US" altLang="zh-CN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33538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2348880"/>
            <a:ext cx="89646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3600" dirty="0" smtClean="0">
              <a:solidFill>
                <a:srgbClr val="0000CC"/>
              </a:solidFill>
            </a:endParaRPr>
          </a:p>
          <a:p>
            <a:r>
              <a:rPr lang="en-US" altLang="zh-CN" sz="3600" dirty="0" smtClean="0">
                <a:solidFill>
                  <a:srgbClr val="0000CC"/>
                </a:solidFill>
              </a:rPr>
              <a:t>(b) Reactive blending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121152" y="6015528"/>
            <a:ext cx="2133600" cy="365125"/>
          </a:xfrm>
        </p:spPr>
        <p:txBody>
          <a:bodyPr/>
          <a:lstStyle/>
          <a:p>
            <a:fld id="{8ADA11B8-4CA3-481C-A0F8-A580FDA7EA4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4427984" y="3178751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Reactive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compatibilizer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-tracer</a:t>
            </a:r>
          </a:p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PS-co-TMI-Ant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884708" y="3722520"/>
            <a:ext cx="631537" cy="291146"/>
            <a:chOff x="2193" y="1947"/>
            <a:chExt cx="344" cy="165"/>
          </a:xfrm>
        </p:grpSpPr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193" y="1947"/>
              <a:ext cx="10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sz="2000" b="1">
                  <a:solidFill>
                    <a:srgbClr val="00CC00"/>
                  </a:solidFill>
                  <a:latin typeface="Times New Roman" pitchFamily="18" charset="0"/>
                </a:rPr>
                <a:t>N</a:t>
              </a:r>
              <a:endParaRPr lang="fr-FR" sz="2000" b="1">
                <a:solidFill>
                  <a:srgbClr val="00CC00"/>
                </a:solidFill>
                <a:latin typeface="Arial" pitchFamily="34" charset="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2319" y="1947"/>
              <a:ext cx="100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sz="2000" b="1">
                  <a:solidFill>
                    <a:srgbClr val="3BB032"/>
                  </a:solidFill>
                  <a:latin typeface="Times New Roman" pitchFamily="18" charset="0"/>
                </a:rPr>
                <a:t>C</a:t>
              </a:r>
              <a:endParaRPr lang="fr-FR" sz="2000" b="1">
                <a:solidFill>
                  <a:srgbClr val="3BB032"/>
                </a:solidFill>
                <a:latin typeface="Arial" pitchFamily="34" charset="0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2430" y="1947"/>
              <a:ext cx="10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sz="2000" b="1">
                  <a:solidFill>
                    <a:srgbClr val="00CC00"/>
                  </a:solidFill>
                  <a:latin typeface="Times New Roman" pitchFamily="18" charset="0"/>
                </a:rPr>
                <a:t>O</a:t>
              </a:r>
              <a:endParaRPr lang="fr-FR" sz="2000" b="1">
                <a:solidFill>
                  <a:srgbClr val="00CC00"/>
                </a:solidFill>
                <a:latin typeface="Arial" pitchFamily="34" charset="0"/>
              </a:endParaRPr>
            </a:p>
          </p:txBody>
        </p:sp>
      </p:grpSp>
      <p:sp>
        <p:nvSpPr>
          <p:cNvPr id="62" name="Freeform 62"/>
          <p:cNvSpPr>
            <a:spLocks/>
          </p:cNvSpPr>
          <p:nvPr/>
        </p:nvSpPr>
        <p:spPr bwMode="auto">
          <a:xfrm>
            <a:off x="832778" y="3444313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3" y="20"/>
              </a:cxn>
              <a:cxn ang="0">
                <a:pos x="117" y="0"/>
              </a:cxn>
              <a:cxn ang="0">
                <a:pos x="150" y="20"/>
              </a:cxn>
              <a:cxn ang="0">
                <a:pos x="183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3" y="20"/>
                </a:lnTo>
                <a:lnTo>
                  <a:pt x="117" y="0"/>
                </a:lnTo>
                <a:lnTo>
                  <a:pt x="150" y="20"/>
                </a:lnTo>
                <a:lnTo>
                  <a:pt x="183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1340353" y="3444313"/>
            <a:ext cx="502549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20"/>
              </a:cxn>
              <a:cxn ang="0">
                <a:pos x="50" y="0"/>
              </a:cxn>
              <a:cxn ang="0">
                <a:pos x="83" y="20"/>
              </a:cxn>
              <a:cxn ang="0">
                <a:pos x="116" y="0"/>
              </a:cxn>
              <a:cxn ang="0">
                <a:pos x="150" y="20"/>
              </a:cxn>
              <a:cxn ang="0">
                <a:pos x="183" y="0"/>
              </a:cxn>
              <a:cxn ang="0">
                <a:pos x="216" y="20"/>
              </a:cxn>
              <a:cxn ang="0">
                <a:pos x="250" y="0"/>
              </a:cxn>
              <a:cxn ang="0">
                <a:pos x="266" y="10"/>
              </a:cxn>
            </a:cxnLst>
            <a:rect l="0" t="0" r="r" b="b"/>
            <a:pathLst>
              <a:path w="266" h="20">
                <a:moveTo>
                  <a:pt x="0" y="10"/>
                </a:moveTo>
                <a:lnTo>
                  <a:pt x="16" y="20"/>
                </a:lnTo>
                <a:lnTo>
                  <a:pt x="50" y="0"/>
                </a:lnTo>
                <a:lnTo>
                  <a:pt x="83" y="20"/>
                </a:lnTo>
                <a:lnTo>
                  <a:pt x="116" y="0"/>
                </a:lnTo>
                <a:lnTo>
                  <a:pt x="150" y="20"/>
                </a:lnTo>
                <a:lnTo>
                  <a:pt x="183" y="0"/>
                </a:lnTo>
                <a:lnTo>
                  <a:pt x="216" y="20"/>
                </a:lnTo>
                <a:lnTo>
                  <a:pt x="250" y="0"/>
                </a:lnTo>
                <a:lnTo>
                  <a:pt x="266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986893" y="3444313"/>
            <a:ext cx="1675" cy="300851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323528" y="3444313"/>
            <a:ext cx="509250" cy="32350"/>
          </a:xfrm>
          <a:custGeom>
            <a:avLst/>
            <a:gdLst/>
            <a:ahLst/>
            <a:cxnLst>
              <a:cxn ang="0">
                <a:pos x="267" y="10"/>
              </a:cxn>
              <a:cxn ang="0">
                <a:pos x="250" y="0"/>
              </a:cxn>
              <a:cxn ang="0">
                <a:pos x="217" y="20"/>
              </a:cxn>
              <a:cxn ang="0">
                <a:pos x="184" y="0"/>
              </a:cxn>
              <a:cxn ang="0">
                <a:pos x="150" y="20"/>
              </a:cxn>
              <a:cxn ang="0">
                <a:pos x="117" y="0"/>
              </a:cxn>
              <a:cxn ang="0">
                <a:pos x="84" y="20"/>
              </a:cxn>
              <a:cxn ang="0">
                <a:pos x="50" y="0"/>
              </a:cxn>
              <a:cxn ang="0">
                <a:pos x="17" y="20"/>
              </a:cxn>
              <a:cxn ang="0">
                <a:pos x="0" y="10"/>
              </a:cxn>
            </a:cxnLst>
            <a:rect l="0" t="0" r="r" b="b"/>
            <a:pathLst>
              <a:path w="267" h="20">
                <a:moveTo>
                  <a:pt x="267" y="10"/>
                </a:moveTo>
                <a:lnTo>
                  <a:pt x="250" y="0"/>
                </a:lnTo>
                <a:lnTo>
                  <a:pt x="217" y="20"/>
                </a:lnTo>
                <a:lnTo>
                  <a:pt x="184" y="0"/>
                </a:lnTo>
                <a:lnTo>
                  <a:pt x="150" y="20"/>
                </a:lnTo>
                <a:lnTo>
                  <a:pt x="117" y="0"/>
                </a:lnTo>
                <a:lnTo>
                  <a:pt x="84" y="20"/>
                </a:lnTo>
                <a:lnTo>
                  <a:pt x="50" y="0"/>
                </a:lnTo>
                <a:lnTo>
                  <a:pt x="17" y="20"/>
                </a:lnTo>
                <a:lnTo>
                  <a:pt x="0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610201" y="3745165"/>
            <a:ext cx="631537" cy="291146"/>
            <a:chOff x="3275" y="1947"/>
            <a:chExt cx="344" cy="164"/>
          </a:xfrm>
        </p:grpSpPr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275" y="1947"/>
              <a:ext cx="10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sz="2000" b="1">
                  <a:solidFill>
                    <a:srgbClr val="00CC00"/>
                  </a:solidFill>
                  <a:latin typeface="Times New Roman" pitchFamily="18" charset="0"/>
                </a:rPr>
                <a:t>N</a:t>
              </a:r>
              <a:endParaRPr lang="fr-FR" sz="2000" b="1">
                <a:solidFill>
                  <a:srgbClr val="00CC00"/>
                </a:solidFill>
                <a:latin typeface="Arial" pitchFamily="34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3398" y="1947"/>
              <a:ext cx="100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sz="2000" b="1">
                  <a:solidFill>
                    <a:srgbClr val="00CC00"/>
                  </a:solidFill>
                  <a:latin typeface="Times New Roman" pitchFamily="18" charset="0"/>
                </a:rPr>
                <a:t>C</a:t>
              </a:r>
              <a:endParaRPr lang="fr-FR" sz="2000" b="1">
                <a:solidFill>
                  <a:srgbClr val="00CC00"/>
                </a:solidFill>
                <a:latin typeface="Arial" pitchFamily="34" charset="0"/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3512" y="1947"/>
              <a:ext cx="107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fr-FR" sz="2000" b="1">
                  <a:solidFill>
                    <a:srgbClr val="00CC00"/>
                  </a:solidFill>
                  <a:latin typeface="Times New Roman" pitchFamily="18" charset="0"/>
                </a:rPr>
                <a:t>O</a:t>
              </a:r>
              <a:endParaRPr lang="fr-FR" sz="2000" b="1">
                <a:solidFill>
                  <a:srgbClr val="00CC00"/>
                </a:solidFill>
                <a:latin typeface="Arial" pitchFamily="34" charset="0"/>
              </a:endParaRPr>
            </a:p>
          </p:txBody>
        </p:sp>
      </p:grpSp>
      <p:sp>
        <p:nvSpPr>
          <p:cNvPr id="70" name="Freeform 70"/>
          <p:cNvSpPr>
            <a:spLocks/>
          </p:cNvSpPr>
          <p:nvPr/>
        </p:nvSpPr>
        <p:spPr bwMode="auto">
          <a:xfrm>
            <a:off x="1799348" y="3444313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3" y="20"/>
              </a:cxn>
              <a:cxn ang="0">
                <a:pos x="117" y="0"/>
              </a:cxn>
              <a:cxn ang="0">
                <a:pos x="150" y="20"/>
              </a:cxn>
              <a:cxn ang="0">
                <a:pos x="183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3" y="20"/>
                </a:lnTo>
                <a:lnTo>
                  <a:pt x="117" y="0"/>
                </a:lnTo>
                <a:lnTo>
                  <a:pt x="150" y="20"/>
                </a:lnTo>
                <a:lnTo>
                  <a:pt x="183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2306923" y="3444313"/>
            <a:ext cx="505900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20"/>
              </a:cxn>
              <a:cxn ang="0">
                <a:pos x="50" y="0"/>
              </a:cxn>
              <a:cxn ang="0">
                <a:pos x="83" y="20"/>
              </a:cxn>
              <a:cxn ang="0">
                <a:pos x="116" y="0"/>
              </a:cxn>
              <a:cxn ang="0">
                <a:pos x="150" y="20"/>
              </a:cxn>
              <a:cxn ang="0">
                <a:pos x="183" y="0"/>
              </a:cxn>
              <a:cxn ang="0">
                <a:pos x="216" y="20"/>
              </a:cxn>
              <a:cxn ang="0">
                <a:pos x="250" y="0"/>
              </a:cxn>
              <a:cxn ang="0">
                <a:pos x="266" y="10"/>
              </a:cxn>
            </a:cxnLst>
            <a:rect l="0" t="0" r="r" b="b"/>
            <a:pathLst>
              <a:path w="266" h="20">
                <a:moveTo>
                  <a:pt x="0" y="10"/>
                </a:moveTo>
                <a:lnTo>
                  <a:pt x="16" y="20"/>
                </a:lnTo>
                <a:lnTo>
                  <a:pt x="50" y="0"/>
                </a:lnTo>
                <a:lnTo>
                  <a:pt x="83" y="20"/>
                </a:lnTo>
                <a:lnTo>
                  <a:pt x="116" y="0"/>
                </a:lnTo>
                <a:lnTo>
                  <a:pt x="150" y="20"/>
                </a:lnTo>
                <a:lnTo>
                  <a:pt x="183" y="0"/>
                </a:lnTo>
                <a:lnTo>
                  <a:pt x="216" y="20"/>
                </a:lnTo>
                <a:lnTo>
                  <a:pt x="250" y="0"/>
                </a:lnTo>
                <a:lnTo>
                  <a:pt x="266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2812823" y="3444313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4" y="20"/>
              </a:cxn>
              <a:cxn ang="0">
                <a:pos x="117" y="0"/>
              </a:cxn>
              <a:cxn ang="0">
                <a:pos x="150" y="20"/>
              </a:cxn>
              <a:cxn ang="0">
                <a:pos x="184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4" y="20"/>
                </a:lnTo>
                <a:lnTo>
                  <a:pt x="117" y="0"/>
                </a:lnTo>
                <a:lnTo>
                  <a:pt x="150" y="20"/>
                </a:lnTo>
                <a:lnTo>
                  <a:pt x="184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3320398" y="3444313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3" y="20"/>
              </a:cxn>
              <a:cxn ang="0">
                <a:pos x="117" y="0"/>
              </a:cxn>
              <a:cxn ang="0">
                <a:pos x="150" y="20"/>
              </a:cxn>
              <a:cxn ang="0">
                <a:pos x="183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3" y="20"/>
                </a:lnTo>
                <a:lnTo>
                  <a:pt x="117" y="0"/>
                </a:lnTo>
                <a:lnTo>
                  <a:pt x="150" y="20"/>
                </a:lnTo>
                <a:lnTo>
                  <a:pt x="183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2306923" y="3460488"/>
            <a:ext cx="1675" cy="300851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>
            <a:off x="3735838" y="3470193"/>
            <a:ext cx="0" cy="302469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3827971" y="3444313"/>
            <a:ext cx="505900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20"/>
              </a:cxn>
              <a:cxn ang="0">
                <a:pos x="50" y="0"/>
              </a:cxn>
              <a:cxn ang="0">
                <a:pos x="83" y="20"/>
              </a:cxn>
              <a:cxn ang="0">
                <a:pos x="116" y="0"/>
              </a:cxn>
              <a:cxn ang="0">
                <a:pos x="150" y="20"/>
              </a:cxn>
              <a:cxn ang="0">
                <a:pos x="183" y="0"/>
              </a:cxn>
              <a:cxn ang="0">
                <a:pos x="216" y="20"/>
              </a:cxn>
              <a:cxn ang="0">
                <a:pos x="250" y="0"/>
              </a:cxn>
              <a:cxn ang="0">
                <a:pos x="266" y="10"/>
              </a:cxn>
            </a:cxnLst>
            <a:rect l="0" t="0" r="r" b="b"/>
            <a:pathLst>
              <a:path w="266" h="20">
                <a:moveTo>
                  <a:pt x="0" y="10"/>
                </a:moveTo>
                <a:lnTo>
                  <a:pt x="16" y="20"/>
                </a:lnTo>
                <a:lnTo>
                  <a:pt x="50" y="0"/>
                </a:lnTo>
                <a:lnTo>
                  <a:pt x="83" y="20"/>
                </a:lnTo>
                <a:lnTo>
                  <a:pt x="116" y="0"/>
                </a:lnTo>
                <a:lnTo>
                  <a:pt x="150" y="20"/>
                </a:lnTo>
                <a:lnTo>
                  <a:pt x="183" y="0"/>
                </a:lnTo>
                <a:lnTo>
                  <a:pt x="216" y="20"/>
                </a:lnTo>
                <a:lnTo>
                  <a:pt x="250" y="0"/>
                </a:lnTo>
                <a:lnTo>
                  <a:pt x="266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1732341" y="3782367"/>
            <a:ext cx="1137437" cy="425398"/>
            <a:chOff x="2607" y="2580"/>
            <a:chExt cx="621" cy="241"/>
          </a:xfrm>
        </p:grpSpPr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V="1">
              <a:off x="3228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79" name="Line 79"/>
            <p:cNvSpPr>
              <a:spLocks noChangeShapeType="1"/>
            </p:cNvSpPr>
            <p:nvPr/>
          </p:nvSpPr>
          <p:spPr bwMode="auto">
            <a:xfrm flipV="1">
              <a:off x="3206" y="2653"/>
              <a:ext cx="0" cy="9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 flipH="1" flipV="1">
              <a:off x="3125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3022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2" name="Line 82"/>
            <p:cNvSpPr>
              <a:spLocks noChangeShapeType="1"/>
            </p:cNvSpPr>
            <p:nvPr/>
          </p:nvSpPr>
          <p:spPr bwMode="auto">
            <a:xfrm flipH="1">
              <a:off x="3043" y="2606"/>
              <a:ext cx="82" cy="4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3022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>
              <a:off x="3022" y="2759"/>
              <a:ext cx="105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5" name="Line 85"/>
            <p:cNvSpPr>
              <a:spLocks noChangeShapeType="1"/>
            </p:cNvSpPr>
            <p:nvPr/>
          </p:nvSpPr>
          <p:spPr bwMode="auto">
            <a:xfrm>
              <a:off x="3043" y="2747"/>
              <a:ext cx="84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 flipH="1">
              <a:off x="3125" y="2759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 flipH="1" flipV="1">
              <a:off x="2918" y="2580"/>
              <a:ext cx="104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H="1">
              <a:off x="2815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flipH="1">
              <a:off x="2837" y="2606"/>
              <a:ext cx="81" cy="4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>
              <a:off x="2815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1" name="Line 91"/>
            <p:cNvSpPr>
              <a:spLocks noChangeShapeType="1"/>
            </p:cNvSpPr>
            <p:nvPr/>
          </p:nvSpPr>
          <p:spPr bwMode="auto">
            <a:xfrm>
              <a:off x="2815" y="2759"/>
              <a:ext cx="105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>
              <a:off x="2837" y="2747"/>
              <a:ext cx="83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flipH="1">
              <a:off x="2918" y="2759"/>
              <a:ext cx="104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flipH="1" flipV="1">
              <a:off x="2712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flipH="1">
              <a:off x="2607" y="2580"/>
              <a:ext cx="105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flipH="1">
              <a:off x="2629" y="2606"/>
              <a:ext cx="83" cy="4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7" name="Line 97"/>
            <p:cNvSpPr>
              <a:spLocks noChangeShapeType="1"/>
            </p:cNvSpPr>
            <p:nvPr/>
          </p:nvSpPr>
          <p:spPr bwMode="auto">
            <a:xfrm>
              <a:off x="2607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8" name="Line 98"/>
            <p:cNvSpPr>
              <a:spLocks noChangeShapeType="1"/>
            </p:cNvSpPr>
            <p:nvPr/>
          </p:nvSpPr>
          <p:spPr bwMode="auto">
            <a:xfrm>
              <a:off x="2607" y="2759"/>
              <a:ext cx="10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>
              <a:off x="2629" y="2747"/>
              <a:ext cx="85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 flipH="1">
              <a:off x="2712" y="2759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110" name="矩形 109"/>
          <p:cNvSpPr/>
          <p:nvPr/>
        </p:nvSpPr>
        <p:spPr>
          <a:xfrm>
            <a:off x="2113950" y="2970279"/>
            <a:ext cx="440345" cy="382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000" b="1" dirty="0" smtClean="0">
                <a:solidFill>
                  <a:srgbClr val="FF0000"/>
                </a:solidFill>
                <a:cs typeface="Arial" pitchFamily="34" charset="0"/>
              </a:rPr>
              <a:t>PS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112" name="Line 5"/>
          <p:cNvSpPr>
            <a:spLocks noChangeShapeType="1"/>
          </p:cNvSpPr>
          <p:nvPr/>
        </p:nvSpPr>
        <p:spPr bwMode="auto">
          <a:xfrm>
            <a:off x="2300489" y="4460447"/>
            <a:ext cx="0" cy="101416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zh-CN" altLang="en-US" b="1"/>
          </a:p>
        </p:txBody>
      </p:sp>
      <p:sp>
        <p:nvSpPr>
          <p:cNvPr id="113" name="TextBox 112"/>
          <p:cNvSpPr txBox="1"/>
          <p:nvPr/>
        </p:nvSpPr>
        <p:spPr>
          <a:xfrm>
            <a:off x="2365488" y="4623519"/>
            <a:ext cx="1558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00CC"/>
                </a:solidFill>
              </a:rPr>
              <a:t>PA6-</a:t>
            </a:r>
            <a:r>
              <a:rPr lang="en-US" altLang="zh-CN" sz="2400" dirty="0" smtClean="0">
                <a:solidFill>
                  <a:srgbClr val="FF3399"/>
                </a:solidFill>
              </a:rPr>
              <a:t>NH</a:t>
            </a:r>
            <a:r>
              <a:rPr lang="en-US" altLang="zh-CN" sz="2400" baseline="-25000" dirty="0" smtClean="0">
                <a:solidFill>
                  <a:srgbClr val="FF3399"/>
                </a:solidFill>
              </a:rPr>
              <a:t>2</a:t>
            </a:r>
            <a:endParaRPr lang="zh-CN" altLang="en-US" sz="2400" baseline="-25000" dirty="0">
              <a:solidFill>
                <a:srgbClr val="FF3399"/>
              </a:solidFill>
            </a:endParaRPr>
          </a:p>
        </p:txBody>
      </p:sp>
      <p:sp>
        <p:nvSpPr>
          <p:cNvPr id="118" name="Freeform 62"/>
          <p:cNvSpPr>
            <a:spLocks/>
          </p:cNvSpPr>
          <p:nvPr/>
        </p:nvSpPr>
        <p:spPr bwMode="auto">
          <a:xfrm>
            <a:off x="850073" y="5546577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3" y="20"/>
              </a:cxn>
              <a:cxn ang="0">
                <a:pos x="117" y="0"/>
              </a:cxn>
              <a:cxn ang="0">
                <a:pos x="150" y="20"/>
              </a:cxn>
              <a:cxn ang="0">
                <a:pos x="183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3" y="20"/>
                </a:lnTo>
                <a:lnTo>
                  <a:pt x="117" y="0"/>
                </a:lnTo>
                <a:lnTo>
                  <a:pt x="150" y="20"/>
                </a:lnTo>
                <a:lnTo>
                  <a:pt x="183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19" name="Freeform 63"/>
          <p:cNvSpPr>
            <a:spLocks/>
          </p:cNvSpPr>
          <p:nvPr/>
        </p:nvSpPr>
        <p:spPr bwMode="auto">
          <a:xfrm>
            <a:off x="1357648" y="5546577"/>
            <a:ext cx="502549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20"/>
              </a:cxn>
              <a:cxn ang="0">
                <a:pos x="50" y="0"/>
              </a:cxn>
              <a:cxn ang="0">
                <a:pos x="83" y="20"/>
              </a:cxn>
              <a:cxn ang="0">
                <a:pos x="116" y="0"/>
              </a:cxn>
              <a:cxn ang="0">
                <a:pos x="150" y="20"/>
              </a:cxn>
              <a:cxn ang="0">
                <a:pos x="183" y="0"/>
              </a:cxn>
              <a:cxn ang="0">
                <a:pos x="216" y="20"/>
              </a:cxn>
              <a:cxn ang="0">
                <a:pos x="250" y="0"/>
              </a:cxn>
              <a:cxn ang="0">
                <a:pos x="266" y="10"/>
              </a:cxn>
            </a:cxnLst>
            <a:rect l="0" t="0" r="r" b="b"/>
            <a:pathLst>
              <a:path w="266" h="20">
                <a:moveTo>
                  <a:pt x="0" y="10"/>
                </a:moveTo>
                <a:lnTo>
                  <a:pt x="16" y="20"/>
                </a:lnTo>
                <a:lnTo>
                  <a:pt x="50" y="0"/>
                </a:lnTo>
                <a:lnTo>
                  <a:pt x="83" y="20"/>
                </a:lnTo>
                <a:lnTo>
                  <a:pt x="116" y="0"/>
                </a:lnTo>
                <a:lnTo>
                  <a:pt x="150" y="20"/>
                </a:lnTo>
                <a:lnTo>
                  <a:pt x="183" y="0"/>
                </a:lnTo>
                <a:lnTo>
                  <a:pt x="216" y="20"/>
                </a:lnTo>
                <a:lnTo>
                  <a:pt x="250" y="0"/>
                </a:lnTo>
                <a:lnTo>
                  <a:pt x="266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21" name="Freeform 65"/>
          <p:cNvSpPr>
            <a:spLocks/>
          </p:cNvSpPr>
          <p:nvPr/>
        </p:nvSpPr>
        <p:spPr bwMode="auto">
          <a:xfrm>
            <a:off x="340824" y="5546577"/>
            <a:ext cx="509250" cy="32350"/>
          </a:xfrm>
          <a:custGeom>
            <a:avLst/>
            <a:gdLst/>
            <a:ahLst/>
            <a:cxnLst>
              <a:cxn ang="0">
                <a:pos x="267" y="10"/>
              </a:cxn>
              <a:cxn ang="0">
                <a:pos x="250" y="0"/>
              </a:cxn>
              <a:cxn ang="0">
                <a:pos x="217" y="20"/>
              </a:cxn>
              <a:cxn ang="0">
                <a:pos x="184" y="0"/>
              </a:cxn>
              <a:cxn ang="0">
                <a:pos x="150" y="20"/>
              </a:cxn>
              <a:cxn ang="0">
                <a:pos x="117" y="0"/>
              </a:cxn>
              <a:cxn ang="0">
                <a:pos x="84" y="20"/>
              </a:cxn>
              <a:cxn ang="0">
                <a:pos x="50" y="0"/>
              </a:cxn>
              <a:cxn ang="0">
                <a:pos x="17" y="20"/>
              </a:cxn>
              <a:cxn ang="0">
                <a:pos x="0" y="10"/>
              </a:cxn>
            </a:cxnLst>
            <a:rect l="0" t="0" r="r" b="b"/>
            <a:pathLst>
              <a:path w="267" h="20">
                <a:moveTo>
                  <a:pt x="267" y="10"/>
                </a:moveTo>
                <a:lnTo>
                  <a:pt x="250" y="0"/>
                </a:lnTo>
                <a:lnTo>
                  <a:pt x="217" y="20"/>
                </a:lnTo>
                <a:lnTo>
                  <a:pt x="184" y="0"/>
                </a:lnTo>
                <a:lnTo>
                  <a:pt x="150" y="20"/>
                </a:lnTo>
                <a:lnTo>
                  <a:pt x="117" y="0"/>
                </a:lnTo>
                <a:lnTo>
                  <a:pt x="84" y="20"/>
                </a:lnTo>
                <a:lnTo>
                  <a:pt x="50" y="0"/>
                </a:lnTo>
                <a:lnTo>
                  <a:pt x="17" y="20"/>
                </a:lnTo>
                <a:lnTo>
                  <a:pt x="0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26" name="Freeform 70"/>
          <p:cNvSpPr>
            <a:spLocks/>
          </p:cNvSpPr>
          <p:nvPr/>
        </p:nvSpPr>
        <p:spPr bwMode="auto">
          <a:xfrm>
            <a:off x="1816643" y="5546577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3" y="20"/>
              </a:cxn>
              <a:cxn ang="0">
                <a:pos x="117" y="0"/>
              </a:cxn>
              <a:cxn ang="0">
                <a:pos x="150" y="20"/>
              </a:cxn>
              <a:cxn ang="0">
                <a:pos x="183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3" y="20"/>
                </a:lnTo>
                <a:lnTo>
                  <a:pt x="117" y="0"/>
                </a:lnTo>
                <a:lnTo>
                  <a:pt x="150" y="20"/>
                </a:lnTo>
                <a:lnTo>
                  <a:pt x="183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27" name="Freeform 71"/>
          <p:cNvSpPr>
            <a:spLocks/>
          </p:cNvSpPr>
          <p:nvPr/>
        </p:nvSpPr>
        <p:spPr bwMode="auto">
          <a:xfrm>
            <a:off x="2324218" y="5546577"/>
            <a:ext cx="505900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20"/>
              </a:cxn>
              <a:cxn ang="0">
                <a:pos x="50" y="0"/>
              </a:cxn>
              <a:cxn ang="0">
                <a:pos x="83" y="20"/>
              </a:cxn>
              <a:cxn ang="0">
                <a:pos x="116" y="0"/>
              </a:cxn>
              <a:cxn ang="0">
                <a:pos x="150" y="20"/>
              </a:cxn>
              <a:cxn ang="0">
                <a:pos x="183" y="0"/>
              </a:cxn>
              <a:cxn ang="0">
                <a:pos x="216" y="20"/>
              </a:cxn>
              <a:cxn ang="0">
                <a:pos x="250" y="0"/>
              </a:cxn>
              <a:cxn ang="0">
                <a:pos x="266" y="10"/>
              </a:cxn>
            </a:cxnLst>
            <a:rect l="0" t="0" r="r" b="b"/>
            <a:pathLst>
              <a:path w="266" h="20">
                <a:moveTo>
                  <a:pt x="0" y="10"/>
                </a:moveTo>
                <a:lnTo>
                  <a:pt x="16" y="20"/>
                </a:lnTo>
                <a:lnTo>
                  <a:pt x="50" y="0"/>
                </a:lnTo>
                <a:lnTo>
                  <a:pt x="83" y="20"/>
                </a:lnTo>
                <a:lnTo>
                  <a:pt x="116" y="0"/>
                </a:lnTo>
                <a:lnTo>
                  <a:pt x="150" y="20"/>
                </a:lnTo>
                <a:lnTo>
                  <a:pt x="183" y="0"/>
                </a:lnTo>
                <a:lnTo>
                  <a:pt x="216" y="20"/>
                </a:lnTo>
                <a:lnTo>
                  <a:pt x="250" y="0"/>
                </a:lnTo>
                <a:lnTo>
                  <a:pt x="266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28" name="Freeform 72"/>
          <p:cNvSpPr>
            <a:spLocks/>
          </p:cNvSpPr>
          <p:nvPr/>
        </p:nvSpPr>
        <p:spPr bwMode="auto">
          <a:xfrm>
            <a:off x="2830118" y="5546577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4" y="20"/>
              </a:cxn>
              <a:cxn ang="0">
                <a:pos x="117" y="0"/>
              </a:cxn>
              <a:cxn ang="0">
                <a:pos x="150" y="20"/>
              </a:cxn>
              <a:cxn ang="0">
                <a:pos x="184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4" y="20"/>
                </a:lnTo>
                <a:lnTo>
                  <a:pt x="117" y="0"/>
                </a:lnTo>
                <a:lnTo>
                  <a:pt x="150" y="20"/>
                </a:lnTo>
                <a:lnTo>
                  <a:pt x="184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29" name="Freeform 73"/>
          <p:cNvSpPr>
            <a:spLocks/>
          </p:cNvSpPr>
          <p:nvPr/>
        </p:nvSpPr>
        <p:spPr bwMode="auto">
          <a:xfrm>
            <a:off x="3337693" y="5546577"/>
            <a:ext cx="507575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7" y="20"/>
              </a:cxn>
              <a:cxn ang="0">
                <a:pos x="50" y="0"/>
              </a:cxn>
              <a:cxn ang="0">
                <a:pos x="83" y="20"/>
              </a:cxn>
              <a:cxn ang="0">
                <a:pos x="117" y="0"/>
              </a:cxn>
              <a:cxn ang="0">
                <a:pos x="150" y="20"/>
              </a:cxn>
              <a:cxn ang="0">
                <a:pos x="183" y="0"/>
              </a:cxn>
              <a:cxn ang="0">
                <a:pos x="217" y="20"/>
              </a:cxn>
              <a:cxn ang="0">
                <a:pos x="250" y="0"/>
              </a:cxn>
              <a:cxn ang="0">
                <a:pos x="267" y="10"/>
              </a:cxn>
            </a:cxnLst>
            <a:rect l="0" t="0" r="r" b="b"/>
            <a:pathLst>
              <a:path w="267" h="20">
                <a:moveTo>
                  <a:pt x="0" y="10"/>
                </a:moveTo>
                <a:lnTo>
                  <a:pt x="17" y="20"/>
                </a:lnTo>
                <a:lnTo>
                  <a:pt x="50" y="0"/>
                </a:lnTo>
                <a:lnTo>
                  <a:pt x="83" y="20"/>
                </a:lnTo>
                <a:lnTo>
                  <a:pt x="117" y="0"/>
                </a:lnTo>
                <a:lnTo>
                  <a:pt x="150" y="20"/>
                </a:lnTo>
                <a:lnTo>
                  <a:pt x="183" y="0"/>
                </a:lnTo>
                <a:lnTo>
                  <a:pt x="217" y="20"/>
                </a:lnTo>
                <a:lnTo>
                  <a:pt x="250" y="0"/>
                </a:lnTo>
                <a:lnTo>
                  <a:pt x="267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30" name="Line 74"/>
          <p:cNvSpPr>
            <a:spLocks noChangeShapeType="1"/>
          </p:cNvSpPr>
          <p:nvPr/>
        </p:nvSpPr>
        <p:spPr bwMode="auto">
          <a:xfrm>
            <a:off x="2324218" y="5562752"/>
            <a:ext cx="1675" cy="300851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32" name="Freeform 76"/>
          <p:cNvSpPr>
            <a:spLocks/>
          </p:cNvSpPr>
          <p:nvPr/>
        </p:nvSpPr>
        <p:spPr bwMode="auto">
          <a:xfrm>
            <a:off x="3845267" y="5546577"/>
            <a:ext cx="505900" cy="323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20"/>
              </a:cxn>
              <a:cxn ang="0">
                <a:pos x="50" y="0"/>
              </a:cxn>
              <a:cxn ang="0">
                <a:pos x="83" y="20"/>
              </a:cxn>
              <a:cxn ang="0">
                <a:pos x="116" y="0"/>
              </a:cxn>
              <a:cxn ang="0">
                <a:pos x="150" y="20"/>
              </a:cxn>
              <a:cxn ang="0">
                <a:pos x="183" y="0"/>
              </a:cxn>
              <a:cxn ang="0">
                <a:pos x="216" y="20"/>
              </a:cxn>
              <a:cxn ang="0">
                <a:pos x="250" y="0"/>
              </a:cxn>
              <a:cxn ang="0">
                <a:pos x="266" y="10"/>
              </a:cxn>
            </a:cxnLst>
            <a:rect l="0" t="0" r="r" b="b"/>
            <a:pathLst>
              <a:path w="266" h="20">
                <a:moveTo>
                  <a:pt x="0" y="10"/>
                </a:moveTo>
                <a:lnTo>
                  <a:pt x="16" y="20"/>
                </a:lnTo>
                <a:lnTo>
                  <a:pt x="50" y="0"/>
                </a:lnTo>
                <a:lnTo>
                  <a:pt x="83" y="20"/>
                </a:lnTo>
                <a:lnTo>
                  <a:pt x="116" y="0"/>
                </a:lnTo>
                <a:lnTo>
                  <a:pt x="150" y="20"/>
                </a:lnTo>
                <a:lnTo>
                  <a:pt x="183" y="0"/>
                </a:lnTo>
                <a:lnTo>
                  <a:pt x="216" y="20"/>
                </a:lnTo>
                <a:lnTo>
                  <a:pt x="250" y="0"/>
                </a:lnTo>
                <a:lnTo>
                  <a:pt x="266" y="10"/>
                </a:lnTo>
              </a:path>
            </a:pathLst>
          </a:custGeom>
          <a:noFill/>
          <a:ln w="23813">
            <a:solidFill>
              <a:srgbClr val="F91C0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1749636" y="5884631"/>
            <a:ext cx="1137437" cy="425398"/>
            <a:chOff x="2607" y="2580"/>
            <a:chExt cx="621" cy="241"/>
          </a:xfrm>
        </p:grpSpPr>
        <p:sp>
          <p:nvSpPr>
            <p:cNvPr id="134" name="Line 78"/>
            <p:cNvSpPr>
              <a:spLocks noChangeShapeType="1"/>
            </p:cNvSpPr>
            <p:nvPr/>
          </p:nvSpPr>
          <p:spPr bwMode="auto">
            <a:xfrm flipV="1">
              <a:off x="3228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5" name="Line 79"/>
            <p:cNvSpPr>
              <a:spLocks noChangeShapeType="1"/>
            </p:cNvSpPr>
            <p:nvPr/>
          </p:nvSpPr>
          <p:spPr bwMode="auto">
            <a:xfrm flipV="1">
              <a:off x="3206" y="2653"/>
              <a:ext cx="0" cy="9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6" name="Line 80"/>
            <p:cNvSpPr>
              <a:spLocks noChangeShapeType="1"/>
            </p:cNvSpPr>
            <p:nvPr/>
          </p:nvSpPr>
          <p:spPr bwMode="auto">
            <a:xfrm flipH="1" flipV="1">
              <a:off x="3125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7" name="Line 81"/>
            <p:cNvSpPr>
              <a:spLocks noChangeShapeType="1"/>
            </p:cNvSpPr>
            <p:nvPr/>
          </p:nvSpPr>
          <p:spPr bwMode="auto">
            <a:xfrm flipH="1">
              <a:off x="3022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8" name="Line 82"/>
            <p:cNvSpPr>
              <a:spLocks noChangeShapeType="1"/>
            </p:cNvSpPr>
            <p:nvPr/>
          </p:nvSpPr>
          <p:spPr bwMode="auto">
            <a:xfrm flipH="1">
              <a:off x="3043" y="2606"/>
              <a:ext cx="82" cy="4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39" name="Line 83"/>
            <p:cNvSpPr>
              <a:spLocks noChangeShapeType="1"/>
            </p:cNvSpPr>
            <p:nvPr/>
          </p:nvSpPr>
          <p:spPr bwMode="auto">
            <a:xfrm>
              <a:off x="3022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0" name="Line 84"/>
            <p:cNvSpPr>
              <a:spLocks noChangeShapeType="1"/>
            </p:cNvSpPr>
            <p:nvPr/>
          </p:nvSpPr>
          <p:spPr bwMode="auto">
            <a:xfrm>
              <a:off x="3022" y="2759"/>
              <a:ext cx="105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1" name="Line 85"/>
            <p:cNvSpPr>
              <a:spLocks noChangeShapeType="1"/>
            </p:cNvSpPr>
            <p:nvPr/>
          </p:nvSpPr>
          <p:spPr bwMode="auto">
            <a:xfrm>
              <a:off x="3043" y="2747"/>
              <a:ext cx="84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2" name="Line 86"/>
            <p:cNvSpPr>
              <a:spLocks noChangeShapeType="1"/>
            </p:cNvSpPr>
            <p:nvPr/>
          </p:nvSpPr>
          <p:spPr bwMode="auto">
            <a:xfrm flipH="1">
              <a:off x="3125" y="2759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3" name="Line 87"/>
            <p:cNvSpPr>
              <a:spLocks noChangeShapeType="1"/>
            </p:cNvSpPr>
            <p:nvPr/>
          </p:nvSpPr>
          <p:spPr bwMode="auto">
            <a:xfrm flipH="1" flipV="1">
              <a:off x="2918" y="2580"/>
              <a:ext cx="104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4" name="Line 88"/>
            <p:cNvSpPr>
              <a:spLocks noChangeShapeType="1"/>
            </p:cNvSpPr>
            <p:nvPr/>
          </p:nvSpPr>
          <p:spPr bwMode="auto">
            <a:xfrm flipH="1">
              <a:off x="2815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5" name="Line 89"/>
            <p:cNvSpPr>
              <a:spLocks noChangeShapeType="1"/>
            </p:cNvSpPr>
            <p:nvPr/>
          </p:nvSpPr>
          <p:spPr bwMode="auto">
            <a:xfrm flipH="1">
              <a:off x="2837" y="2606"/>
              <a:ext cx="81" cy="4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6" name="Line 90"/>
            <p:cNvSpPr>
              <a:spLocks noChangeShapeType="1"/>
            </p:cNvSpPr>
            <p:nvPr/>
          </p:nvSpPr>
          <p:spPr bwMode="auto">
            <a:xfrm>
              <a:off x="2815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7" name="Line 91"/>
            <p:cNvSpPr>
              <a:spLocks noChangeShapeType="1"/>
            </p:cNvSpPr>
            <p:nvPr/>
          </p:nvSpPr>
          <p:spPr bwMode="auto">
            <a:xfrm>
              <a:off x="2815" y="2759"/>
              <a:ext cx="105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8" name="Line 92"/>
            <p:cNvSpPr>
              <a:spLocks noChangeShapeType="1"/>
            </p:cNvSpPr>
            <p:nvPr/>
          </p:nvSpPr>
          <p:spPr bwMode="auto">
            <a:xfrm>
              <a:off x="2837" y="2747"/>
              <a:ext cx="83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49" name="Line 93"/>
            <p:cNvSpPr>
              <a:spLocks noChangeShapeType="1"/>
            </p:cNvSpPr>
            <p:nvPr/>
          </p:nvSpPr>
          <p:spPr bwMode="auto">
            <a:xfrm flipH="1">
              <a:off x="2918" y="2759"/>
              <a:ext cx="104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0" name="Line 94"/>
            <p:cNvSpPr>
              <a:spLocks noChangeShapeType="1"/>
            </p:cNvSpPr>
            <p:nvPr/>
          </p:nvSpPr>
          <p:spPr bwMode="auto">
            <a:xfrm flipH="1" flipV="1">
              <a:off x="2712" y="2580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1" name="Line 95"/>
            <p:cNvSpPr>
              <a:spLocks noChangeShapeType="1"/>
            </p:cNvSpPr>
            <p:nvPr/>
          </p:nvSpPr>
          <p:spPr bwMode="auto">
            <a:xfrm flipH="1">
              <a:off x="2607" y="2580"/>
              <a:ext cx="105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2" name="Line 96"/>
            <p:cNvSpPr>
              <a:spLocks noChangeShapeType="1"/>
            </p:cNvSpPr>
            <p:nvPr/>
          </p:nvSpPr>
          <p:spPr bwMode="auto">
            <a:xfrm flipH="1">
              <a:off x="2629" y="2606"/>
              <a:ext cx="83" cy="4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3" name="Line 97"/>
            <p:cNvSpPr>
              <a:spLocks noChangeShapeType="1"/>
            </p:cNvSpPr>
            <p:nvPr/>
          </p:nvSpPr>
          <p:spPr bwMode="auto">
            <a:xfrm>
              <a:off x="2607" y="2640"/>
              <a:ext cx="0" cy="11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4" name="Line 98"/>
            <p:cNvSpPr>
              <a:spLocks noChangeShapeType="1"/>
            </p:cNvSpPr>
            <p:nvPr/>
          </p:nvSpPr>
          <p:spPr bwMode="auto">
            <a:xfrm>
              <a:off x="2607" y="2759"/>
              <a:ext cx="10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5" name="Line 99"/>
            <p:cNvSpPr>
              <a:spLocks noChangeShapeType="1"/>
            </p:cNvSpPr>
            <p:nvPr/>
          </p:nvSpPr>
          <p:spPr bwMode="auto">
            <a:xfrm>
              <a:off x="2629" y="2747"/>
              <a:ext cx="85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56" name="Line 100"/>
            <p:cNvSpPr>
              <a:spLocks noChangeShapeType="1"/>
            </p:cNvSpPr>
            <p:nvPr/>
          </p:nvSpPr>
          <p:spPr bwMode="auto">
            <a:xfrm flipH="1">
              <a:off x="2712" y="2759"/>
              <a:ext cx="103" cy="6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</p:grpSp>
      <p:sp>
        <p:nvSpPr>
          <p:cNvPr id="158" name="Freeform 65"/>
          <p:cNvSpPr>
            <a:spLocks/>
          </p:cNvSpPr>
          <p:nvPr/>
        </p:nvSpPr>
        <p:spPr bwMode="auto">
          <a:xfrm rot="5400000">
            <a:off x="3478662" y="5788512"/>
            <a:ext cx="488859" cy="33699"/>
          </a:xfrm>
          <a:custGeom>
            <a:avLst/>
            <a:gdLst/>
            <a:ahLst/>
            <a:cxnLst>
              <a:cxn ang="0">
                <a:pos x="267" y="10"/>
              </a:cxn>
              <a:cxn ang="0">
                <a:pos x="250" y="0"/>
              </a:cxn>
              <a:cxn ang="0">
                <a:pos x="217" y="20"/>
              </a:cxn>
              <a:cxn ang="0">
                <a:pos x="184" y="0"/>
              </a:cxn>
              <a:cxn ang="0">
                <a:pos x="150" y="20"/>
              </a:cxn>
              <a:cxn ang="0">
                <a:pos x="117" y="0"/>
              </a:cxn>
              <a:cxn ang="0">
                <a:pos x="84" y="20"/>
              </a:cxn>
              <a:cxn ang="0">
                <a:pos x="50" y="0"/>
              </a:cxn>
              <a:cxn ang="0">
                <a:pos x="17" y="20"/>
              </a:cxn>
              <a:cxn ang="0">
                <a:pos x="0" y="10"/>
              </a:cxn>
            </a:cxnLst>
            <a:rect l="0" t="0" r="r" b="b"/>
            <a:pathLst>
              <a:path w="267" h="20">
                <a:moveTo>
                  <a:pt x="267" y="10"/>
                </a:moveTo>
                <a:lnTo>
                  <a:pt x="250" y="0"/>
                </a:lnTo>
                <a:lnTo>
                  <a:pt x="217" y="20"/>
                </a:lnTo>
                <a:lnTo>
                  <a:pt x="184" y="0"/>
                </a:lnTo>
                <a:lnTo>
                  <a:pt x="150" y="20"/>
                </a:lnTo>
                <a:lnTo>
                  <a:pt x="117" y="0"/>
                </a:lnTo>
                <a:lnTo>
                  <a:pt x="84" y="20"/>
                </a:lnTo>
                <a:lnTo>
                  <a:pt x="50" y="0"/>
                </a:lnTo>
                <a:lnTo>
                  <a:pt x="17" y="20"/>
                </a:lnTo>
                <a:lnTo>
                  <a:pt x="0" y="10"/>
                </a:lnTo>
              </a:path>
            </a:pathLst>
          </a:custGeom>
          <a:noFill/>
          <a:ln w="23813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>
              <a:solidFill>
                <a:srgbClr val="0000CC"/>
              </a:solidFill>
            </a:endParaRPr>
          </a:p>
        </p:txBody>
      </p:sp>
      <p:sp>
        <p:nvSpPr>
          <p:cNvPr id="159" name="Freeform 65"/>
          <p:cNvSpPr>
            <a:spLocks/>
          </p:cNvSpPr>
          <p:nvPr/>
        </p:nvSpPr>
        <p:spPr bwMode="auto">
          <a:xfrm rot="5400000">
            <a:off x="3478662" y="6255899"/>
            <a:ext cx="488859" cy="33699"/>
          </a:xfrm>
          <a:custGeom>
            <a:avLst/>
            <a:gdLst/>
            <a:ahLst/>
            <a:cxnLst>
              <a:cxn ang="0">
                <a:pos x="267" y="10"/>
              </a:cxn>
              <a:cxn ang="0">
                <a:pos x="250" y="0"/>
              </a:cxn>
              <a:cxn ang="0">
                <a:pos x="217" y="20"/>
              </a:cxn>
              <a:cxn ang="0">
                <a:pos x="184" y="0"/>
              </a:cxn>
              <a:cxn ang="0">
                <a:pos x="150" y="20"/>
              </a:cxn>
              <a:cxn ang="0">
                <a:pos x="117" y="0"/>
              </a:cxn>
              <a:cxn ang="0">
                <a:pos x="84" y="20"/>
              </a:cxn>
              <a:cxn ang="0">
                <a:pos x="50" y="0"/>
              </a:cxn>
              <a:cxn ang="0">
                <a:pos x="17" y="20"/>
              </a:cxn>
              <a:cxn ang="0">
                <a:pos x="0" y="10"/>
              </a:cxn>
            </a:cxnLst>
            <a:rect l="0" t="0" r="r" b="b"/>
            <a:pathLst>
              <a:path w="267" h="20">
                <a:moveTo>
                  <a:pt x="267" y="10"/>
                </a:moveTo>
                <a:lnTo>
                  <a:pt x="250" y="0"/>
                </a:lnTo>
                <a:lnTo>
                  <a:pt x="217" y="20"/>
                </a:lnTo>
                <a:lnTo>
                  <a:pt x="184" y="0"/>
                </a:lnTo>
                <a:lnTo>
                  <a:pt x="150" y="20"/>
                </a:lnTo>
                <a:lnTo>
                  <a:pt x="117" y="0"/>
                </a:lnTo>
                <a:lnTo>
                  <a:pt x="84" y="20"/>
                </a:lnTo>
                <a:lnTo>
                  <a:pt x="50" y="0"/>
                </a:lnTo>
                <a:lnTo>
                  <a:pt x="17" y="20"/>
                </a:lnTo>
                <a:lnTo>
                  <a:pt x="0" y="10"/>
                </a:lnTo>
              </a:path>
            </a:pathLst>
          </a:custGeom>
          <a:noFill/>
          <a:ln w="23813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>
              <a:solidFill>
                <a:srgbClr val="0000CC"/>
              </a:solidFill>
            </a:endParaRPr>
          </a:p>
        </p:txBody>
      </p:sp>
      <p:sp>
        <p:nvSpPr>
          <p:cNvPr id="160" name="Freeform 65"/>
          <p:cNvSpPr>
            <a:spLocks/>
          </p:cNvSpPr>
          <p:nvPr/>
        </p:nvSpPr>
        <p:spPr bwMode="auto">
          <a:xfrm rot="5400000">
            <a:off x="597266" y="5774157"/>
            <a:ext cx="488859" cy="33699"/>
          </a:xfrm>
          <a:custGeom>
            <a:avLst/>
            <a:gdLst/>
            <a:ahLst/>
            <a:cxnLst>
              <a:cxn ang="0">
                <a:pos x="267" y="10"/>
              </a:cxn>
              <a:cxn ang="0">
                <a:pos x="250" y="0"/>
              </a:cxn>
              <a:cxn ang="0">
                <a:pos x="217" y="20"/>
              </a:cxn>
              <a:cxn ang="0">
                <a:pos x="184" y="0"/>
              </a:cxn>
              <a:cxn ang="0">
                <a:pos x="150" y="20"/>
              </a:cxn>
              <a:cxn ang="0">
                <a:pos x="117" y="0"/>
              </a:cxn>
              <a:cxn ang="0">
                <a:pos x="84" y="20"/>
              </a:cxn>
              <a:cxn ang="0">
                <a:pos x="50" y="0"/>
              </a:cxn>
              <a:cxn ang="0">
                <a:pos x="17" y="20"/>
              </a:cxn>
              <a:cxn ang="0">
                <a:pos x="0" y="10"/>
              </a:cxn>
            </a:cxnLst>
            <a:rect l="0" t="0" r="r" b="b"/>
            <a:pathLst>
              <a:path w="267" h="20">
                <a:moveTo>
                  <a:pt x="267" y="10"/>
                </a:moveTo>
                <a:lnTo>
                  <a:pt x="250" y="0"/>
                </a:lnTo>
                <a:lnTo>
                  <a:pt x="217" y="20"/>
                </a:lnTo>
                <a:lnTo>
                  <a:pt x="184" y="0"/>
                </a:lnTo>
                <a:lnTo>
                  <a:pt x="150" y="20"/>
                </a:lnTo>
                <a:lnTo>
                  <a:pt x="117" y="0"/>
                </a:lnTo>
                <a:lnTo>
                  <a:pt x="84" y="20"/>
                </a:lnTo>
                <a:lnTo>
                  <a:pt x="50" y="0"/>
                </a:lnTo>
                <a:lnTo>
                  <a:pt x="17" y="20"/>
                </a:lnTo>
                <a:lnTo>
                  <a:pt x="0" y="10"/>
                </a:lnTo>
              </a:path>
            </a:pathLst>
          </a:custGeom>
          <a:noFill/>
          <a:ln w="23813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61" name="Freeform 65"/>
          <p:cNvSpPr>
            <a:spLocks/>
          </p:cNvSpPr>
          <p:nvPr/>
        </p:nvSpPr>
        <p:spPr bwMode="auto">
          <a:xfrm rot="5400000">
            <a:off x="597266" y="6241545"/>
            <a:ext cx="488859" cy="33699"/>
          </a:xfrm>
          <a:custGeom>
            <a:avLst/>
            <a:gdLst/>
            <a:ahLst/>
            <a:cxnLst>
              <a:cxn ang="0">
                <a:pos x="267" y="10"/>
              </a:cxn>
              <a:cxn ang="0">
                <a:pos x="250" y="0"/>
              </a:cxn>
              <a:cxn ang="0">
                <a:pos x="217" y="20"/>
              </a:cxn>
              <a:cxn ang="0">
                <a:pos x="184" y="0"/>
              </a:cxn>
              <a:cxn ang="0">
                <a:pos x="150" y="20"/>
              </a:cxn>
              <a:cxn ang="0">
                <a:pos x="117" y="0"/>
              </a:cxn>
              <a:cxn ang="0">
                <a:pos x="84" y="20"/>
              </a:cxn>
              <a:cxn ang="0">
                <a:pos x="50" y="0"/>
              </a:cxn>
              <a:cxn ang="0">
                <a:pos x="17" y="20"/>
              </a:cxn>
              <a:cxn ang="0">
                <a:pos x="0" y="10"/>
              </a:cxn>
            </a:cxnLst>
            <a:rect l="0" t="0" r="r" b="b"/>
            <a:pathLst>
              <a:path w="267" h="20">
                <a:moveTo>
                  <a:pt x="267" y="10"/>
                </a:moveTo>
                <a:lnTo>
                  <a:pt x="250" y="0"/>
                </a:lnTo>
                <a:lnTo>
                  <a:pt x="217" y="20"/>
                </a:lnTo>
                <a:lnTo>
                  <a:pt x="184" y="0"/>
                </a:lnTo>
                <a:lnTo>
                  <a:pt x="150" y="20"/>
                </a:lnTo>
                <a:lnTo>
                  <a:pt x="117" y="0"/>
                </a:lnTo>
                <a:lnTo>
                  <a:pt x="84" y="20"/>
                </a:lnTo>
                <a:lnTo>
                  <a:pt x="50" y="0"/>
                </a:lnTo>
                <a:lnTo>
                  <a:pt x="17" y="20"/>
                </a:lnTo>
                <a:lnTo>
                  <a:pt x="0" y="10"/>
                </a:lnTo>
              </a:path>
            </a:pathLst>
          </a:custGeom>
          <a:noFill/>
          <a:ln w="23813">
            <a:solidFill>
              <a:srgbClr val="0000CC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 b="1"/>
          </a:p>
        </p:txBody>
      </p:sp>
      <p:sp>
        <p:nvSpPr>
          <p:cNvPr id="162" name="矩形 161"/>
          <p:cNvSpPr/>
          <p:nvPr/>
        </p:nvSpPr>
        <p:spPr>
          <a:xfrm>
            <a:off x="5071247" y="4623519"/>
            <a:ext cx="347114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</a:rPr>
              <a:t>Interfacial Reaction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4860032" y="5653082"/>
            <a:ext cx="389324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PS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-g-</a:t>
            </a:r>
            <a:r>
              <a:rPr lang="en-US" altLang="zh-CN" sz="2400" b="1" dirty="0" smtClean="0">
                <a:solidFill>
                  <a:srgbClr val="0000CC"/>
                </a:solidFill>
              </a:rPr>
              <a:t>PA6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graft copolymers 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组合 171"/>
          <p:cNvGrpSpPr/>
          <p:nvPr/>
        </p:nvGrpSpPr>
        <p:grpSpPr>
          <a:xfrm>
            <a:off x="2483768" y="469831"/>
            <a:ext cx="4968552" cy="2420888"/>
            <a:chOff x="2195736" y="4437112"/>
            <a:chExt cx="4968552" cy="2420888"/>
          </a:xfrm>
        </p:grpSpPr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4878015"/>
              <a:ext cx="4968552" cy="197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" name="TextBox 169"/>
            <p:cNvSpPr txBox="1"/>
            <p:nvPr/>
          </p:nvSpPr>
          <p:spPr>
            <a:xfrm>
              <a:off x="2339752" y="4437112"/>
              <a:ext cx="1266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PS/PA6</a:t>
              </a:r>
              <a:endParaRPr lang="zh-CN" altLang="en-US" sz="2800" b="1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4572000" y="4941168"/>
              <a:ext cx="2338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/>
                <a:t>PS-co-TMI-Ant</a:t>
              </a:r>
              <a:endParaRPr lang="zh-CN" altLang="en-US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6AC0B-7F21-46CE-8B41-AD16389517B0}" type="slidenum">
              <a:rPr lang="en-US" altLang="zh-CN" smtClean="0"/>
              <a:pPr/>
              <a:t>2</a:t>
            </a:fld>
            <a:endParaRPr lang="en-US" altLang="zh-CN" smtClean="0"/>
          </a:p>
        </p:txBody>
      </p:sp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857250" y="3205163"/>
            <a:ext cx="211138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 flipH="1">
            <a:off x="1489075" y="3205163"/>
            <a:ext cx="139700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 flipV="1">
            <a:off x="1517650" y="3543300"/>
            <a:ext cx="4054475" cy="4603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 flipH="1">
            <a:off x="857250" y="3568700"/>
            <a:ext cx="211138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857250" y="3568700"/>
            <a:ext cx="0" cy="727075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 flipV="1">
            <a:off x="857250" y="4227513"/>
            <a:ext cx="4714875" cy="68262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5578475" y="3556000"/>
            <a:ext cx="350838" cy="363538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 flipV="1">
            <a:off x="5530850" y="3919538"/>
            <a:ext cx="350838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1277938" y="3144838"/>
            <a:ext cx="0" cy="3635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5935663" y="3933825"/>
            <a:ext cx="35083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3" name="Text Box 12"/>
          <p:cNvSpPr txBox="1">
            <a:spLocks noChangeArrowheads="1"/>
          </p:cNvSpPr>
          <p:nvPr/>
        </p:nvSpPr>
        <p:spPr bwMode="auto">
          <a:xfrm>
            <a:off x="2228850" y="1336675"/>
            <a:ext cx="2185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Size of initial </a:t>
            </a:r>
          </a:p>
          <a:p>
            <a:pPr algn="just" eaLnBrk="0" hangingPunct="0"/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polymer pellets</a:t>
            </a:r>
          </a:p>
          <a:p>
            <a:pPr algn="just" eaLnBrk="0" hangingPunct="0"/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( 1 to 5 mm) </a:t>
            </a:r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>
            <a:off x="4749800" y="2058988"/>
            <a:ext cx="863600" cy="3175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75" name="Text Box 14"/>
          <p:cNvSpPr txBox="1">
            <a:spLocks noChangeArrowheads="1"/>
          </p:cNvSpPr>
          <p:nvPr/>
        </p:nvSpPr>
        <p:spPr bwMode="auto">
          <a:xfrm>
            <a:off x="860425" y="3725863"/>
            <a:ext cx="493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000">
                <a:solidFill>
                  <a:srgbClr val="FF33CC"/>
                </a:solidFill>
                <a:latin typeface="Times New Roman" pitchFamily="18" charset="0"/>
                <a:ea typeface="黑体" pitchFamily="2" charset="-122"/>
                <a:cs typeface="Times New Roman" pitchFamily="18" charset="0"/>
              </a:rPr>
              <a:t>Flow, melting, mixing, reaction, structuring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985838" y="17145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1" lang="fr-FR" altLang="zh-CN" sz="2400">
              <a:latin typeface="Tahoma" pitchFamily="34" charset="0"/>
            </a:endParaRPr>
          </a:p>
        </p:txBody>
      </p:sp>
      <p:sp>
        <p:nvSpPr>
          <p:cNvPr id="15377" name="Oval 18"/>
          <p:cNvSpPr>
            <a:spLocks noChangeArrowheads="1"/>
          </p:cNvSpPr>
          <p:nvPr/>
        </p:nvSpPr>
        <p:spPr bwMode="auto">
          <a:xfrm>
            <a:off x="1571625" y="2044700"/>
            <a:ext cx="304800" cy="3810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78" name="Oval 19"/>
          <p:cNvSpPr>
            <a:spLocks noChangeArrowheads="1"/>
          </p:cNvSpPr>
          <p:nvPr/>
        </p:nvSpPr>
        <p:spPr bwMode="auto">
          <a:xfrm>
            <a:off x="733425" y="1739900"/>
            <a:ext cx="304800" cy="3810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79" name="Oval 20"/>
          <p:cNvSpPr>
            <a:spLocks noChangeArrowheads="1"/>
          </p:cNvSpPr>
          <p:nvPr/>
        </p:nvSpPr>
        <p:spPr bwMode="auto">
          <a:xfrm>
            <a:off x="1647825" y="1435100"/>
            <a:ext cx="304800" cy="3810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kumimoji="1" lang="fr-FR" altLang="zh-CN" sz="240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15380" name="Oval 21"/>
          <p:cNvSpPr>
            <a:spLocks noChangeArrowheads="1"/>
          </p:cNvSpPr>
          <p:nvPr/>
        </p:nvSpPr>
        <p:spPr bwMode="auto">
          <a:xfrm>
            <a:off x="1343025" y="10541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1" name="Oval 22"/>
          <p:cNvSpPr>
            <a:spLocks noChangeArrowheads="1"/>
          </p:cNvSpPr>
          <p:nvPr/>
        </p:nvSpPr>
        <p:spPr bwMode="auto">
          <a:xfrm>
            <a:off x="1114425" y="13589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2" name="Oval 23"/>
          <p:cNvSpPr>
            <a:spLocks noChangeArrowheads="1"/>
          </p:cNvSpPr>
          <p:nvPr/>
        </p:nvSpPr>
        <p:spPr bwMode="auto">
          <a:xfrm>
            <a:off x="1190625" y="18161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3" name="Oval 24"/>
          <p:cNvSpPr>
            <a:spLocks noChangeArrowheads="1"/>
          </p:cNvSpPr>
          <p:nvPr/>
        </p:nvSpPr>
        <p:spPr bwMode="auto">
          <a:xfrm>
            <a:off x="428625" y="15875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4" name="Oval 25"/>
          <p:cNvSpPr>
            <a:spLocks noChangeArrowheads="1"/>
          </p:cNvSpPr>
          <p:nvPr/>
        </p:nvSpPr>
        <p:spPr bwMode="auto">
          <a:xfrm>
            <a:off x="504825" y="23495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5" name="Oval 26"/>
          <p:cNvSpPr>
            <a:spLocks noChangeArrowheads="1"/>
          </p:cNvSpPr>
          <p:nvPr/>
        </p:nvSpPr>
        <p:spPr bwMode="auto">
          <a:xfrm>
            <a:off x="1419225" y="25781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6" name="Rectangle 28"/>
          <p:cNvSpPr>
            <a:spLocks noChangeArrowheads="1"/>
          </p:cNvSpPr>
          <p:nvPr/>
        </p:nvSpPr>
        <p:spPr bwMode="auto">
          <a:xfrm>
            <a:off x="6300788" y="2924175"/>
            <a:ext cx="1855787" cy="187166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87" name="Oval 29"/>
          <p:cNvSpPr>
            <a:spLocks noChangeArrowheads="1"/>
          </p:cNvSpPr>
          <p:nvPr/>
        </p:nvSpPr>
        <p:spPr bwMode="auto">
          <a:xfrm>
            <a:off x="6434138" y="33956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388" name="Text Box 42"/>
          <p:cNvSpPr txBox="1">
            <a:spLocks noChangeArrowheads="1"/>
          </p:cNvSpPr>
          <p:nvPr/>
        </p:nvSpPr>
        <p:spPr bwMode="auto">
          <a:xfrm>
            <a:off x="6024563" y="1157288"/>
            <a:ext cx="24765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Size of final </a:t>
            </a:r>
          </a:p>
          <a:p>
            <a:pPr eaLnBrk="0" hangingPunct="0"/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polymer particles</a:t>
            </a:r>
          </a:p>
          <a:p>
            <a:pPr eaLnBrk="0" hangingPunct="0"/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( 0.1 to 5 µm;</a:t>
            </a:r>
          </a:p>
          <a:p>
            <a:pPr eaLnBrk="0" hangingPunct="0"/>
            <a:r>
              <a:rPr lang="en-US" altLang="zh-CN" sz="2400">
                <a:latin typeface="Times New Roman" pitchFamily="18" charset="0"/>
                <a:cs typeface="Times New Roman" pitchFamily="18" charset="0"/>
              </a:rPr>
              <a:t>10 to 100 nm)</a:t>
            </a:r>
            <a:r>
              <a:rPr lang="en-US" altLang="zh-CN" sz="24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389" name="Oval 27"/>
          <p:cNvSpPr>
            <a:spLocks noChangeArrowheads="1"/>
          </p:cNvSpPr>
          <p:nvPr/>
        </p:nvSpPr>
        <p:spPr bwMode="auto">
          <a:xfrm>
            <a:off x="962025" y="2425700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90" name="Oval 24"/>
          <p:cNvSpPr>
            <a:spLocks noChangeArrowheads="1"/>
          </p:cNvSpPr>
          <p:nvPr/>
        </p:nvSpPr>
        <p:spPr bwMode="auto">
          <a:xfrm>
            <a:off x="695325" y="1012825"/>
            <a:ext cx="304800" cy="381000"/>
          </a:xfrm>
          <a:prstGeom prst="ellipse">
            <a:avLst/>
          </a:prstGeom>
          <a:solidFill>
            <a:schemeClr val="bg1"/>
          </a:solidFill>
          <a:ln w="9525">
            <a:round/>
            <a:headEnd/>
            <a:tailEnd/>
          </a:ln>
          <a:scene3d>
            <a:camera prst="legacyObliqueTopRight">
              <a:rot lat="16199972" lon="0" rev="0"/>
            </a:camera>
            <a:lightRig rig="legacyFlat3" dir="b"/>
          </a:scene3d>
          <a:sp3d extrusionH="2905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5391" name="TextBox 43"/>
          <p:cNvSpPr txBox="1">
            <a:spLocks noChangeArrowheads="1"/>
          </p:cNvSpPr>
          <p:nvPr/>
        </p:nvSpPr>
        <p:spPr bwMode="auto">
          <a:xfrm>
            <a:off x="1908175" y="2943225"/>
            <a:ext cx="37830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Twin screw extruder</a:t>
            </a:r>
            <a:endParaRPr lang="zh-CN" altLang="en-US"/>
          </a:p>
        </p:txBody>
      </p:sp>
      <p:sp>
        <p:nvSpPr>
          <p:cNvPr id="15392" name="TextBox 44"/>
          <p:cNvSpPr txBox="1">
            <a:spLocks noChangeArrowheads="1"/>
          </p:cNvSpPr>
          <p:nvPr/>
        </p:nvSpPr>
        <p:spPr bwMode="auto">
          <a:xfrm>
            <a:off x="827088" y="4508500"/>
            <a:ext cx="706437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 typeface="Wingdings" pitchFamily="2" charset="2"/>
              <a:buChar char="l"/>
            </a:pPr>
            <a:r>
              <a:rPr lang="en-US" altLang="zh-CN"/>
              <a:t> A continuous process</a:t>
            </a:r>
          </a:p>
          <a:p>
            <a:pPr algn="l">
              <a:buFont typeface="Wingdings" pitchFamily="2" charset="2"/>
              <a:buChar char="l"/>
            </a:pPr>
            <a:r>
              <a:rPr lang="en-US" altLang="zh-CN"/>
              <a:t> Short residence times ( &lt; 60 s)</a:t>
            </a:r>
          </a:p>
          <a:p>
            <a:pPr algn="l">
              <a:buFont typeface="Wingdings" pitchFamily="2" charset="2"/>
              <a:buChar char="l"/>
            </a:pPr>
            <a:r>
              <a:rPr lang="en-US" altLang="zh-CN"/>
              <a:t> Throughput of a few tons per hour </a:t>
            </a:r>
            <a:endParaRPr lang="zh-CN" altLang="en-US"/>
          </a:p>
        </p:txBody>
      </p:sp>
      <p:sp>
        <p:nvSpPr>
          <p:cNvPr id="15394" name="Oval 29"/>
          <p:cNvSpPr>
            <a:spLocks noChangeArrowheads="1"/>
          </p:cNvSpPr>
          <p:nvPr/>
        </p:nvSpPr>
        <p:spPr bwMode="auto">
          <a:xfrm>
            <a:off x="6751638" y="3070225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395" name="Oval 29"/>
          <p:cNvSpPr>
            <a:spLocks noChangeArrowheads="1"/>
          </p:cNvSpPr>
          <p:nvPr/>
        </p:nvSpPr>
        <p:spPr bwMode="auto">
          <a:xfrm>
            <a:off x="7380288" y="33575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396" name="Oval 29"/>
          <p:cNvSpPr>
            <a:spLocks noChangeArrowheads="1"/>
          </p:cNvSpPr>
          <p:nvPr/>
        </p:nvSpPr>
        <p:spPr bwMode="auto">
          <a:xfrm>
            <a:off x="6948488" y="3500438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397" name="Oval 29"/>
          <p:cNvSpPr>
            <a:spLocks noChangeArrowheads="1"/>
          </p:cNvSpPr>
          <p:nvPr/>
        </p:nvSpPr>
        <p:spPr bwMode="auto">
          <a:xfrm>
            <a:off x="6659563" y="40052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398" name="Oval 29"/>
          <p:cNvSpPr>
            <a:spLocks noChangeArrowheads="1"/>
          </p:cNvSpPr>
          <p:nvPr/>
        </p:nvSpPr>
        <p:spPr bwMode="auto">
          <a:xfrm>
            <a:off x="7812088" y="31416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399" name="Oval 29"/>
          <p:cNvSpPr>
            <a:spLocks noChangeArrowheads="1"/>
          </p:cNvSpPr>
          <p:nvPr/>
        </p:nvSpPr>
        <p:spPr bwMode="auto">
          <a:xfrm>
            <a:off x="7667625" y="3933825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0" name="Oval 29"/>
          <p:cNvSpPr>
            <a:spLocks noChangeArrowheads="1"/>
          </p:cNvSpPr>
          <p:nvPr/>
        </p:nvSpPr>
        <p:spPr bwMode="auto">
          <a:xfrm>
            <a:off x="7812088" y="35734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1" name="Oval 29"/>
          <p:cNvSpPr>
            <a:spLocks noChangeArrowheads="1"/>
          </p:cNvSpPr>
          <p:nvPr/>
        </p:nvSpPr>
        <p:spPr bwMode="auto">
          <a:xfrm>
            <a:off x="6516688" y="4292600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2" name="Oval 29"/>
          <p:cNvSpPr>
            <a:spLocks noChangeArrowheads="1"/>
          </p:cNvSpPr>
          <p:nvPr/>
        </p:nvSpPr>
        <p:spPr bwMode="auto">
          <a:xfrm>
            <a:off x="6738938" y="37004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3" name="Oval 29"/>
          <p:cNvSpPr>
            <a:spLocks noChangeArrowheads="1"/>
          </p:cNvSpPr>
          <p:nvPr/>
        </p:nvSpPr>
        <p:spPr bwMode="auto">
          <a:xfrm>
            <a:off x="7812088" y="4365625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4" name="Oval 29"/>
          <p:cNvSpPr>
            <a:spLocks noChangeArrowheads="1"/>
          </p:cNvSpPr>
          <p:nvPr/>
        </p:nvSpPr>
        <p:spPr bwMode="auto">
          <a:xfrm>
            <a:off x="7308850" y="37893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5" name="Oval 29"/>
          <p:cNvSpPr>
            <a:spLocks noChangeArrowheads="1"/>
          </p:cNvSpPr>
          <p:nvPr/>
        </p:nvSpPr>
        <p:spPr bwMode="auto">
          <a:xfrm>
            <a:off x="7196138" y="41576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6" name="Oval 29"/>
          <p:cNvSpPr>
            <a:spLocks noChangeArrowheads="1"/>
          </p:cNvSpPr>
          <p:nvPr/>
        </p:nvSpPr>
        <p:spPr bwMode="auto">
          <a:xfrm>
            <a:off x="6948488" y="44370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7" name="Oval 29"/>
          <p:cNvSpPr>
            <a:spLocks noChangeArrowheads="1"/>
          </p:cNvSpPr>
          <p:nvPr/>
        </p:nvSpPr>
        <p:spPr bwMode="auto">
          <a:xfrm>
            <a:off x="7500938" y="44624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8" name="Oval 29"/>
          <p:cNvSpPr>
            <a:spLocks noChangeArrowheads="1"/>
          </p:cNvSpPr>
          <p:nvPr/>
        </p:nvSpPr>
        <p:spPr bwMode="auto">
          <a:xfrm>
            <a:off x="7164388" y="3068638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  <p:sp>
        <p:nvSpPr>
          <p:cNvPr id="15409" name="Oval 29"/>
          <p:cNvSpPr>
            <a:spLocks noChangeArrowheads="1"/>
          </p:cNvSpPr>
          <p:nvPr/>
        </p:nvSpPr>
        <p:spPr bwMode="auto">
          <a:xfrm>
            <a:off x="7019925" y="3941763"/>
            <a:ext cx="123825" cy="142875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kumimoji="1" lang="fr-FR" altLang="zh-CN" sz="2400">
              <a:solidFill>
                <a:srgbClr val="CC00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A1489-D485-4AFD-8499-D5C102CA3CFE}" type="slidenum">
              <a:rPr lang="en-US" altLang="zh-CN"/>
              <a:pPr/>
              <a:t>20</a:t>
            </a:fld>
            <a:endParaRPr lang="en-US" altLang="zh-CN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7813" y="1268413"/>
            <a:ext cx="5616575" cy="3527425"/>
            <a:chOff x="1565" y="119"/>
            <a:chExt cx="2222" cy="1401"/>
          </a:xfrm>
        </p:grpSpPr>
        <p:sp>
          <p:nvSpPr>
            <p:cNvPr id="18534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65" y="119"/>
              <a:ext cx="2222" cy="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17" y="124"/>
              <a:ext cx="318" cy="1391"/>
              <a:chOff x="2647" y="308"/>
              <a:chExt cx="557" cy="2517"/>
            </a:xfrm>
          </p:grpSpPr>
          <p:sp>
            <p:nvSpPr>
              <p:cNvPr id="185394" name="Rectangle 5"/>
              <p:cNvSpPr>
                <a:spLocks noChangeArrowheads="1"/>
              </p:cNvSpPr>
              <p:nvPr/>
            </p:nvSpPr>
            <p:spPr bwMode="auto">
              <a:xfrm>
                <a:off x="2661" y="322"/>
                <a:ext cx="529" cy="24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95" name="Rectangle 6"/>
              <p:cNvSpPr>
                <a:spLocks noChangeArrowheads="1"/>
              </p:cNvSpPr>
              <p:nvPr/>
            </p:nvSpPr>
            <p:spPr bwMode="auto">
              <a:xfrm>
                <a:off x="2647" y="32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96" name="Rectangle 7"/>
              <p:cNvSpPr>
                <a:spLocks noChangeArrowheads="1"/>
              </p:cNvSpPr>
              <p:nvPr/>
            </p:nvSpPr>
            <p:spPr bwMode="auto">
              <a:xfrm>
                <a:off x="2647" y="37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97" name="Rectangle 8"/>
              <p:cNvSpPr>
                <a:spLocks noChangeArrowheads="1"/>
              </p:cNvSpPr>
              <p:nvPr/>
            </p:nvSpPr>
            <p:spPr bwMode="auto">
              <a:xfrm>
                <a:off x="2647" y="43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98" name="Rectangle 9"/>
              <p:cNvSpPr>
                <a:spLocks noChangeArrowheads="1"/>
              </p:cNvSpPr>
              <p:nvPr/>
            </p:nvSpPr>
            <p:spPr bwMode="auto">
              <a:xfrm>
                <a:off x="2647" y="49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99" name="Rectangle 10"/>
              <p:cNvSpPr>
                <a:spLocks noChangeArrowheads="1"/>
              </p:cNvSpPr>
              <p:nvPr/>
            </p:nvSpPr>
            <p:spPr bwMode="auto">
              <a:xfrm>
                <a:off x="2647" y="548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0" name="Rectangle 11"/>
              <p:cNvSpPr>
                <a:spLocks noChangeArrowheads="1"/>
              </p:cNvSpPr>
              <p:nvPr/>
            </p:nvSpPr>
            <p:spPr bwMode="auto">
              <a:xfrm>
                <a:off x="2647" y="60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1" name="Rectangle 12"/>
              <p:cNvSpPr>
                <a:spLocks noChangeArrowheads="1"/>
              </p:cNvSpPr>
              <p:nvPr/>
            </p:nvSpPr>
            <p:spPr bwMode="auto">
              <a:xfrm>
                <a:off x="2647" y="66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2" name="Rectangle 13"/>
              <p:cNvSpPr>
                <a:spLocks noChangeArrowheads="1"/>
              </p:cNvSpPr>
              <p:nvPr/>
            </p:nvSpPr>
            <p:spPr bwMode="auto">
              <a:xfrm>
                <a:off x="2647" y="71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3" name="Rectangle 14"/>
              <p:cNvSpPr>
                <a:spLocks noChangeArrowheads="1"/>
              </p:cNvSpPr>
              <p:nvPr/>
            </p:nvSpPr>
            <p:spPr bwMode="auto">
              <a:xfrm>
                <a:off x="2647" y="77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4" name="Rectangle 15"/>
              <p:cNvSpPr>
                <a:spLocks noChangeArrowheads="1"/>
              </p:cNvSpPr>
              <p:nvPr/>
            </p:nvSpPr>
            <p:spPr bwMode="auto">
              <a:xfrm>
                <a:off x="2647" y="83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5" name="Rectangle 16"/>
              <p:cNvSpPr>
                <a:spLocks noChangeArrowheads="1"/>
              </p:cNvSpPr>
              <p:nvPr/>
            </p:nvSpPr>
            <p:spPr bwMode="auto">
              <a:xfrm>
                <a:off x="2647" y="88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6" name="Rectangle 17"/>
              <p:cNvSpPr>
                <a:spLocks noChangeArrowheads="1"/>
              </p:cNvSpPr>
              <p:nvPr/>
            </p:nvSpPr>
            <p:spPr bwMode="auto">
              <a:xfrm>
                <a:off x="2647" y="94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7" name="Rectangle 18"/>
              <p:cNvSpPr>
                <a:spLocks noChangeArrowheads="1"/>
              </p:cNvSpPr>
              <p:nvPr/>
            </p:nvSpPr>
            <p:spPr bwMode="auto">
              <a:xfrm>
                <a:off x="2647" y="100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8" name="Rectangle 19"/>
              <p:cNvSpPr>
                <a:spLocks noChangeArrowheads="1"/>
              </p:cNvSpPr>
              <p:nvPr/>
            </p:nvSpPr>
            <p:spPr bwMode="auto">
              <a:xfrm>
                <a:off x="2647" y="1057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09" name="Rectangle 20"/>
              <p:cNvSpPr>
                <a:spLocks noChangeArrowheads="1"/>
              </p:cNvSpPr>
              <p:nvPr/>
            </p:nvSpPr>
            <p:spPr bwMode="auto">
              <a:xfrm>
                <a:off x="2647" y="111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0" name="Rectangle 21"/>
              <p:cNvSpPr>
                <a:spLocks noChangeArrowheads="1"/>
              </p:cNvSpPr>
              <p:nvPr/>
            </p:nvSpPr>
            <p:spPr bwMode="auto">
              <a:xfrm>
                <a:off x="2647" y="117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1" name="Rectangle 22"/>
              <p:cNvSpPr>
                <a:spLocks noChangeArrowheads="1"/>
              </p:cNvSpPr>
              <p:nvPr/>
            </p:nvSpPr>
            <p:spPr bwMode="auto">
              <a:xfrm>
                <a:off x="2647" y="122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2" name="Rectangle 23"/>
              <p:cNvSpPr>
                <a:spLocks noChangeArrowheads="1"/>
              </p:cNvSpPr>
              <p:nvPr/>
            </p:nvSpPr>
            <p:spPr bwMode="auto">
              <a:xfrm>
                <a:off x="2647" y="128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3" name="Rectangle 24"/>
              <p:cNvSpPr>
                <a:spLocks noChangeArrowheads="1"/>
              </p:cNvSpPr>
              <p:nvPr/>
            </p:nvSpPr>
            <p:spPr bwMode="auto">
              <a:xfrm>
                <a:off x="2647" y="1340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4" name="Rectangle 25"/>
              <p:cNvSpPr>
                <a:spLocks noChangeArrowheads="1"/>
              </p:cNvSpPr>
              <p:nvPr/>
            </p:nvSpPr>
            <p:spPr bwMode="auto">
              <a:xfrm>
                <a:off x="2647" y="13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5" name="Rectangle 26"/>
              <p:cNvSpPr>
                <a:spLocks noChangeArrowheads="1"/>
              </p:cNvSpPr>
              <p:nvPr/>
            </p:nvSpPr>
            <p:spPr bwMode="auto">
              <a:xfrm>
                <a:off x="2647" y="1453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6" name="Rectangle 27"/>
              <p:cNvSpPr>
                <a:spLocks noChangeArrowheads="1"/>
              </p:cNvSpPr>
              <p:nvPr/>
            </p:nvSpPr>
            <p:spPr bwMode="auto">
              <a:xfrm>
                <a:off x="2647" y="151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7" name="Rectangle 28"/>
              <p:cNvSpPr>
                <a:spLocks noChangeArrowheads="1"/>
              </p:cNvSpPr>
              <p:nvPr/>
            </p:nvSpPr>
            <p:spPr bwMode="auto">
              <a:xfrm>
                <a:off x="2647" y="156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8" name="Rectangle 29"/>
              <p:cNvSpPr>
                <a:spLocks noChangeArrowheads="1"/>
              </p:cNvSpPr>
              <p:nvPr/>
            </p:nvSpPr>
            <p:spPr bwMode="auto">
              <a:xfrm>
                <a:off x="2647" y="162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19" name="Rectangle 30"/>
              <p:cNvSpPr>
                <a:spLocks noChangeArrowheads="1"/>
              </p:cNvSpPr>
              <p:nvPr/>
            </p:nvSpPr>
            <p:spPr bwMode="auto">
              <a:xfrm>
                <a:off x="2647" y="168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0" name="Rectangle 31"/>
              <p:cNvSpPr>
                <a:spLocks noChangeArrowheads="1"/>
              </p:cNvSpPr>
              <p:nvPr/>
            </p:nvSpPr>
            <p:spPr bwMode="auto">
              <a:xfrm>
                <a:off x="2647" y="173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1" name="Rectangle 32"/>
              <p:cNvSpPr>
                <a:spLocks noChangeArrowheads="1"/>
              </p:cNvSpPr>
              <p:nvPr/>
            </p:nvSpPr>
            <p:spPr bwMode="auto">
              <a:xfrm>
                <a:off x="2647" y="179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2" name="Rectangle 33"/>
              <p:cNvSpPr>
                <a:spLocks noChangeArrowheads="1"/>
              </p:cNvSpPr>
              <p:nvPr/>
            </p:nvSpPr>
            <p:spPr bwMode="auto">
              <a:xfrm>
                <a:off x="2647" y="1849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3" name="Rectangle 34"/>
              <p:cNvSpPr>
                <a:spLocks noChangeArrowheads="1"/>
              </p:cNvSpPr>
              <p:nvPr/>
            </p:nvSpPr>
            <p:spPr bwMode="auto">
              <a:xfrm>
                <a:off x="2647" y="19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4" name="Rectangle 35"/>
              <p:cNvSpPr>
                <a:spLocks noChangeArrowheads="1"/>
              </p:cNvSpPr>
              <p:nvPr/>
            </p:nvSpPr>
            <p:spPr bwMode="auto">
              <a:xfrm>
                <a:off x="2647" y="1962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5" name="Rectangle 36"/>
              <p:cNvSpPr>
                <a:spLocks noChangeArrowheads="1"/>
              </p:cNvSpPr>
              <p:nvPr/>
            </p:nvSpPr>
            <p:spPr bwMode="auto">
              <a:xfrm>
                <a:off x="2647" y="20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6" name="Rectangle 37"/>
              <p:cNvSpPr>
                <a:spLocks noChangeArrowheads="1"/>
              </p:cNvSpPr>
              <p:nvPr/>
            </p:nvSpPr>
            <p:spPr bwMode="auto">
              <a:xfrm>
                <a:off x="2647" y="207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7" name="Rectangle 38"/>
              <p:cNvSpPr>
                <a:spLocks noChangeArrowheads="1"/>
              </p:cNvSpPr>
              <p:nvPr/>
            </p:nvSpPr>
            <p:spPr bwMode="auto">
              <a:xfrm>
                <a:off x="2647" y="213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8" name="Rectangle 39"/>
              <p:cNvSpPr>
                <a:spLocks noChangeArrowheads="1"/>
              </p:cNvSpPr>
              <p:nvPr/>
            </p:nvSpPr>
            <p:spPr bwMode="auto">
              <a:xfrm>
                <a:off x="2647" y="218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29" name="Rectangle 40"/>
              <p:cNvSpPr>
                <a:spLocks noChangeArrowheads="1"/>
              </p:cNvSpPr>
              <p:nvPr/>
            </p:nvSpPr>
            <p:spPr bwMode="auto">
              <a:xfrm>
                <a:off x="2647" y="2245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0" name="Rectangle 41"/>
              <p:cNvSpPr>
                <a:spLocks noChangeArrowheads="1"/>
              </p:cNvSpPr>
              <p:nvPr/>
            </p:nvSpPr>
            <p:spPr bwMode="auto">
              <a:xfrm>
                <a:off x="2647" y="230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1" name="Rectangle 42"/>
              <p:cNvSpPr>
                <a:spLocks noChangeArrowheads="1"/>
              </p:cNvSpPr>
              <p:nvPr/>
            </p:nvSpPr>
            <p:spPr bwMode="auto">
              <a:xfrm>
                <a:off x="2647" y="2358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2" name="Rectangle 43"/>
              <p:cNvSpPr>
                <a:spLocks noChangeArrowheads="1"/>
              </p:cNvSpPr>
              <p:nvPr/>
            </p:nvSpPr>
            <p:spPr bwMode="auto">
              <a:xfrm>
                <a:off x="2647" y="241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3" name="Rectangle 44"/>
              <p:cNvSpPr>
                <a:spLocks noChangeArrowheads="1"/>
              </p:cNvSpPr>
              <p:nvPr/>
            </p:nvSpPr>
            <p:spPr bwMode="auto">
              <a:xfrm>
                <a:off x="2647" y="247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4" name="Rectangle 45"/>
              <p:cNvSpPr>
                <a:spLocks noChangeArrowheads="1"/>
              </p:cNvSpPr>
              <p:nvPr/>
            </p:nvSpPr>
            <p:spPr bwMode="auto">
              <a:xfrm>
                <a:off x="2647" y="252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5" name="Rectangle 46"/>
              <p:cNvSpPr>
                <a:spLocks noChangeArrowheads="1"/>
              </p:cNvSpPr>
              <p:nvPr/>
            </p:nvSpPr>
            <p:spPr bwMode="auto">
              <a:xfrm>
                <a:off x="2647" y="258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6" name="Rectangle 47"/>
              <p:cNvSpPr>
                <a:spLocks noChangeArrowheads="1"/>
              </p:cNvSpPr>
              <p:nvPr/>
            </p:nvSpPr>
            <p:spPr bwMode="auto">
              <a:xfrm>
                <a:off x="2647" y="264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7" name="Rectangle 48"/>
              <p:cNvSpPr>
                <a:spLocks noChangeArrowheads="1"/>
              </p:cNvSpPr>
              <p:nvPr/>
            </p:nvSpPr>
            <p:spPr bwMode="auto">
              <a:xfrm>
                <a:off x="2647" y="269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8" name="Rectangle 49"/>
              <p:cNvSpPr>
                <a:spLocks noChangeArrowheads="1"/>
              </p:cNvSpPr>
              <p:nvPr/>
            </p:nvSpPr>
            <p:spPr bwMode="auto">
              <a:xfrm>
                <a:off x="2647" y="275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39" name="Rectangle 50"/>
              <p:cNvSpPr>
                <a:spLocks noChangeArrowheads="1"/>
              </p:cNvSpPr>
              <p:nvPr/>
            </p:nvSpPr>
            <p:spPr bwMode="auto">
              <a:xfrm>
                <a:off x="2661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0" name="Rectangle 51"/>
              <p:cNvSpPr>
                <a:spLocks noChangeArrowheads="1"/>
              </p:cNvSpPr>
              <p:nvPr/>
            </p:nvSpPr>
            <p:spPr bwMode="auto">
              <a:xfrm>
                <a:off x="2718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1" name="Rectangle 52"/>
              <p:cNvSpPr>
                <a:spLocks noChangeArrowheads="1"/>
              </p:cNvSpPr>
              <p:nvPr/>
            </p:nvSpPr>
            <p:spPr bwMode="auto">
              <a:xfrm>
                <a:off x="2774" y="2797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2" name="Rectangle 53"/>
              <p:cNvSpPr>
                <a:spLocks noChangeArrowheads="1"/>
              </p:cNvSpPr>
              <p:nvPr/>
            </p:nvSpPr>
            <p:spPr bwMode="auto">
              <a:xfrm>
                <a:off x="2831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3" name="Rectangle 54"/>
              <p:cNvSpPr>
                <a:spLocks noChangeArrowheads="1"/>
              </p:cNvSpPr>
              <p:nvPr/>
            </p:nvSpPr>
            <p:spPr bwMode="auto">
              <a:xfrm>
                <a:off x="2888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4" name="Rectangle 55"/>
              <p:cNvSpPr>
                <a:spLocks noChangeArrowheads="1"/>
              </p:cNvSpPr>
              <p:nvPr/>
            </p:nvSpPr>
            <p:spPr bwMode="auto">
              <a:xfrm>
                <a:off x="2944" y="2797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5" name="Rectangle 56"/>
              <p:cNvSpPr>
                <a:spLocks noChangeArrowheads="1"/>
              </p:cNvSpPr>
              <p:nvPr/>
            </p:nvSpPr>
            <p:spPr bwMode="auto">
              <a:xfrm>
                <a:off x="3001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6" name="Rectangle 57"/>
              <p:cNvSpPr>
                <a:spLocks noChangeArrowheads="1"/>
              </p:cNvSpPr>
              <p:nvPr/>
            </p:nvSpPr>
            <p:spPr bwMode="auto">
              <a:xfrm>
                <a:off x="3058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7" name="Rectangle 58"/>
              <p:cNvSpPr>
                <a:spLocks noChangeArrowheads="1"/>
              </p:cNvSpPr>
              <p:nvPr/>
            </p:nvSpPr>
            <p:spPr bwMode="auto">
              <a:xfrm>
                <a:off x="3115" y="279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48" name="Freeform 59"/>
              <p:cNvSpPr>
                <a:spLocks/>
              </p:cNvSpPr>
              <p:nvPr/>
            </p:nvSpPr>
            <p:spPr bwMode="auto">
              <a:xfrm>
                <a:off x="3171" y="2797"/>
                <a:ext cx="33" cy="28"/>
              </a:xfrm>
              <a:custGeom>
                <a:avLst/>
                <a:gdLst>
                  <a:gd name="T0" fmla="*/ 0 w 33"/>
                  <a:gd name="T1" fmla="*/ 0 h 28"/>
                  <a:gd name="T2" fmla="*/ 0 w 33"/>
                  <a:gd name="T3" fmla="*/ 28 h 28"/>
                  <a:gd name="T4" fmla="*/ 19 w 33"/>
                  <a:gd name="T5" fmla="*/ 28 h 28"/>
                  <a:gd name="T6" fmla="*/ 33 w 33"/>
                  <a:gd name="T7" fmla="*/ 28 h 28"/>
                  <a:gd name="T8" fmla="*/ 33 w 33"/>
                  <a:gd name="T9" fmla="*/ 14 h 28"/>
                  <a:gd name="T10" fmla="*/ 33 w 33"/>
                  <a:gd name="T11" fmla="*/ 5 h 28"/>
                  <a:gd name="T12" fmla="*/ 5 w 33"/>
                  <a:gd name="T13" fmla="*/ 5 h 28"/>
                  <a:gd name="T14" fmla="*/ 5 w 33"/>
                  <a:gd name="T15" fmla="*/ 14 h 28"/>
                  <a:gd name="T16" fmla="*/ 19 w 33"/>
                  <a:gd name="T17" fmla="*/ 14 h 28"/>
                  <a:gd name="T18" fmla="*/ 19 w 33"/>
                  <a:gd name="T19" fmla="*/ 0 h 28"/>
                  <a:gd name="T20" fmla="*/ 0 w 33"/>
                  <a:gd name="T21" fmla="*/ 0 h 2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3"/>
                  <a:gd name="T34" fmla="*/ 0 h 28"/>
                  <a:gd name="T35" fmla="*/ 33 w 33"/>
                  <a:gd name="T36" fmla="*/ 28 h 2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3" h="28">
                    <a:moveTo>
                      <a:pt x="0" y="0"/>
                    </a:moveTo>
                    <a:lnTo>
                      <a:pt x="0" y="28"/>
                    </a:lnTo>
                    <a:lnTo>
                      <a:pt x="19" y="28"/>
                    </a:lnTo>
                    <a:lnTo>
                      <a:pt x="33" y="28"/>
                    </a:lnTo>
                    <a:lnTo>
                      <a:pt x="33" y="14"/>
                    </a:lnTo>
                    <a:lnTo>
                      <a:pt x="33" y="5"/>
                    </a:lnTo>
                    <a:lnTo>
                      <a:pt x="5" y="5"/>
                    </a:lnTo>
                    <a:lnTo>
                      <a:pt x="5" y="14"/>
                    </a:lnTo>
                    <a:lnTo>
                      <a:pt x="19" y="14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449" name="Rectangle 60"/>
              <p:cNvSpPr>
                <a:spLocks noChangeArrowheads="1"/>
              </p:cNvSpPr>
              <p:nvPr/>
            </p:nvSpPr>
            <p:spPr bwMode="auto">
              <a:xfrm>
                <a:off x="3176" y="274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0" name="Rectangle 61"/>
              <p:cNvSpPr>
                <a:spLocks noChangeArrowheads="1"/>
              </p:cNvSpPr>
              <p:nvPr/>
            </p:nvSpPr>
            <p:spPr bwMode="auto">
              <a:xfrm>
                <a:off x="3176" y="2688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1" name="Rectangle 62"/>
              <p:cNvSpPr>
                <a:spLocks noChangeArrowheads="1"/>
              </p:cNvSpPr>
              <p:nvPr/>
            </p:nvSpPr>
            <p:spPr bwMode="auto">
              <a:xfrm>
                <a:off x="3176" y="263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2" name="Rectangle 63"/>
              <p:cNvSpPr>
                <a:spLocks noChangeArrowheads="1"/>
              </p:cNvSpPr>
              <p:nvPr/>
            </p:nvSpPr>
            <p:spPr bwMode="auto">
              <a:xfrm>
                <a:off x="3176" y="2575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3" name="Rectangle 64"/>
              <p:cNvSpPr>
                <a:spLocks noChangeArrowheads="1"/>
              </p:cNvSpPr>
              <p:nvPr/>
            </p:nvSpPr>
            <p:spPr bwMode="auto">
              <a:xfrm>
                <a:off x="3176" y="251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4" name="Rectangle 65"/>
              <p:cNvSpPr>
                <a:spLocks noChangeArrowheads="1"/>
              </p:cNvSpPr>
              <p:nvPr/>
            </p:nvSpPr>
            <p:spPr bwMode="auto">
              <a:xfrm>
                <a:off x="3176" y="246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5" name="Rectangle 66"/>
              <p:cNvSpPr>
                <a:spLocks noChangeArrowheads="1"/>
              </p:cNvSpPr>
              <p:nvPr/>
            </p:nvSpPr>
            <p:spPr bwMode="auto">
              <a:xfrm>
                <a:off x="3176" y="240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6" name="Rectangle 67"/>
              <p:cNvSpPr>
                <a:spLocks noChangeArrowheads="1"/>
              </p:cNvSpPr>
              <p:nvPr/>
            </p:nvSpPr>
            <p:spPr bwMode="auto">
              <a:xfrm>
                <a:off x="3176" y="234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7" name="Rectangle 68"/>
              <p:cNvSpPr>
                <a:spLocks noChangeArrowheads="1"/>
              </p:cNvSpPr>
              <p:nvPr/>
            </p:nvSpPr>
            <p:spPr bwMode="auto">
              <a:xfrm>
                <a:off x="3176" y="2292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8" name="Rectangle 69"/>
              <p:cNvSpPr>
                <a:spLocks noChangeArrowheads="1"/>
              </p:cNvSpPr>
              <p:nvPr/>
            </p:nvSpPr>
            <p:spPr bwMode="auto">
              <a:xfrm>
                <a:off x="3176" y="223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59" name="Rectangle 70"/>
              <p:cNvSpPr>
                <a:spLocks noChangeArrowheads="1"/>
              </p:cNvSpPr>
              <p:nvPr/>
            </p:nvSpPr>
            <p:spPr bwMode="auto">
              <a:xfrm>
                <a:off x="3176" y="2179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0" name="Rectangle 71"/>
              <p:cNvSpPr>
                <a:spLocks noChangeArrowheads="1"/>
              </p:cNvSpPr>
              <p:nvPr/>
            </p:nvSpPr>
            <p:spPr bwMode="auto">
              <a:xfrm>
                <a:off x="3176" y="212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1" name="Rectangle 72"/>
              <p:cNvSpPr>
                <a:spLocks noChangeArrowheads="1"/>
              </p:cNvSpPr>
              <p:nvPr/>
            </p:nvSpPr>
            <p:spPr bwMode="auto">
              <a:xfrm>
                <a:off x="3176" y="206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2" name="Rectangle 73"/>
              <p:cNvSpPr>
                <a:spLocks noChangeArrowheads="1"/>
              </p:cNvSpPr>
              <p:nvPr/>
            </p:nvSpPr>
            <p:spPr bwMode="auto">
              <a:xfrm>
                <a:off x="3176" y="201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3" name="Rectangle 74"/>
              <p:cNvSpPr>
                <a:spLocks noChangeArrowheads="1"/>
              </p:cNvSpPr>
              <p:nvPr/>
            </p:nvSpPr>
            <p:spPr bwMode="auto">
              <a:xfrm>
                <a:off x="3176" y="1953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4" name="Rectangle 75"/>
              <p:cNvSpPr>
                <a:spLocks noChangeArrowheads="1"/>
              </p:cNvSpPr>
              <p:nvPr/>
            </p:nvSpPr>
            <p:spPr bwMode="auto">
              <a:xfrm>
                <a:off x="3176" y="1896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5" name="Rectangle 76"/>
              <p:cNvSpPr>
                <a:spLocks noChangeArrowheads="1"/>
              </p:cNvSpPr>
              <p:nvPr/>
            </p:nvSpPr>
            <p:spPr bwMode="auto">
              <a:xfrm>
                <a:off x="3176" y="184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6" name="Rectangle 77"/>
              <p:cNvSpPr>
                <a:spLocks noChangeArrowheads="1"/>
              </p:cNvSpPr>
              <p:nvPr/>
            </p:nvSpPr>
            <p:spPr bwMode="auto">
              <a:xfrm>
                <a:off x="3176" y="1783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7" name="Rectangle 78"/>
              <p:cNvSpPr>
                <a:spLocks noChangeArrowheads="1"/>
              </p:cNvSpPr>
              <p:nvPr/>
            </p:nvSpPr>
            <p:spPr bwMode="auto">
              <a:xfrm>
                <a:off x="3176" y="172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8" name="Rectangle 79"/>
              <p:cNvSpPr>
                <a:spLocks noChangeArrowheads="1"/>
              </p:cNvSpPr>
              <p:nvPr/>
            </p:nvSpPr>
            <p:spPr bwMode="auto">
              <a:xfrm>
                <a:off x="3176" y="1670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69" name="Rectangle 80"/>
              <p:cNvSpPr>
                <a:spLocks noChangeArrowheads="1"/>
              </p:cNvSpPr>
              <p:nvPr/>
            </p:nvSpPr>
            <p:spPr bwMode="auto">
              <a:xfrm>
                <a:off x="3176" y="161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0" name="Rectangle 81"/>
              <p:cNvSpPr>
                <a:spLocks noChangeArrowheads="1"/>
              </p:cNvSpPr>
              <p:nvPr/>
            </p:nvSpPr>
            <p:spPr bwMode="auto">
              <a:xfrm>
                <a:off x="3176" y="1557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1" name="Rectangle 82"/>
              <p:cNvSpPr>
                <a:spLocks noChangeArrowheads="1"/>
              </p:cNvSpPr>
              <p:nvPr/>
            </p:nvSpPr>
            <p:spPr bwMode="auto">
              <a:xfrm>
                <a:off x="3176" y="150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2" name="Rectangle 83"/>
              <p:cNvSpPr>
                <a:spLocks noChangeArrowheads="1"/>
              </p:cNvSpPr>
              <p:nvPr/>
            </p:nvSpPr>
            <p:spPr bwMode="auto">
              <a:xfrm>
                <a:off x="3176" y="1444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3" name="Rectangle 84"/>
              <p:cNvSpPr>
                <a:spLocks noChangeArrowheads="1"/>
              </p:cNvSpPr>
              <p:nvPr/>
            </p:nvSpPr>
            <p:spPr bwMode="auto">
              <a:xfrm>
                <a:off x="3176" y="1387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4" name="Rectangle 85"/>
              <p:cNvSpPr>
                <a:spLocks noChangeArrowheads="1"/>
              </p:cNvSpPr>
              <p:nvPr/>
            </p:nvSpPr>
            <p:spPr bwMode="auto">
              <a:xfrm>
                <a:off x="3176" y="133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5" name="Rectangle 86"/>
              <p:cNvSpPr>
                <a:spLocks noChangeArrowheads="1"/>
              </p:cNvSpPr>
              <p:nvPr/>
            </p:nvSpPr>
            <p:spPr bwMode="auto">
              <a:xfrm>
                <a:off x="3176" y="1274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6" name="Rectangle 87"/>
              <p:cNvSpPr>
                <a:spLocks noChangeArrowheads="1"/>
              </p:cNvSpPr>
              <p:nvPr/>
            </p:nvSpPr>
            <p:spPr bwMode="auto">
              <a:xfrm>
                <a:off x="3176" y="121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7" name="Rectangle 88"/>
              <p:cNvSpPr>
                <a:spLocks noChangeArrowheads="1"/>
              </p:cNvSpPr>
              <p:nvPr/>
            </p:nvSpPr>
            <p:spPr bwMode="auto">
              <a:xfrm>
                <a:off x="3176" y="1161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8" name="Rectangle 89"/>
              <p:cNvSpPr>
                <a:spLocks noChangeArrowheads="1"/>
              </p:cNvSpPr>
              <p:nvPr/>
            </p:nvSpPr>
            <p:spPr bwMode="auto">
              <a:xfrm>
                <a:off x="3176" y="110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79" name="Rectangle 90"/>
              <p:cNvSpPr>
                <a:spLocks noChangeArrowheads="1"/>
              </p:cNvSpPr>
              <p:nvPr/>
            </p:nvSpPr>
            <p:spPr bwMode="auto">
              <a:xfrm>
                <a:off x="3176" y="104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0" name="Rectangle 91"/>
              <p:cNvSpPr>
                <a:spLocks noChangeArrowheads="1"/>
              </p:cNvSpPr>
              <p:nvPr/>
            </p:nvSpPr>
            <p:spPr bwMode="auto">
              <a:xfrm>
                <a:off x="3176" y="991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1" name="Rectangle 92"/>
              <p:cNvSpPr>
                <a:spLocks noChangeArrowheads="1"/>
              </p:cNvSpPr>
              <p:nvPr/>
            </p:nvSpPr>
            <p:spPr bwMode="auto">
              <a:xfrm>
                <a:off x="3176" y="93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2" name="Rectangle 93"/>
              <p:cNvSpPr>
                <a:spLocks noChangeArrowheads="1"/>
              </p:cNvSpPr>
              <p:nvPr/>
            </p:nvSpPr>
            <p:spPr bwMode="auto">
              <a:xfrm>
                <a:off x="3176" y="878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3" name="Rectangle 94"/>
              <p:cNvSpPr>
                <a:spLocks noChangeArrowheads="1"/>
              </p:cNvSpPr>
              <p:nvPr/>
            </p:nvSpPr>
            <p:spPr bwMode="auto">
              <a:xfrm>
                <a:off x="3176" y="82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4" name="Rectangle 95"/>
              <p:cNvSpPr>
                <a:spLocks noChangeArrowheads="1"/>
              </p:cNvSpPr>
              <p:nvPr/>
            </p:nvSpPr>
            <p:spPr bwMode="auto">
              <a:xfrm>
                <a:off x="3176" y="765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5" name="Rectangle 96"/>
              <p:cNvSpPr>
                <a:spLocks noChangeArrowheads="1"/>
              </p:cNvSpPr>
              <p:nvPr/>
            </p:nvSpPr>
            <p:spPr bwMode="auto">
              <a:xfrm>
                <a:off x="3176" y="70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6" name="Rectangle 97"/>
              <p:cNvSpPr>
                <a:spLocks noChangeArrowheads="1"/>
              </p:cNvSpPr>
              <p:nvPr/>
            </p:nvSpPr>
            <p:spPr bwMode="auto">
              <a:xfrm>
                <a:off x="3176" y="652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7" name="Rectangle 98"/>
              <p:cNvSpPr>
                <a:spLocks noChangeArrowheads="1"/>
              </p:cNvSpPr>
              <p:nvPr/>
            </p:nvSpPr>
            <p:spPr bwMode="auto">
              <a:xfrm>
                <a:off x="3176" y="595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8" name="Rectangle 99"/>
              <p:cNvSpPr>
                <a:spLocks noChangeArrowheads="1"/>
              </p:cNvSpPr>
              <p:nvPr/>
            </p:nvSpPr>
            <p:spPr bwMode="auto">
              <a:xfrm>
                <a:off x="3176" y="53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89" name="Rectangle 100"/>
              <p:cNvSpPr>
                <a:spLocks noChangeArrowheads="1"/>
              </p:cNvSpPr>
              <p:nvPr/>
            </p:nvSpPr>
            <p:spPr bwMode="auto">
              <a:xfrm>
                <a:off x="3176" y="482"/>
                <a:ext cx="28" cy="2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0" name="Rectangle 101"/>
              <p:cNvSpPr>
                <a:spLocks noChangeArrowheads="1"/>
              </p:cNvSpPr>
              <p:nvPr/>
            </p:nvSpPr>
            <p:spPr bwMode="auto">
              <a:xfrm>
                <a:off x="3176" y="426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1" name="Rectangle 102"/>
              <p:cNvSpPr>
                <a:spLocks noChangeArrowheads="1"/>
              </p:cNvSpPr>
              <p:nvPr/>
            </p:nvSpPr>
            <p:spPr bwMode="auto">
              <a:xfrm>
                <a:off x="3176" y="369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2" name="Freeform 103"/>
              <p:cNvSpPr>
                <a:spLocks/>
              </p:cNvSpPr>
              <p:nvPr/>
            </p:nvSpPr>
            <p:spPr bwMode="auto">
              <a:xfrm>
                <a:off x="3176" y="308"/>
                <a:ext cx="28" cy="33"/>
              </a:xfrm>
              <a:custGeom>
                <a:avLst/>
                <a:gdLst>
                  <a:gd name="T0" fmla="*/ 0 w 28"/>
                  <a:gd name="T1" fmla="*/ 33 h 33"/>
                  <a:gd name="T2" fmla="*/ 28 w 28"/>
                  <a:gd name="T3" fmla="*/ 33 h 33"/>
                  <a:gd name="T4" fmla="*/ 28 w 28"/>
                  <a:gd name="T5" fmla="*/ 14 h 33"/>
                  <a:gd name="T6" fmla="*/ 28 w 28"/>
                  <a:gd name="T7" fmla="*/ 0 h 33"/>
                  <a:gd name="T8" fmla="*/ 14 w 28"/>
                  <a:gd name="T9" fmla="*/ 0 h 33"/>
                  <a:gd name="T10" fmla="*/ 5 w 28"/>
                  <a:gd name="T11" fmla="*/ 0 h 33"/>
                  <a:gd name="T12" fmla="*/ 5 w 28"/>
                  <a:gd name="T13" fmla="*/ 28 h 33"/>
                  <a:gd name="T14" fmla="*/ 14 w 28"/>
                  <a:gd name="T15" fmla="*/ 28 h 33"/>
                  <a:gd name="T16" fmla="*/ 14 w 28"/>
                  <a:gd name="T17" fmla="*/ 14 h 33"/>
                  <a:gd name="T18" fmla="*/ 0 w 28"/>
                  <a:gd name="T19" fmla="*/ 14 h 33"/>
                  <a:gd name="T20" fmla="*/ 0 w 28"/>
                  <a:gd name="T21" fmla="*/ 33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33"/>
                  <a:gd name="T35" fmla="*/ 28 w 28"/>
                  <a:gd name="T36" fmla="*/ 33 h 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33">
                    <a:moveTo>
                      <a:pt x="0" y="33"/>
                    </a:moveTo>
                    <a:lnTo>
                      <a:pt x="28" y="33"/>
                    </a:lnTo>
                    <a:lnTo>
                      <a:pt x="28" y="14"/>
                    </a:lnTo>
                    <a:lnTo>
                      <a:pt x="28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5" y="28"/>
                    </a:lnTo>
                    <a:lnTo>
                      <a:pt x="14" y="28"/>
                    </a:lnTo>
                    <a:lnTo>
                      <a:pt x="14" y="14"/>
                    </a:lnTo>
                    <a:lnTo>
                      <a:pt x="0" y="1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493" name="Rectangle 104"/>
              <p:cNvSpPr>
                <a:spLocks noChangeArrowheads="1"/>
              </p:cNvSpPr>
              <p:nvPr/>
            </p:nvSpPr>
            <p:spPr bwMode="auto">
              <a:xfrm>
                <a:off x="3124" y="30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4" name="Rectangle 105"/>
              <p:cNvSpPr>
                <a:spLocks noChangeArrowheads="1"/>
              </p:cNvSpPr>
              <p:nvPr/>
            </p:nvSpPr>
            <p:spPr bwMode="auto">
              <a:xfrm>
                <a:off x="3067" y="30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5" name="Rectangle 106"/>
              <p:cNvSpPr>
                <a:spLocks noChangeArrowheads="1"/>
              </p:cNvSpPr>
              <p:nvPr/>
            </p:nvSpPr>
            <p:spPr bwMode="auto">
              <a:xfrm>
                <a:off x="3011" y="30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6" name="Rectangle 107"/>
              <p:cNvSpPr>
                <a:spLocks noChangeArrowheads="1"/>
              </p:cNvSpPr>
              <p:nvPr/>
            </p:nvSpPr>
            <p:spPr bwMode="auto">
              <a:xfrm>
                <a:off x="2954" y="30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7" name="Rectangle 108"/>
              <p:cNvSpPr>
                <a:spLocks noChangeArrowheads="1"/>
              </p:cNvSpPr>
              <p:nvPr/>
            </p:nvSpPr>
            <p:spPr bwMode="auto">
              <a:xfrm>
                <a:off x="2897" y="30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8" name="Rectangle 109"/>
              <p:cNvSpPr>
                <a:spLocks noChangeArrowheads="1"/>
              </p:cNvSpPr>
              <p:nvPr/>
            </p:nvSpPr>
            <p:spPr bwMode="auto">
              <a:xfrm>
                <a:off x="2840" y="30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499" name="Rectangle 110"/>
              <p:cNvSpPr>
                <a:spLocks noChangeArrowheads="1"/>
              </p:cNvSpPr>
              <p:nvPr/>
            </p:nvSpPr>
            <p:spPr bwMode="auto">
              <a:xfrm>
                <a:off x="2784" y="30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500" name="Rectangle 111"/>
              <p:cNvSpPr>
                <a:spLocks noChangeArrowheads="1"/>
              </p:cNvSpPr>
              <p:nvPr/>
            </p:nvSpPr>
            <p:spPr bwMode="auto">
              <a:xfrm>
                <a:off x="2727" y="308"/>
                <a:ext cx="28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501" name="Rectangle 112"/>
              <p:cNvSpPr>
                <a:spLocks noChangeArrowheads="1"/>
              </p:cNvSpPr>
              <p:nvPr/>
            </p:nvSpPr>
            <p:spPr bwMode="auto">
              <a:xfrm>
                <a:off x="2670" y="308"/>
                <a:ext cx="29" cy="2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" name="Group 113"/>
            <p:cNvGrpSpPr>
              <a:grpSpLocks/>
            </p:cNvGrpSpPr>
            <p:nvPr/>
          </p:nvGrpSpPr>
          <p:grpSpPr bwMode="auto">
            <a:xfrm>
              <a:off x="2558" y="971"/>
              <a:ext cx="236" cy="354"/>
              <a:chOff x="2718" y="1840"/>
              <a:chExt cx="415" cy="641"/>
            </a:xfrm>
          </p:grpSpPr>
          <p:sp>
            <p:nvSpPr>
              <p:cNvPr id="185372" name="Oval 114"/>
              <p:cNvSpPr>
                <a:spLocks noChangeArrowheads="1"/>
              </p:cNvSpPr>
              <p:nvPr/>
            </p:nvSpPr>
            <p:spPr bwMode="auto">
              <a:xfrm>
                <a:off x="2736" y="1859"/>
                <a:ext cx="380" cy="605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5373" name="Freeform 115"/>
              <p:cNvSpPr>
                <a:spLocks/>
              </p:cNvSpPr>
              <p:nvPr/>
            </p:nvSpPr>
            <p:spPr bwMode="auto">
              <a:xfrm>
                <a:off x="2883" y="1840"/>
                <a:ext cx="43" cy="42"/>
              </a:xfrm>
              <a:custGeom>
                <a:avLst/>
                <a:gdLst>
                  <a:gd name="T0" fmla="*/ 43 w 43"/>
                  <a:gd name="T1" fmla="*/ 38 h 42"/>
                  <a:gd name="T2" fmla="*/ 43 w 43"/>
                  <a:gd name="T3" fmla="*/ 0 h 42"/>
                  <a:gd name="T4" fmla="*/ 24 w 43"/>
                  <a:gd name="T5" fmla="*/ 1 h 42"/>
                  <a:gd name="T6" fmla="*/ 16 w 43"/>
                  <a:gd name="T7" fmla="*/ 3 h 42"/>
                  <a:gd name="T8" fmla="*/ 0 w 43"/>
                  <a:gd name="T9" fmla="*/ 6 h 42"/>
                  <a:gd name="T10" fmla="*/ 9 w 43"/>
                  <a:gd name="T11" fmla="*/ 42 h 42"/>
                  <a:gd name="T12" fmla="*/ 30 w 43"/>
                  <a:gd name="T13" fmla="*/ 38 h 42"/>
                  <a:gd name="T14" fmla="*/ 24 w 43"/>
                  <a:gd name="T15" fmla="*/ 20 h 42"/>
                  <a:gd name="T16" fmla="*/ 24 w 43"/>
                  <a:gd name="T17" fmla="*/ 39 h 42"/>
                  <a:gd name="T18" fmla="*/ 43 w 43"/>
                  <a:gd name="T19" fmla="*/ 38 h 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42"/>
                  <a:gd name="T32" fmla="*/ 43 w 43"/>
                  <a:gd name="T33" fmla="*/ 42 h 4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42">
                    <a:moveTo>
                      <a:pt x="43" y="38"/>
                    </a:moveTo>
                    <a:lnTo>
                      <a:pt x="43" y="0"/>
                    </a:lnTo>
                    <a:lnTo>
                      <a:pt x="24" y="1"/>
                    </a:lnTo>
                    <a:lnTo>
                      <a:pt x="16" y="3"/>
                    </a:lnTo>
                    <a:lnTo>
                      <a:pt x="0" y="6"/>
                    </a:lnTo>
                    <a:lnTo>
                      <a:pt x="9" y="42"/>
                    </a:lnTo>
                    <a:lnTo>
                      <a:pt x="30" y="38"/>
                    </a:lnTo>
                    <a:lnTo>
                      <a:pt x="24" y="20"/>
                    </a:lnTo>
                    <a:lnTo>
                      <a:pt x="24" y="39"/>
                    </a:lnTo>
                    <a:lnTo>
                      <a:pt x="4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4" name="Freeform 116"/>
              <p:cNvSpPr>
                <a:spLocks/>
              </p:cNvSpPr>
              <p:nvPr/>
            </p:nvSpPr>
            <p:spPr bwMode="auto">
              <a:xfrm>
                <a:off x="2812" y="1865"/>
                <a:ext cx="54" cy="53"/>
              </a:xfrm>
              <a:custGeom>
                <a:avLst/>
                <a:gdLst>
                  <a:gd name="T0" fmla="*/ 52 w 54"/>
                  <a:gd name="T1" fmla="*/ 31 h 53"/>
                  <a:gd name="T2" fmla="*/ 33 w 54"/>
                  <a:gd name="T3" fmla="*/ 0 h 53"/>
                  <a:gd name="T4" fmla="*/ 33 w 54"/>
                  <a:gd name="T5" fmla="*/ 0 h 53"/>
                  <a:gd name="T6" fmla="*/ 27 w 54"/>
                  <a:gd name="T7" fmla="*/ 5 h 53"/>
                  <a:gd name="T8" fmla="*/ 10 w 54"/>
                  <a:gd name="T9" fmla="*/ 17 h 53"/>
                  <a:gd name="T10" fmla="*/ 0 w 54"/>
                  <a:gd name="T11" fmla="*/ 27 h 53"/>
                  <a:gd name="T12" fmla="*/ 27 w 54"/>
                  <a:gd name="T13" fmla="*/ 53 h 53"/>
                  <a:gd name="T14" fmla="*/ 36 w 54"/>
                  <a:gd name="T15" fmla="*/ 44 h 53"/>
                  <a:gd name="T16" fmla="*/ 54 w 54"/>
                  <a:gd name="T17" fmla="*/ 31 h 53"/>
                  <a:gd name="T18" fmla="*/ 39 w 54"/>
                  <a:gd name="T19" fmla="*/ 17 h 53"/>
                  <a:gd name="T20" fmla="*/ 47 w 54"/>
                  <a:gd name="T21" fmla="*/ 35 h 53"/>
                  <a:gd name="T22" fmla="*/ 52 w 54"/>
                  <a:gd name="T23" fmla="*/ 3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3"/>
                  <a:gd name="T38" fmla="*/ 54 w 54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3">
                    <a:moveTo>
                      <a:pt x="52" y="31"/>
                    </a:moveTo>
                    <a:lnTo>
                      <a:pt x="33" y="0"/>
                    </a:lnTo>
                    <a:lnTo>
                      <a:pt x="27" y="5"/>
                    </a:lnTo>
                    <a:lnTo>
                      <a:pt x="10" y="17"/>
                    </a:lnTo>
                    <a:lnTo>
                      <a:pt x="0" y="27"/>
                    </a:lnTo>
                    <a:lnTo>
                      <a:pt x="27" y="53"/>
                    </a:lnTo>
                    <a:lnTo>
                      <a:pt x="36" y="44"/>
                    </a:lnTo>
                    <a:lnTo>
                      <a:pt x="54" y="31"/>
                    </a:lnTo>
                    <a:lnTo>
                      <a:pt x="39" y="17"/>
                    </a:lnTo>
                    <a:lnTo>
                      <a:pt x="47" y="35"/>
                    </a:lnTo>
                    <a:lnTo>
                      <a:pt x="5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5" name="Freeform 117"/>
              <p:cNvSpPr>
                <a:spLocks/>
              </p:cNvSpPr>
              <p:nvPr/>
            </p:nvSpPr>
            <p:spPr bwMode="auto">
              <a:xfrm>
                <a:off x="2765" y="1923"/>
                <a:ext cx="52" cy="52"/>
              </a:xfrm>
              <a:custGeom>
                <a:avLst/>
                <a:gdLst>
                  <a:gd name="T0" fmla="*/ 52 w 52"/>
                  <a:gd name="T1" fmla="*/ 21 h 52"/>
                  <a:gd name="T2" fmla="*/ 22 w 52"/>
                  <a:gd name="T3" fmla="*/ 0 h 52"/>
                  <a:gd name="T4" fmla="*/ 14 w 52"/>
                  <a:gd name="T5" fmla="*/ 11 h 52"/>
                  <a:gd name="T6" fmla="*/ 9 w 52"/>
                  <a:gd name="T7" fmla="*/ 17 h 52"/>
                  <a:gd name="T8" fmla="*/ 0 w 52"/>
                  <a:gd name="T9" fmla="*/ 33 h 52"/>
                  <a:gd name="T10" fmla="*/ 31 w 52"/>
                  <a:gd name="T11" fmla="*/ 52 h 52"/>
                  <a:gd name="T12" fmla="*/ 44 w 52"/>
                  <a:gd name="T13" fmla="*/ 32 h 52"/>
                  <a:gd name="T14" fmla="*/ 27 w 52"/>
                  <a:gd name="T15" fmla="*/ 24 h 52"/>
                  <a:gd name="T16" fmla="*/ 41 w 52"/>
                  <a:gd name="T17" fmla="*/ 38 h 52"/>
                  <a:gd name="T18" fmla="*/ 52 w 52"/>
                  <a:gd name="T19" fmla="*/ 21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"/>
                  <a:gd name="T31" fmla="*/ 0 h 52"/>
                  <a:gd name="T32" fmla="*/ 52 w 52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" h="52">
                    <a:moveTo>
                      <a:pt x="52" y="21"/>
                    </a:moveTo>
                    <a:lnTo>
                      <a:pt x="22" y="0"/>
                    </a:lnTo>
                    <a:lnTo>
                      <a:pt x="14" y="11"/>
                    </a:lnTo>
                    <a:lnTo>
                      <a:pt x="9" y="17"/>
                    </a:lnTo>
                    <a:lnTo>
                      <a:pt x="0" y="33"/>
                    </a:lnTo>
                    <a:lnTo>
                      <a:pt x="31" y="52"/>
                    </a:lnTo>
                    <a:lnTo>
                      <a:pt x="44" y="32"/>
                    </a:lnTo>
                    <a:lnTo>
                      <a:pt x="27" y="24"/>
                    </a:lnTo>
                    <a:lnTo>
                      <a:pt x="41" y="38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6" name="Freeform 118"/>
              <p:cNvSpPr>
                <a:spLocks/>
              </p:cNvSpPr>
              <p:nvPr/>
            </p:nvSpPr>
            <p:spPr bwMode="auto">
              <a:xfrm>
                <a:off x="2736" y="1994"/>
                <a:ext cx="48" cy="47"/>
              </a:xfrm>
              <a:custGeom>
                <a:avLst/>
                <a:gdLst>
                  <a:gd name="T0" fmla="*/ 48 w 48"/>
                  <a:gd name="T1" fmla="*/ 14 h 47"/>
                  <a:gd name="T2" fmla="*/ 13 w 48"/>
                  <a:gd name="T3" fmla="*/ 0 h 47"/>
                  <a:gd name="T4" fmla="*/ 7 w 48"/>
                  <a:gd name="T5" fmla="*/ 16 h 47"/>
                  <a:gd name="T6" fmla="*/ 0 w 48"/>
                  <a:gd name="T7" fmla="*/ 36 h 47"/>
                  <a:gd name="T8" fmla="*/ 35 w 48"/>
                  <a:gd name="T9" fmla="*/ 47 h 47"/>
                  <a:gd name="T10" fmla="*/ 41 w 48"/>
                  <a:gd name="T11" fmla="*/ 30 h 47"/>
                  <a:gd name="T12" fmla="*/ 48 w 48"/>
                  <a:gd name="T13" fmla="*/ 14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7"/>
                  <a:gd name="T23" fmla="*/ 48 w 48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7">
                    <a:moveTo>
                      <a:pt x="48" y="14"/>
                    </a:moveTo>
                    <a:lnTo>
                      <a:pt x="13" y="0"/>
                    </a:lnTo>
                    <a:lnTo>
                      <a:pt x="7" y="16"/>
                    </a:lnTo>
                    <a:lnTo>
                      <a:pt x="0" y="36"/>
                    </a:lnTo>
                    <a:lnTo>
                      <a:pt x="35" y="47"/>
                    </a:lnTo>
                    <a:lnTo>
                      <a:pt x="41" y="30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7" name="Freeform 119"/>
              <p:cNvSpPr>
                <a:spLocks/>
              </p:cNvSpPr>
              <p:nvPr/>
            </p:nvSpPr>
            <p:spPr bwMode="auto">
              <a:xfrm>
                <a:off x="2721" y="2069"/>
                <a:ext cx="42" cy="43"/>
              </a:xfrm>
              <a:custGeom>
                <a:avLst/>
                <a:gdLst>
                  <a:gd name="T0" fmla="*/ 42 w 42"/>
                  <a:gd name="T1" fmla="*/ 7 h 43"/>
                  <a:gd name="T2" fmla="*/ 6 w 42"/>
                  <a:gd name="T3" fmla="*/ 0 h 43"/>
                  <a:gd name="T4" fmla="*/ 0 w 42"/>
                  <a:gd name="T5" fmla="*/ 30 h 43"/>
                  <a:gd name="T6" fmla="*/ 0 w 42"/>
                  <a:gd name="T7" fmla="*/ 40 h 43"/>
                  <a:gd name="T8" fmla="*/ 37 w 42"/>
                  <a:gd name="T9" fmla="*/ 43 h 43"/>
                  <a:gd name="T10" fmla="*/ 37 w 42"/>
                  <a:gd name="T11" fmla="*/ 30 h 43"/>
                  <a:gd name="T12" fmla="*/ 42 w 42"/>
                  <a:gd name="T13" fmla="*/ 7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3"/>
                  <a:gd name="T23" fmla="*/ 42 w 42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3">
                    <a:moveTo>
                      <a:pt x="42" y="7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37" y="43"/>
                    </a:lnTo>
                    <a:lnTo>
                      <a:pt x="37" y="3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8" name="Freeform 120"/>
              <p:cNvSpPr>
                <a:spLocks/>
              </p:cNvSpPr>
              <p:nvPr/>
            </p:nvSpPr>
            <p:spPr bwMode="auto">
              <a:xfrm>
                <a:off x="2718" y="2148"/>
                <a:ext cx="39" cy="38"/>
              </a:xfrm>
              <a:custGeom>
                <a:avLst/>
                <a:gdLst>
                  <a:gd name="T0" fmla="*/ 37 w 39"/>
                  <a:gd name="T1" fmla="*/ 0 h 38"/>
                  <a:gd name="T2" fmla="*/ 0 w 39"/>
                  <a:gd name="T3" fmla="*/ 0 h 38"/>
                  <a:gd name="T4" fmla="*/ 0 w 39"/>
                  <a:gd name="T5" fmla="*/ 12 h 38"/>
                  <a:gd name="T6" fmla="*/ 1 w 39"/>
                  <a:gd name="T7" fmla="*/ 38 h 38"/>
                  <a:gd name="T8" fmla="*/ 39 w 39"/>
                  <a:gd name="T9" fmla="*/ 38 h 38"/>
                  <a:gd name="T10" fmla="*/ 37 w 39"/>
                  <a:gd name="T11" fmla="*/ 12 h 38"/>
                  <a:gd name="T12" fmla="*/ 37 w 39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8"/>
                  <a:gd name="T23" fmla="*/ 39 w 3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8">
                    <a:moveTo>
                      <a:pt x="37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" y="38"/>
                    </a:lnTo>
                    <a:lnTo>
                      <a:pt x="39" y="38"/>
                    </a:lnTo>
                    <a:lnTo>
                      <a:pt x="37" y="1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9" name="Freeform 121"/>
              <p:cNvSpPr>
                <a:spLocks/>
              </p:cNvSpPr>
              <p:nvPr/>
            </p:nvSpPr>
            <p:spPr bwMode="auto">
              <a:xfrm>
                <a:off x="2722" y="2220"/>
                <a:ext cx="43" cy="44"/>
              </a:xfrm>
              <a:custGeom>
                <a:avLst/>
                <a:gdLst>
                  <a:gd name="T0" fmla="*/ 36 w 43"/>
                  <a:gd name="T1" fmla="*/ 0 h 44"/>
                  <a:gd name="T2" fmla="*/ 0 w 43"/>
                  <a:gd name="T3" fmla="*/ 6 h 44"/>
                  <a:gd name="T4" fmla="*/ 3 w 43"/>
                  <a:gd name="T5" fmla="*/ 30 h 44"/>
                  <a:gd name="T6" fmla="*/ 5 w 43"/>
                  <a:gd name="T7" fmla="*/ 38 h 44"/>
                  <a:gd name="T8" fmla="*/ 7 w 43"/>
                  <a:gd name="T9" fmla="*/ 44 h 44"/>
                  <a:gd name="T10" fmla="*/ 43 w 43"/>
                  <a:gd name="T11" fmla="*/ 36 h 44"/>
                  <a:gd name="T12" fmla="*/ 40 w 43"/>
                  <a:gd name="T13" fmla="*/ 24 h 44"/>
                  <a:gd name="T14" fmla="*/ 22 w 43"/>
                  <a:gd name="T15" fmla="*/ 30 h 44"/>
                  <a:gd name="T16" fmla="*/ 41 w 43"/>
                  <a:gd name="T17" fmla="*/ 30 h 44"/>
                  <a:gd name="T18" fmla="*/ 36 w 43"/>
                  <a:gd name="T19" fmla="*/ 0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44"/>
                  <a:gd name="T32" fmla="*/ 43 w 4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44">
                    <a:moveTo>
                      <a:pt x="36" y="0"/>
                    </a:moveTo>
                    <a:lnTo>
                      <a:pt x="0" y="6"/>
                    </a:lnTo>
                    <a:lnTo>
                      <a:pt x="3" y="30"/>
                    </a:lnTo>
                    <a:lnTo>
                      <a:pt x="5" y="38"/>
                    </a:lnTo>
                    <a:lnTo>
                      <a:pt x="7" y="44"/>
                    </a:lnTo>
                    <a:lnTo>
                      <a:pt x="43" y="36"/>
                    </a:lnTo>
                    <a:lnTo>
                      <a:pt x="40" y="24"/>
                    </a:lnTo>
                    <a:lnTo>
                      <a:pt x="22" y="30"/>
                    </a:lnTo>
                    <a:lnTo>
                      <a:pt x="41" y="3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0" name="Freeform 122"/>
              <p:cNvSpPr>
                <a:spLocks/>
              </p:cNvSpPr>
              <p:nvPr/>
            </p:nvSpPr>
            <p:spPr bwMode="auto">
              <a:xfrm>
                <a:off x="2740" y="2291"/>
                <a:ext cx="47" cy="49"/>
              </a:xfrm>
              <a:custGeom>
                <a:avLst/>
                <a:gdLst>
                  <a:gd name="T0" fmla="*/ 36 w 47"/>
                  <a:gd name="T1" fmla="*/ 0 h 49"/>
                  <a:gd name="T2" fmla="*/ 0 w 47"/>
                  <a:gd name="T3" fmla="*/ 11 h 49"/>
                  <a:gd name="T4" fmla="*/ 3 w 47"/>
                  <a:gd name="T5" fmla="*/ 20 h 49"/>
                  <a:gd name="T6" fmla="*/ 12 w 47"/>
                  <a:gd name="T7" fmla="*/ 45 h 49"/>
                  <a:gd name="T8" fmla="*/ 12 w 47"/>
                  <a:gd name="T9" fmla="*/ 49 h 49"/>
                  <a:gd name="T10" fmla="*/ 47 w 47"/>
                  <a:gd name="T11" fmla="*/ 33 h 49"/>
                  <a:gd name="T12" fmla="*/ 47 w 47"/>
                  <a:gd name="T13" fmla="*/ 31 h 49"/>
                  <a:gd name="T14" fmla="*/ 37 w 47"/>
                  <a:gd name="T15" fmla="*/ 6 h 49"/>
                  <a:gd name="T16" fmla="*/ 36 w 47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9"/>
                  <a:gd name="T29" fmla="*/ 47 w 47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9">
                    <a:moveTo>
                      <a:pt x="36" y="0"/>
                    </a:moveTo>
                    <a:lnTo>
                      <a:pt x="0" y="11"/>
                    </a:lnTo>
                    <a:lnTo>
                      <a:pt x="3" y="20"/>
                    </a:lnTo>
                    <a:lnTo>
                      <a:pt x="12" y="45"/>
                    </a:lnTo>
                    <a:lnTo>
                      <a:pt x="12" y="49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37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1" name="Freeform 123"/>
              <p:cNvSpPr>
                <a:spLocks/>
              </p:cNvSpPr>
              <p:nvPr/>
            </p:nvSpPr>
            <p:spPr bwMode="auto">
              <a:xfrm>
                <a:off x="2771" y="2355"/>
                <a:ext cx="52" cy="54"/>
              </a:xfrm>
              <a:custGeom>
                <a:avLst/>
                <a:gdLst>
                  <a:gd name="T0" fmla="*/ 33 w 52"/>
                  <a:gd name="T1" fmla="*/ 0 h 54"/>
                  <a:gd name="T2" fmla="*/ 0 w 52"/>
                  <a:gd name="T3" fmla="*/ 19 h 54"/>
                  <a:gd name="T4" fmla="*/ 3 w 52"/>
                  <a:gd name="T5" fmla="*/ 25 h 54"/>
                  <a:gd name="T6" fmla="*/ 8 w 52"/>
                  <a:gd name="T7" fmla="*/ 32 h 54"/>
                  <a:gd name="T8" fmla="*/ 21 w 52"/>
                  <a:gd name="T9" fmla="*/ 52 h 54"/>
                  <a:gd name="T10" fmla="*/ 24 w 52"/>
                  <a:gd name="T11" fmla="*/ 54 h 54"/>
                  <a:gd name="T12" fmla="*/ 52 w 52"/>
                  <a:gd name="T13" fmla="*/ 30 h 54"/>
                  <a:gd name="T14" fmla="*/ 47 w 52"/>
                  <a:gd name="T15" fmla="*/ 25 h 54"/>
                  <a:gd name="T16" fmla="*/ 35 w 52"/>
                  <a:gd name="T17" fmla="*/ 5 h 54"/>
                  <a:gd name="T18" fmla="*/ 21 w 52"/>
                  <a:gd name="T19" fmla="*/ 19 h 54"/>
                  <a:gd name="T20" fmla="*/ 38 w 52"/>
                  <a:gd name="T21" fmla="*/ 11 h 54"/>
                  <a:gd name="T22" fmla="*/ 33 w 52"/>
                  <a:gd name="T23" fmla="*/ 0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54"/>
                  <a:gd name="T38" fmla="*/ 52 w 52"/>
                  <a:gd name="T39" fmla="*/ 54 h 5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54">
                    <a:moveTo>
                      <a:pt x="33" y="0"/>
                    </a:moveTo>
                    <a:lnTo>
                      <a:pt x="0" y="19"/>
                    </a:lnTo>
                    <a:lnTo>
                      <a:pt x="3" y="25"/>
                    </a:lnTo>
                    <a:lnTo>
                      <a:pt x="8" y="32"/>
                    </a:lnTo>
                    <a:lnTo>
                      <a:pt x="21" y="52"/>
                    </a:lnTo>
                    <a:lnTo>
                      <a:pt x="24" y="54"/>
                    </a:lnTo>
                    <a:lnTo>
                      <a:pt x="52" y="30"/>
                    </a:lnTo>
                    <a:lnTo>
                      <a:pt x="47" y="25"/>
                    </a:lnTo>
                    <a:lnTo>
                      <a:pt x="35" y="5"/>
                    </a:lnTo>
                    <a:lnTo>
                      <a:pt x="21" y="19"/>
                    </a:lnTo>
                    <a:lnTo>
                      <a:pt x="38" y="11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2" name="Freeform 124"/>
              <p:cNvSpPr>
                <a:spLocks/>
              </p:cNvSpPr>
              <p:nvPr/>
            </p:nvSpPr>
            <p:spPr bwMode="auto">
              <a:xfrm>
                <a:off x="2820" y="2410"/>
                <a:ext cx="54" cy="52"/>
              </a:xfrm>
              <a:custGeom>
                <a:avLst/>
                <a:gdLst>
                  <a:gd name="T0" fmla="*/ 27 w 54"/>
                  <a:gd name="T1" fmla="*/ 0 h 52"/>
                  <a:gd name="T2" fmla="*/ 0 w 54"/>
                  <a:gd name="T3" fmla="*/ 27 h 52"/>
                  <a:gd name="T4" fmla="*/ 2 w 54"/>
                  <a:gd name="T5" fmla="*/ 29 h 52"/>
                  <a:gd name="T6" fmla="*/ 19 w 54"/>
                  <a:gd name="T7" fmla="*/ 41 h 52"/>
                  <a:gd name="T8" fmla="*/ 25 w 54"/>
                  <a:gd name="T9" fmla="*/ 46 h 52"/>
                  <a:gd name="T10" fmla="*/ 35 w 54"/>
                  <a:gd name="T11" fmla="*/ 52 h 52"/>
                  <a:gd name="T12" fmla="*/ 54 w 54"/>
                  <a:gd name="T13" fmla="*/ 21 h 52"/>
                  <a:gd name="T14" fmla="*/ 39 w 54"/>
                  <a:gd name="T15" fmla="*/ 11 h 52"/>
                  <a:gd name="T16" fmla="*/ 31 w 54"/>
                  <a:gd name="T17" fmla="*/ 29 h 52"/>
                  <a:gd name="T18" fmla="*/ 46 w 54"/>
                  <a:gd name="T19" fmla="*/ 14 h 52"/>
                  <a:gd name="T20" fmla="*/ 28 w 54"/>
                  <a:gd name="T21" fmla="*/ 2 h 52"/>
                  <a:gd name="T22" fmla="*/ 27 w 54"/>
                  <a:gd name="T23" fmla="*/ 0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52"/>
                  <a:gd name="T38" fmla="*/ 54 w 54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52">
                    <a:moveTo>
                      <a:pt x="27" y="0"/>
                    </a:moveTo>
                    <a:lnTo>
                      <a:pt x="0" y="27"/>
                    </a:lnTo>
                    <a:lnTo>
                      <a:pt x="2" y="29"/>
                    </a:lnTo>
                    <a:lnTo>
                      <a:pt x="19" y="41"/>
                    </a:lnTo>
                    <a:lnTo>
                      <a:pt x="25" y="46"/>
                    </a:lnTo>
                    <a:lnTo>
                      <a:pt x="35" y="52"/>
                    </a:lnTo>
                    <a:lnTo>
                      <a:pt x="54" y="21"/>
                    </a:lnTo>
                    <a:lnTo>
                      <a:pt x="39" y="11"/>
                    </a:lnTo>
                    <a:lnTo>
                      <a:pt x="31" y="29"/>
                    </a:lnTo>
                    <a:lnTo>
                      <a:pt x="46" y="14"/>
                    </a:lnTo>
                    <a:lnTo>
                      <a:pt x="2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3" name="Freeform 125"/>
              <p:cNvSpPr>
                <a:spLocks/>
              </p:cNvSpPr>
              <p:nvPr/>
            </p:nvSpPr>
            <p:spPr bwMode="auto">
              <a:xfrm>
                <a:off x="2896" y="2442"/>
                <a:ext cx="42" cy="39"/>
              </a:xfrm>
              <a:custGeom>
                <a:avLst/>
                <a:gdLst>
                  <a:gd name="T0" fmla="*/ 9 w 42"/>
                  <a:gd name="T1" fmla="*/ 0 h 39"/>
                  <a:gd name="T2" fmla="*/ 0 w 42"/>
                  <a:gd name="T3" fmla="*/ 36 h 39"/>
                  <a:gd name="T4" fmla="*/ 3 w 42"/>
                  <a:gd name="T5" fmla="*/ 36 h 39"/>
                  <a:gd name="T6" fmla="*/ 11 w 42"/>
                  <a:gd name="T7" fmla="*/ 37 h 39"/>
                  <a:gd name="T8" fmla="*/ 30 w 42"/>
                  <a:gd name="T9" fmla="*/ 39 h 39"/>
                  <a:gd name="T10" fmla="*/ 42 w 42"/>
                  <a:gd name="T11" fmla="*/ 37 h 39"/>
                  <a:gd name="T12" fmla="*/ 42 w 42"/>
                  <a:gd name="T13" fmla="*/ 0 h 39"/>
                  <a:gd name="T14" fmla="*/ 30 w 42"/>
                  <a:gd name="T15" fmla="*/ 1 h 39"/>
                  <a:gd name="T16" fmla="*/ 11 w 42"/>
                  <a:gd name="T17" fmla="*/ 0 h 39"/>
                  <a:gd name="T18" fmla="*/ 11 w 42"/>
                  <a:gd name="T19" fmla="*/ 19 h 39"/>
                  <a:gd name="T20" fmla="*/ 17 w 42"/>
                  <a:gd name="T21" fmla="*/ 1 h 39"/>
                  <a:gd name="T22" fmla="*/ 9 w 42"/>
                  <a:gd name="T23" fmla="*/ 0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39"/>
                  <a:gd name="T38" fmla="*/ 42 w 42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39">
                    <a:moveTo>
                      <a:pt x="9" y="0"/>
                    </a:moveTo>
                    <a:lnTo>
                      <a:pt x="0" y="36"/>
                    </a:lnTo>
                    <a:lnTo>
                      <a:pt x="3" y="36"/>
                    </a:lnTo>
                    <a:lnTo>
                      <a:pt x="11" y="37"/>
                    </a:lnTo>
                    <a:lnTo>
                      <a:pt x="30" y="39"/>
                    </a:lnTo>
                    <a:lnTo>
                      <a:pt x="42" y="37"/>
                    </a:lnTo>
                    <a:lnTo>
                      <a:pt x="42" y="0"/>
                    </a:lnTo>
                    <a:lnTo>
                      <a:pt x="30" y="1"/>
                    </a:lnTo>
                    <a:lnTo>
                      <a:pt x="11" y="0"/>
                    </a:lnTo>
                    <a:lnTo>
                      <a:pt x="11" y="19"/>
                    </a:lnTo>
                    <a:lnTo>
                      <a:pt x="17" y="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4" name="Freeform 126"/>
              <p:cNvSpPr>
                <a:spLocks/>
              </p:cNvSpPr>
              <p:nvPr/>
            </p:nvSpPr>
            <p:spPr bwMode="auto">
              <a:xfrm>
                <a:off x="2966" y="2418"/>
                <a:ext cx="51" cy="50"/>
              </a:xfrm>
              <a:custGeom>
                <a:avLst/>
                <a:gdLst>
                  <a:gd name="T0" fmla="*/ 0 w 51"/>
                  <a:gd name="T1" fmla="*/ 16 h 50"/>
                  <a:gd name="T2" fmla="*/ 15 w 51"/>
                  <a:gd name="T3" fmla="*/ 50 h 50"/>
                  <a:gd name="T4" fmla="*/ 23 w 51"/>
                  <a:gd name="T5" fmla="*/ 47 h 50"/>
                  <a:gd name="T6" fmla="*/ 40 w 51"/>
                  <a:gd name="T7" fmla="*/ 38 h 50"/>
                  <a:gd name="T8" fmla="*/ 46 w 51"/>
                  <a:gd name="T9" fmla="*/ 33 h 50"/>
                  <a:gd name="T10" fmla="*/ 51 w 51"/>
                  <a:gd name="T11" fmla="*/ 30 h 50"/>
                  <a:gd name="T12" fmla="*/ 29 w 51"/>
                  <a:gd name="T13" fmla="*/ 0 h 50"/>
                  <a:gd name="T14" fmla="*/ 19 w 51"/>
                  <a:gd name="T15" fmla="*/ 6 h 50"/>
                  <a:gd name="T16" fmla="*/ 34 w 51"/>
                  <a:gd name="T17" fmla="*/ 21 h 50"/>
                  <a:gd name="T18" fmla="*/ 26 w 51"/>
                  <a:gd name="T19" fmla="*/ 3 h 50"/>
                  <a:gd name="T20" fmla="*/ 8 w 51"/>
                  <a:gd name="T21" fmla="*/ 13 h 50"/>
                  <a:gd name="T22" fmla="*/ 0 w 51"/>
                  <a:gd name="T23" fmla="*/ 16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0"/>
                  <a:gd name="T38" fmla="*/ 51 w 51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0">
                    <a:moveTo>
                      <a:pt x="0" y="16"/>
                    </a:moveTo>
                    <a:lnTo>
                      <a:pt x="15" y="50"/>
                    </a:lnTo>
                    <a:lnTo>
                      <a:pt x="23" y="47"/>
                    </a:lnTo>
                    <a:lnTo>
                      <a:pt x="40" y="38"/>
                    </a:lnTo>
                    <a:lnTo>
                      <a:pt x="46" y="33"/>
                    </a:lnTo>
                    <a:lnTo>
                      <a:pt x="51" y="30"/>
                    </a:lnTo>
                    <a:lnTo>
                      <a:pt x="29" y="0"/>
                    </a:lnTo>
                    <a:lnTo>
                      <a:pt x="19" y="6"/>
                    </a:lnTo>
                    <a:lnTo>
                      <a:pt x="34" y="21"/>
                    </a:lnTo>
                    <a:lnTo>
                      <a:pt x="26" y="3"/>
                    </a:lnTo>
                    <a:lnTo>
                      <a:pt x="8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5" name="Freeform 127"/>
              <p:cNvSpPr>
                <a:spLocks/>
              </p:cNvSpPr>
              <p:nvPr/>
            </p:nvSpPr>
            <p:spPr bwMode="auto">
              <a:xfrm>
                <a:off x="3020" y="2366"/>
                <a:ext cx="52" cy="52"/>
              </a:xfrm>
              <a:custGeom>
                <a:avLst/>
                <a:gdLst>
                  <a:gd name="T0" fmla="*/ 0 w 52"/>
                  <a:gd name="T1" fmla="*/ 29 h 52"/>
                  <a:gd name="T2" fmla="*/ 28 w 52"/>
                  <a:gd name="T3" fmla="*/ 52 h 52"/>
                  <a:gd name="T4" fmla="*/ 39 w 52"/>
                  <a:gd name="T5" fmla="*/ 41 h 52"/>
                  <a:gd name="T6" fmla="*/ 52 w 52"/>
                  <a:gd name="T7" fmla="*/ 21 h 52"/>
                  <a:gd name="T8" fmla="*/ 22 w 52"/>
                  <a:gd name="T9" fmla="*/ 0 h 52"/>
                  <a:gd name="T10" fmla="*/ 13 w 52"/>
                  <a:gd name="T11" fmla="*/ 14 h 52"/>
                  <a:gd name="T12" fmla="*/ 0 w 52"/>
                  <a:gd name="T13" fmla="*/ 29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"/>
                  <a:gd name="T22" fmla="*/ 0 h 52"/>
                  <a:gd name="T23" fmla="*/ 52 w 52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" h="52">
                    <a:moveTo>
                      <a:pt x="0" y="29"/>
                    </a:moveTo>
                    <a:lnTo>
                      <a:pt x="28" y="52"/>
                    </a:lnTo>
                    <a:lnTo>
                      <a:pt x="39" y="41"/>
                    </a:lnTo>
                    <a:lnTo>
                      <a:pt x="52" y="21"/>
                    </a:lnTo>
                    <a:lnTo>
                      <a:pt x="22" y="0"/>
                    </a:lnTo>
                    <a:lnTo>
                      <a:pt x="13" y="1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6" name="Freeform 128"/>
              <p:cNvSpPr>
                <a:spLocks/>
              </p:cNvSpPr>
              <p:nvPr/>
            </p:nvSpPr>
            <p:spPr bwMode="auto">
              <a:xfrm>
                <a:off x="3058" y="2302"/>
                <a:ext cx="49" cy="50"/>
              </a:xfrm>
              <a:custGeom>
                <a:avLst/>
                <a:gdLst>
                  <a:gd name="T0" fmla="*/ 0 w 49"/>
                  <a:gd name="T1" fmla="*/ 34 h 50"/>
                  <a:gd name="T2" fmla="*/ 33 w 49"/>
                  <a:gd name="T3" fmla="*/ 50 h 50"/>
                  <a:gd name="T4" fmla="*/ 41 w 49"/>
                  <a:gd name="T5" fmla="*/ 34 h 50"/>
                  <a:gd name="T6" fmla="*/ 49 w 49"/>
                  <a:gd name="T7" fmla="*/ 14 h 50"/>
                  <a:gd name="T8" fmla="*/ 14 w 49"/>
                  <a:gd name="T9" fmla="*/ 0 h 50"/>
                  <a:gd name="T10" fmla="*/ 6 w 49"/>
                  <a:gd name="T11" fmla="*/ 20 h 50"/>
                  <a:gd name="T12" fmla="*/ 0 w 49"/>
                  <a:gd name="T13" fmla="*/ 34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9"/>
                  <a:gd name="T22" fmla="*/ 0 h 50"/>
                  <a:gd name="T23" fmla="*/ 49 w 49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9" h="50">
                    <a:moveTo>
                      <a:pt x="0" y="34"/>
                    </a:moveTo>
                    <a:lnTo>
                      <a:pt x="33" y="50"/>
                    </a:lnTo>
                    <a:lnTo>
                      <a:pt x="41" y="34"/>
                    </a:lnTo>
                    <a:lnTo>
                      <a:pt x="49" y="14"/>
                    </a:lnTo>
                    <a:lnTo>
                      <a:pt x="14" y="0"/>
                    </a:lnTo>
                    <a:lnTo>
                      <a:pt x="6" y="2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7" name="Freeform 129"/>
              <p:cNvSpPr>
                <a:spLocks/>
              </p:cNvSpPr>
              <p:nvPr/>
            </p:nvSpPr>
            <p:spPr bwMode="auto">
              <a:xfrm>
                <a:off x="3083" y="2233"/>
                <a:ext cx="43" cy="44"/>
              </a:xfrm>
              <a:custGeom>
                <a:avLst/>
                <a:gdLst>
                  <a:gd name="T0" fmla="*/ 0 w 43"/>
                  <a:gd name="T1" fmla="*/ 36 h 44"/>
                  <a:gd name="T2" fmla="*/ 36 w 43"/>
                  <a:gd name="T3" fmla="*/ 44 h 44"/>
                  <a:gd name="T4" fmla="*/ 41 w 43"/>
                  <a:gd name="T5" fmla="*/ 25 h 44"/>
                  <a:gd name="T6" fmla="*/ 43 w 43"/>
                  <a:gd name="T7" fmla="*/ 17 h 44"/>
                  <a:gd name="T8" fmla="*/ 43 w 43"/>
                  <a:gd name="T9" fmla="*/ 6 h 44"/>
                  <a:gd name="T10" fmla="*/ 6 w 43"/>
                  <a:gd name="T11" fmla="*/ 0 h 44"/>
                  <a:gd name="T12" fmla="*/ 5 w 43"/>
                  <a:gd name="T13" fmla="*/ 17 h 44"/>
                  <a:gd name="T14" fmla="*/ 24 w 43"/>
                  <a:gd name="T15" fmla="*/ 17 h 44"/>
                  <a:gd name="T16" fmla="*/ 6 w 43"/>
                  <a:gd name="T17" fmla="*/ 11 h 44"/>
                  <a:gd name="T18" fmla="*/ 0 w 43"/>
                  <a:gd name="T19" fmla="*/ 36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44"/>
                  <a:gd name="T32" fmla="*/ 43 w 43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44">
                    <a:moveTo>
                      <a:pt x="0" y="36"/>
                    </a:moveTo>
                    <a:lnTo>
                      <a:pt x="36" y="44"/>
                    </a:lnTo>
                    <a:lnTo>
                      <a:pt x="41" y="25"/>
                    </a:lnTo>
                    <a:lnTo>
                      <a:pt x="43" y="17"/>
                    </a:lnTo>
                    <a:lnTo>
                      <a:pt x="43" y="6"/>
                    </a:lnTo>
                    <a:lnTo>
                      <a:pt x="6" y="0"/>
                    </a:lnTo>
                    <a:lnTo>
                      <a:pt x="5" y="17"/>
                    </a:lnTo>
                    <a:lnTo>
                      <a:pt x="24" y="17"/>
                    </a:lnTo>
                    <a:lnTo>
                      <a:pt x="6" y="11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8" name="Freeform 130"/>
              <p:cNvSpPr>
                <a:spLocks/>
              </p:cNvSpPr>
              <p:nvPr/>
            </p:nvSpPr>
            <p:spPr bwMode="auto">
              <a:xfrm>
                <a:off x="3094" y="2162"/>
                <a:ext cx="39" cy="38"/>
              </a:xfrm>
              <a:custGeom>
                <a:avLst/>
                <a:gdLst>
                  <a:gd name="T0" fmla="*/ 0 w 39"/>
                  <a:gd name="T1" fmla="*/ 35 h 38"/>
                  <a:gd name="T2" fmla="*/ 38 w 39"/>
                  <a:gd name="T3" fmla="*/ 38 h 38"/>
                  <a:gd name="T4" fmla="*/ 38 w 39"/>
                  <a:gd name="T5" fmla="*/ 30 h 38"/>
                  <a:gd name="T6" fmla="*/ 39 w 39"/>
                  <a:gd name="T7" fmla="*/ 0 h 38"/>
                  <a:gd name="T8" fmla="*/ 2 w 39"/>
                  <a:gd name="T9" fmla="*/ 0 h 38"/>
                  <a:gd name="T10" fmla="*/ 0 w 39"/>
                  <a:gd name="T11" fmla="*/ 30 h 38"/>
                  <a:gd name="T12" fmla="*/ 0 w 39"/>
                  <a:gd name="T13" fmla="*/ 35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38"/>
                  <a:gd name="T23" fmla="*/ 39 w 39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38">
                    <a:moveTo>
                      <a:pt x="0" y="35"/>
                    </a:moveTo>
                    <a:lnTo>
                      <a:pt x="38" y="38"/>
                    </a:lnTo>
                    <a:lnTo>
                      <a:pt x="38" y="30"/>
                    </a:lnTo>
                    <a:lnTo>
                      <a:pt x="39" y="0"/>
                    </a:lnTo>
                    <a:lnTo>
                      <a:pt x="2" y="0"/>
                    </a:lnTo>
                    <a:lnTo>
                      <a:pt x="0" y="3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89" name="Freeform 131"/>
              <p:cNvSpPr>
                <a:spLocks/>
              </p:cNvSpPr>
              <p:nvPr/>
            </p:nvSpPr>
            <p:spPr bwMode="auto">
              <a:xfrm>
                <a:off x="3091" y="2083"/>
                <a:ext cx="41" cy="43"/>
              </a:xfrm>
              <a:custGeom>
                <a:avLst/>
                <a:gdLst>
                  <a:gd name="T0" fmla="*/ 3 w 41"/>
                  <a:gd name="T1" fmla="*/ 43 h 43"/>
                  <a:gd name="T2" fmla="*/ 41 w 41"/>
                  <a:gd name="T3" fmla="*/ 40 h 43"/>
                  <a:gd name="T4" fmla="*/ 39 w 41"/>
                  <a:gd name="T5" fmla="*/ 16 h 43"/>
                  <a:gd name="T6" fmla="*/ 36 w 41"/>
                  <a:gd name="T7" fmla="*/ 0 h 43"/>
                  <a:gd name="T8" fmla="*/ 0 w 41"/>
                  <a:gd name="T9" fmla="*/ 7 h 43"/>
                  <a:gd name="T10" fmla="*/ 2 w 41"/>
                  <a:gd name="T11" fmla="*/ 16 h 43"/>
                  <a:gd name="T12" fmla="*/ 3 w 41"/>
                  <a:gd name="T13" fmla="*/ 4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43"/>
                  <a:gd name="T23" fmla="*/ 41 w 41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43">
                    <a:moveTo>
                      <a:pt x="3" y="43"/>
                    </a:moveTo>
                    <a:lnTo>
                      <a:pt x="41" y="40"/>
                    </a:lnTo>
                    <a:lnTo>
                      <a:pt x="39" y="16"/>
                    </a:lnTo>
                    <a:lnTo>
                      <a:pt x="36" y="0"/>
                    </a:lnTo>
                    <a:lnTo>
                      <a:pt x="0" y="7"/>
                    </a:lnTo>
                    <a:lnTo>
                      <a:pt x="2" y="16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90" name="Freeform 132"/>
              <p:cNvSpPr>
                <a:spLocks/>
              </p:cNvSpPr>
              <p:nvPr/>
            </p:nvSpPr>
            <p:spPr bwMode="auto">
              <a:xfrm>
                <a:off x="3074" y="2006"/>
                <a:ext cx="45" cy="48"/>
              </a:xfrm>
              <a:custGeom>
                <a:avLst/>
                <a:gdLst>
                  <a:gd name="T0" fmla="*/ 9 w 45"/>
                  <a:gd name="T1" fmla="*/ 48 h 48"/>
                  <a:gd name="T2" fmla="*/ 45 w 45"/>
                  <a:gd name="T3" fmla="*/ 40 h 48"/>
                  <a:gd name="T4" fmla="*/ 44 w 45"/>
                  <a:gd name="T5" fmla="*/ 30 h 48"/>
                  <a:gd name="T6" fmla="*/ 34 w 45"/>
                  <a:gd name="T7" fmla="*/ 4 h 48"/>
                  <a:gd name="T8" fmla="*/ 34 w 45"/>
                  <a:gd name="T9" fmla="*/ 0 h 48"/>
                  <a:gd name="T10" fmla="*/ 0 w 45"/>
                  <a:gd name="T11" fmla="*/ 15 h 48"/>
                  <a:gd name="T12" fmla="*/ 0 w 45"/>
                  <a:gd name="T13" fmla="*/ 18 h 48"/>
                  <a:gd name="T14" fmla="*/ 9 w 45"/>
                  <a:gd name="T15" fmla="*/ 44 h 48"/>
                  <a:gd name="T16" fmla="*/ 9 w 45"/>
                  <a:gd name="T17" fmla="*/ 48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5"/>
                  <a:gd name="T28" fmla="*/ 0 h 48"/>
                  <a:gd name="T29" fmla="*/ 45 w 45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5" h="48">
                    <a:moveTo>
                      <a:pt x="9" y="48"/>
                    </a:moveTo>
                    <a:lnTo>
                      <a:pt x="45" y="40"/>
                    </a:lnTo>
                    <a:lnTo>
                      <a:pt x="44" y="30"/>
                    </a:lnTo>
                    <a:lnTo>
                      <a:pt x="34" y="4"/>
                    </a:lnTo>
                    <a:lnTo>
                      <a:pt x="34" y="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9" y="44"/>
                    </a:ln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91" name="Freeform 133"/>
              <p:cNvSpPr>
                <a:spLocks/>
              </p:cNvSpPr>
              <p:nvPr/>
            </p:nvSpPr>
            <p:spPr bwMode="auto">
              <a:xfrm>
                <a:off x="3042" y="1934"/>
                <a:ext cx="51" cy="52"/>
              </a:xfrm>
              <a:custGeom>
                <a:avLst/>
                <a:gdLst>
                  <a:gd name="T0" fmla="*/ 16 w 51"/>
                  <a:gd name="T1" fmla="*/ 52 h 52"/>
                  <a:gd name="T2" fmla="*/ 51 w 51"/>
                  <a:gd name="T3" fmla="*/ 36 h 52"/>
                  <a:gd name="T4" fmla="*/ 47 w 51"/>
                  <a:gd name="T5" fmla="*/ 27 h 52"/>
                  <a:gd name="T6" fmla="*/ 35 w 51"/>
                  <a:gd name="T7" fmla="*/ 6 h 52"/>
                  <a:gd name="T8" fmla="*/ 30 w 51"/>
                  <a:gd name="T9" fmla="*/ 0 h 52"/>
                  <a:gd name="T10" fmla="*/ 30 w 51"/>
                  <a:gd name="T11" fmla="*/ 2 h 52"/>
                  <a:gd name="T12" fmla="*/ 0 w 51"/>
                  <a:gd name="T13" fmla="*/ 22 h 52"/>
                  <a:gd name="T14" fmla="*/ 3 w 51"/>
                  <a:gd name="T15" fmla="*/ 27 h 52"/>
                  <a:gd name="T16" fmla="*/ 17 w 51"/>
                  <a:gd name="T17" fmla="*/ 13 h 52"/>
                  <a:gd name="T18" fmla="*/ 0 w 51"/>
                  <a:gd name="T19" fmla="*/ 21 h 52"/>
                  <a:gd name="T20" fmla="*/ 13 w 51"/>
                  <a:gd name="T21" fmla="*/ 41 h 52"/>
                  <a:gd name="T22" fmla="*/ 16 w 51"/>
                  <a:gd name="T23" fmla="*/ 52 h 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2"/>
                  <a:gd name="T38" fmla="*/ 51 w 51"/>
                  <a:gd name="T39" fmla="*/ 52 h 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2">
                    <a:moveTo>
                      <a:pt x="16" y="52"/>
                    </a:moveTo>
                    <a:lnTo>
                      <a:pt x="51" y="36"/>
                    </a:lnTo>
                    <a:lnTo>
                      <a:pt x="47" y="27"/>
                    </a:lnTo>
                    <a:lnTo>
                      <a:pt x="35" y="6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0" y="22"/>
                    </a:lnTo>
                    <a:lnTo>
                      <a:pt x="3" y="27"/>
                    </a:lnTo>
                    <a:lnTo>
                      <a:pt x="17" y="13"/>
                    </a:lnTo>
                    <a:lnTo>
                      <a:pt x="0" y="21"/>
                    </a:lnTo>
                    <a:lnTo>
                      <a:pt x="13" y="41"/>
                    </a:lnTo>
                    <a:lnTo>
                      <a:pt x="1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92" name="Freeform 134"/>
              <p:cNvSpPr>
                <a:spLocks/>
              </p:cNvSpPr>
              <p:nvPr/>
            </p:nvSpPr>
            <p:spPr bwMode="auto">
              <a:xfrm>
                <a:off x="2996" y="1874"/>
                <a:ext cx="54" cy="52"/>
              </a:xfrm>
              <a:custGeom>
                <a:avLst/>
                <a:gdLst>
                  <a:gd name="T0" fmla="*/ 26 w 54"/>
                  <a:gd name="T1" fmla="*/ 52 h 52"/>
                  <a:gd name="T2" fmla="*/ 54 w 54"/>
                  <a:gd name="T3" fmla="*/ 29 h 52"/>
                  <a:gd name="T4" fmla="*/ 49 w 54"/>
                  <a:gd name="T5" fmla="*/ 22 h 52"/>
                  <a:gd name="T6" fmla="*/ 33 w 54"/>
                  <a:gd name="T7" fmla="*/ 8 h 52"/>
                  <a:gd name="T8" fmla="*/ 24 w 54"/>
                  <a:gd name="T9" fmla="*/ 0 h 52"/>
                  <a:gd name="T10" fmla="*/ 0 w 54"/>
                  <a:gd name="T11" fmla="*/ 30 h 52"/>
                  <a:gd name="T12" fmla="*/ 7 w 54"/>
                  <a:gd name="T13" fmla="*/ 35 h 52"/>
                  <a:gd name="T14" fmla="*/ 22 w 54"/>
                  <a:gd name="T15" fmla="*/ 49 h 52"/>
                  <a:gd name="T16" fmla="*/ 26 w 54"/>
                  <a:gd name="T17" fmla="*/ 52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52"/>
                  <a:gd name="T29" fmla="*/ 54 w 54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52">
                    <a:moveTo>
                      <a:pt x="26" y="52"/>
                    </a:moveTo>
                    <a:lnTo>
                      <a:pt x="54" y="29"/>
                    </a:lnTo>
                    <a:lnTo>
                      <a:pt x="49" y="22"/>
                    </a:lnTo>
                    <a:lnTo>
                      <a:pt x="33" y="8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7" y="35"/>
                    </a:lnTo>
                    <a:lnTo>
                      <a:pt x="22" y="49"/>
                    </a:lnTo>
                    <a:lnTo>
                      <a:pt x="26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93" name="Freeform 135"/>
              <p:cNvSpPr>
                <a:spLocks/>
              </p:cNvSpPr>
              <p:nvPr/>
            </p:nvSpPr>
            <p:spPr bwMode="auto">
              <a:xfrm>
                <a:off x="2938" y="1841"/>
                <a:ext cx="44" cy="46"/>
              </a:xfrm>
              <a:custGeom>
                <a:avLst/>
                <a:gdLst>
                  <a:gd name="T0" fmla="*/ 30 w 44"/>
                  <a:gd name="T1" fmla="*/ 46 h 46"/>
                  <a:gd name="T2" fmla="*/ 44 w 44"/>
                  <a:gd name="T3" fmla="*/ 11 h 46"/>
                  <a:gd name="T4" fmla="*/ 33 w 44"/>
                  <a:gd name="T5" fmla="*/ 7 h 46"/>
                  <a:gd name="T6" fmla="*/ 14 w 44"/>
                  <a:gd name="T7" fmla="*/ 2 h 46"/>
                  <a:gd name="T8" fmla="*/ 6 w 44"/>
                  <a:gd name="T9" fmla="*/ 0 h 46"/>
                  <a:gd name="T10" fmla="*/ 2 w 44"/>
                  <a:gd name="T11" fmla="*/ 0 h 46"/>
                  <a:gd name="T12" fmla="*/ 2 w 44"/>
                  <a:gd name="T13" fmla="*/ 38 h 46"/>
                  <a:gd name="T14" fmla="*/ 6 w 44"/>
                  <a:gd name="T15" fmla="*/ 38 h 46"/>
                  <a:gd name="T16" fmla="*/ 6 w 44"/>
                  <a:gd name="T17" fmla="*/ 19 h 46"/>
                  <a:gd name="T18" fmla="*/ 0 w 44"/>
                  <a:gd name="T19" fmla="*/ 37 h 46"/>
                  <a:gd name="T20" fmla="*/ 19 w 44"/>
                  <a:gd name="T21" fmla="*/ 41 h 46"/>
                  <a:gd name="T22" fmla="*/ 30 w 44"/>
                  <a:gd name="T23" fmla="*/ 46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"/>
                  <a:gd name="T37" fmla="*/ 0 h 46"/>
                  <a:gd name="T38" fmla="*/ 44 w 44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" h="46">
                    <a:moveTo>
                      <a:pt x="30" y="46"/>
                    </a:moveTo>
                    <a:lnTo>
                      <a:pt x="44" y="11"/>
                    </a:lnTo>
                    <a:lnTo>
                      <a:pt x="33" y="7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38"/>
                    </a:lnTo>
                    <a:lnTo>
                      <a:pt x="6" y="38"/>
                    </a:lnTo>
                    <a:lnTo>
                      <a:pt x="6" y="19"/>
                    </a:lnTo>
                    <a:lnTo>
                      <a:pt x="0" y="37"/>
                    </a:lnTo>
                    <a:lnTo>
                      <a:pt x="19" y="41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85352" name="Rectangle 136"/>
            <p:cNvSpPr>
              <a:spLocks noChangeArrowheads="1"/>
            </p:cNvSpPr>
            <p:nvPr/>
          </p:nvSpPr>
          <p:spPr bwMode="auto">
            <a:xfrm>
              <a:off x="2827" y="131"/>
              <a:ext cx="948" cy="1378"/>
            </a:xfrm>
            <a:prstGeom prst="rect">
              <a:avLst/>
            </a:prstGeom>
            <a:solidFill>
              <a:srgbClr val="B2B2B2"/>
            </a:solidFill>
            <a:ln w="603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85353" name="Rectangle 137"/>
            <p:cNvSpPr>
              <a:spLocks noChangeArrowheads="1"/>
            </p:cNvSpPr>
            <p:nvPr/>
          </p:nvSpPr>
          <p:spPr bwMode="auto">
            <a:xfrm>
              <a:off x="1577" y="131"/>
              <a:ext cx="949" cy="1378"/>
            </a:xfrm>
            <a:prstGeom prst="rect">
              <a:avLst/>
            </a:prstGeom>
            <a:solidFill>
              <a:srgbClr val="B2B2B2"/>
            </a:solidFill>
            <a:ln w="603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grpSp>
          <p:nvGrpSpPr>
            <p:cNvPr id="5" name="Group 138"/>
            <p:cNvGrpSpPr>
              <a:grpSpLocks/>
            </p:cNvGrpSpPr>
            <p:nvPr/>
          </p:nvGrpSpPr>
          <p:grpSpPr bwMode="auto">
            <a:xfrm>
              <a:off x="1915" y="1088"/>
              <a:ext cx="784" cy="269"/>
              <a:chOff x="1589" y="2052"/>
              <a:chExt cx="1376" cy="486"/>
            </a:xfrm>
          </p:grpSpPr>
          <p:sp>
            <p:nvSpPr>
              <p:cNvPr id="185370" name="Freeform 139"/>
              <p:cNvSpPr>
                <a:spLocks/>
              </p:cNvSpPr>
              <p:nvPr/>
            </p:nvSpPr>
            <p:spPr bwMode="auto">
              <a:xfrm>
                <a:off x="1589" y="2052"/>
                <a:ext cx="1223" cy="486"/>
              </a:xfrm>
              <a:custGeom>
                <a:avLst/>
                <a:gdLst>
                  <a:gd name="T0" fmla="*/ 59 w 1223"/>
                  <a:gd name="T1" fmla="*/ 223 h 486"/>
                  <a:gd name="T2" fmla="*/ 120 w 1223"/>
                  <a:gd name="T3" fmla="*/ 163 h 486"/>
                  <a:gd name="T4" fmla="*/ 229 w 1223"/>
                  <a:gd name="T5" fmla="*/ 115 h 486"/>
                  <a:gd name="T6" fmla="*/ 347 w 1223"/>
                  <a:gd name="T7" fmla="*/ 115 h 486"/>
                  <a:gd name="T8" fmla="*/ 453 w 1223"/>
                  <a:gd name="T9" fmla="*/ 149 h 486"/>
                  <a:gd name="T10" fmla="*/ 522 w 1223"/>
                  <a:gd name="T11" fmla="*/ 229 h 486"/>
                  <a:gd name="T12" fmla="*/ 544 w 1223"/>
                  <a:gd name="T13" fmla="*/ 256 h 486"/>
                  <a:gd name="T14" fmla="*/ 517 w 1223"/>
                  <a:gd name="T15" fmla="*/ 299 h 486"/>
                  <a:gd name="T16" fmla="*/ 454 w 1223"/>
                  <a:gd name="T17" fmla="*/ 399 h 486"/>
                  <a:gd name="T18" fmla="*/ 407 w 1223"/>
                  <a:gd name="T19" fmla="*/ 446 h 486"/>
                  <a:gd name="T20" fmla="*/ 371 w 1223"/>
                  <a:gd name="T21" fmla="*/ 456 h 486"/>
                  <a:gd name="T22" fmla="*/ 334 w 1223"/>
                  <a:gd name="T23" fmla="*/ 451 h 486"/>
                  <a:gd name="T24" fmla="*/ 257 w 1223"/>
                  <a:gd name="T25" fmla="*/ 366 h 486"/>
                  <a:gd name="T26" fmla="*/ 256 w 1223"/>
                  <a:gd name="T27" fmla="*/ 328 h 486"/>
                  <a:gd name="T28" fmla="*/ 264 w 1223"/>
                  <a:gd name="T29" fmla="*/ 297 h 486"/>
                  <a:gd name="T30" fmla="*/ 338 w 1223"/>
                  <a:gd name="T31" fmla="*/ 236 h 486"/>
                  <a:gd name="T32" fmla="*/ 416 w 1223"/>
                  <a:gd name="T33" fmla="*/ 154 h 486"/>
                  <a:gd name="T34" fmla="*/ 438 w 1223"/>
                  <a:gd name="T35" fmla="*/ 39 h 486"/>
                  <a:gd name="T36" fmla="*/ 470 w 1223"/>
                  <a:gd name="T37" fmla="*/ 31 h 486"/>
                  <a:gd name="T38" fmla="*/ 550 w 1223"/>
                  <a:gd name="T39" fmla="*/ 36 h 486"/>
                  <a:gd name="T40" fmla="*/ 657 w 1223"/>
                  <a:gd name="T41" fmla="*/ 80 h 486"/>
                  <a:gd name="T42" fmla="*/ 689 w 1223"/>
                  <a:gd name="T43" fmla="*/ 113 h 486"/>
                  <a:gd name="T44" fmla="*/ 692 w 1223"/>
                  <a:gd name="T45" fmla="*/ 127 h 486"/>
                  <a:gd name="T46" fmla="*/ 673 w 1223"/>
                  <a:gd name="T47" fmla="*/ 297 h 486"/>
                  <a:gd name="T48" fmla="*/ 713 w 1223"/>
                  <a:gd name="T49" fmla="*/ 365 h 486"/>
                  <a:gd name="T50" fmla="*/ 809 w 1223"/>
                  <a:gd name="T51" fmla="*/ 409 h 486"/>
                  <a:gd name="T52" fmla="*/ 867 w 1223"/>
                  <a:gd name="T53" fmla="*/ 396 h 486"/>
                  <a:gd name="T54" fmla="*/ 887 w 1223"/>
                  <a:gd name="T55" fmla="*/ 324 h 486"/>
                  <a:gd name="T56" fmla="*/ 894 w 1223"/>
                  <a:gd name="T57" fmla="*/ 266 h 486"/>
                  <a:gd name="T58" fmla="*/ 927 w 1223"/>
                  <a:gd name="T59" fmla="*/ 258 h 486"/>
                  <a:gd name="T60" fmla="*/ 987 w 1223"/>
                  <a:gd name="T61" fmla="*/ 247 h 486"/>
                  <a:gd name="T62" fmla="*/ 1182 w 1223"/>
                  <a:gd name="T63" fmla="*/ 256 h 486"/>
                  <a:gd name="T64" fmla="*/ 1198 w 1223"/>
                  <a:gd name="T65" fmla="*/ 228 h 486"/>
                  <a:gd name="T66" fmla="*/ 1031 w 1223"/>
                  <a:gd name="T67" fmla="*/ 218 h 486"/>
                  <a:gd name="T68" fmla="*/ 916 w 1223"/>
                  <a:gd name="T69" fmla="*/ 231 h 486"/>
                  <a:gd name="T70" fmla="*/ 875 w 1223"/>
                  <a:gd name="T71" fmla="*/ 270 h 486"/>
                  <a:gd name="T72" fmla="*/ 869 w 1223"/>
                  <a:gd name="T73" fmla="*/ 347 h 486"/>
                  <a:gd name="T74" fmla="*/ 847 w 1223"/>
                  <a:gd name="T75" fmla="*/ 376 h 486"/>
                  <a:gd name="T76" fmla="*/ 829 w 1223"/>
                  <a:gd name="T77" fmla="*/ 398 h 486"/>
                  <a:gd name="T78" fmla="*/ 771 w 1223"/>
                  <a:gd name="T79" fmla="*/ 368 h 486"/>
                  <a:gd name="T80" fmla="*/ 706 w 1223"/>
                  <a:gd name="T81" fmla="*/ 338 h 486"/>
                  <a:gd name="T82" fmla="*/ 702 w 1223"/>
                  <a:gd name="T83" fmla="*/ 297 h 486"/>
                  <a:gd name="T84" fmla="*/ 720 w 1223"/>
                  <a:gd name="T85" fmla="*/ 127 h 486"/>
                  <a:gd name="T86" fmla="*/ 695 w 1223"/>
                  <a:gd name="T87" fmla="*/ 74 h 486"/>
                  <a:gd name="T88" fmla="*/ 591 w 1223"/>
                  <a:gd name="T89" fmla="*/ 19 h 486"/>
                  <a:gd name="T90" fmla="*/ 472 w 1223"/>
                  <a:gd name="T91" fmla="*/ 2 h 486"/>
                  <a:gd name="T92" fmla="*/ 426 w 1223"/>
                  <a:gd name="T93" fmla="*/ 33 h 486"/>
                  <a:gd name="T94" fmla="*/ 404 w 1223"/>
                  <a:gd name="T95" fmla="*/ 148 h 486"/>
                  <a:gd name="T96" fmla="*/ 317 w 1223"/>
                  <a:gd name="T97" fmla="*/ 215 h 486"/>
                  <a:gd name="T98" fmla="*/ 232 w 1223"/>
                  <a:gd name="T99" fmla="*/ 295 h 486"/>
                  <a:gd name="T100" fmla="*/ 227 w 1223"/>
                  <a:gd name="T101" fmla="*/ 335 h 486"/>
                  <a:gd name="T102" fmla="*/ 287 w 1223"/>
                  <a:gd name="T103" fmla="*/ 429 h 486"/>
                  <a:gd name="T104" fmla="*/ 364 w 1223"/>
                  <a:gd name="T105" fmla="*/ 482 h 486"/>
                  <a:gd name="T106" fmla="*/ 418 w 1223"/>
                  <a:gd name="T107" fmla="*/ 473 h 486"/>
                  <a:gd name="T108" fmla="*/ 501 w 1223"/>
                  <a:gd name="T109" fmla="*/ 387 h 486"/>
                  <a:gd name="T110" fmla="*/ 555 w 1223"/>
                  <a:gd name="T111" fmla="*/ 277 h 486"/>
                  <a:gd name="T112" fmla="*/ 552 w 1223"/>
                  <a:gd name="T113" fmla="*/ 226 h 486"/>
                  <a:gd name="T114" fmla="*/ 495 w 1223"/>
                  <a:gd name="T115" fmla="*/ 162 h 486"/>
                  <a:gd name="T116" fmla="*/ 347 w 1223"/>
                  <a:gd name="T117" fmla="*/ 86 h 486"/>
                  <a:gd name="T118" fmla="*/ 188 w 1223"/>
                  <a:gd name="T119" fmla="*/ 99 h 486"/>
                  <a:gd name="T120" fmla="*/ 62 w 1223"/>
                  <a:gd name="T121" fmla="*/ 173 h 486"/>
                  <a:gd name="T122" fmla="*/ 10 w 1223"/>
                  <a:gd name="T123" fmla="*/ 272 h 4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223"/>
                  <a:gd name="T187" fmla="*/ 0 h 486"/>
                  <a:gd name="T188" fmla="*/ 1223 w 1223"/>
                  <a:gd name="T189" fmla="*/ 486 h 4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223" h="486">
                    <a:moveTo>
                      <a:pt x="0" y="316"/>
                    </a:moveTo>
                    <a:lnTo>
                      <a:pt x="27" y="322"/>
                    </a:lnTo>
                    <a:lnTo>
                      <a:pt x="37" y="283"/>
                    </a:lnTo>
                    <a:lnTo>
                      <a:pt x="43" y="262"/>
                    </a:lnTo>
                    <a:lnTo>
                      <a:pt x="51" y="242"/>
                    </a:lnTo>
                    <a:lnTo>
                      <a:pt x="59" y="223"/>
                    </a:lnTo>
                    <a:lnTo>
                      <a:pt x="71" y="206"/>
                    </a:lnTo>
                    <a:lnTo>
                      <a:pt x="57" y="200"/>
                    </a:lnTo>
                    <a:lnTo>
                      <a:pt x="68" y="211"/>
                    </a:lnTo>
                    <a:lnTo>
                      <a:pt x="82" y="193"/>
                    </a:lnTo>
                    <a:lnTo>
                      <a:pt x="98" y="179"/>
                    </a:lnTo>
                    <a:lnTo>
                      <a:pt x="120" y="163"/>
                    </a:lnTo>
                    <a:lnTo>
                      <a:pt x="109" y="154"/>
                    </a:lnTo>
                    <a:lnTo>
                      <a:pt x="115" y="167"/>
                    </a:lnTo>
                    <a:lnTo>
                      <a:pt x="141" y="152"/>
                    </a:lnTo>
                    <a:lnTo>
                      <a:pt x="169" y="138"/>
                    </a:lnTo>
                    <a:lnTo>
                      <a:pt x="199" y="126"/>
                    </a:lnTo>
                    <a:lnTo>
                      <a:pt x="229" y="115"/>
                    </a:lnTo>
                    <a:lnTo>
                      <a:pt x="260" y="107"/>
                    </a:lnTo>
                    <a:lnTo>
                      <a:pt x="256" y="94"/>
                    </a:lnTo>
                    <a:lnTo>
                      <a:pt x="256" y="108"/>
                    </a:lnTo>
                    <a:lnTo>
                      <a:pt x="286" y="105"/>
                    </a:lnTo>
                    <a:lnTo>
                      <a:pt x="314" y="107"/>
                    </a:lnTo>
                    <a:lnTo>
                      <a:pt x="347" y="115"/>
                    </a:lnTo>
                    <a:lnTo>
                      <a:pt x="347" y="101"/>
                    </a:lnTo>
                    <a:lnTo>
                      <a:pt x="341" y="113"/>
                    </a:lnTo>
                    <a:lnTo>
                      <a:pt x="375" y="126"/>
                    </a:lnTo>
                    <a:lnTo>
                      <a:pt x="412" y="143"/>
                    </a:lnTo>
                    <a:lnTo>
                      <a:pt x="448" y="163"/>
                    </a:lnTo>
                    <a:lnTo>
                      <a:pt x="453" y="149"/>
                    </a:lnTo>
                    <a:lnTo>
                      <a:pt x="443" y="160"/>
                    </a:lnTo>
                    <a:lnTo>
                      <a:pt x="475" y="182"/>
                    </a:lnTo>
                    <a:lnTo>
                      <a:pt x="489" y="193"/>
                    </a:lnTo>
                    <a:lnTo>
                      <a:pt x="501" y="206"/>
                    </a:lnTo>
                    <a:lnTo>
                      <a:pt x="513" y="218"/>
                    </a:lnTo>
                    <a:lnTo>
                      <a:pt x="522" y="229"/>
                    </a:lnTo>
                    <a:lnTo>
                      <a:pt x="533" y="220"/>
                    </a:lnTo>
                    <a:lnTo>
                      <a:pt x="519" y="225"/>
                    </a:lnTo>
                    <a:lnTo>
                      <a:pt x="525" y="237"/>
                    </a:lnTo>
                    <a:lnTo>
                      <a:pt x="530" y="247"/>
                    </a:lnTo>
                    <a:lnTo>
                      <a:pt x="530" y="262"/>
                    </a:lnTo>
                    <a:lnTo>
                      <a:pt x="544" y="256"/>
                    </a:lnTo>
                    <a:lnTo>
                      <a:pt x="530" y="256"/>
                    </a:lnTo>
                    <a:lnTo>
                      <a:pt x="528" y="270"/>
                    </a:lnTo>
                    <a:lnTo>
                      <a:pt x="542" y="270"/>
                    </a:lnTo>
                    <a:lnTo>
                      <a:pt x="528" y="266"/>
                    </a:lnTo>
                    <a:lnTo>
                      <a:pt x="524" y="281"/>
                    </a:lnTo>
                    <a:lnTo>
                      <a:pt x="517" y="299"/>
                    </a:lnTo>
                    <a:lnTo>
                      <a:pt x="509" y="316"/>
                    </a:lnTo>
                    <a:lnTo>
                      <a:pt x="500" y="335"/>
                    </a:lnTo>
                    <a:lnTo>
                      <a:pt x="478" y="371"/>
                    </a:lnTo>
                    <a:lnTo>
                      <a:pt x="490" y="376"/>
                    </a:lnTo>
                    <a:lnTo>
                      <a:pt x="481" y="366"/>
                    </a:lnTo>
                    <a:lnTo>
                      <a:pt x="454" y="399"/>
                    </a:lnTo>
                    <a:lnTo>
                      <a:pt x="442" y="415"/>
                    </a:lnTo>
                    <a:lnTo>
                      <a:pt x="427" y="427"/>
                    </a:lnTo>
                    <a:lnTo>
                      <a:pt x="415" y="440"/>
                    </a:lnTo>
                    <a:lnTo>
                      <a:pt x="402" y="449"/>
                    </a:lnTo>
                    <a:lnTo>
                      <a:pt x="413" y="459"/>
                    </a:lnTo>
                    <a:lnTo>
                      <a:pt x="407" y="446"/>
                    </a:lnTo>
                    <a:lnTo>
                      <a:pt x="396" y="453"/>
                    </a:lnTo>
                    <a:lnTo>
                      <a:pt x="388" y="457"/>
                    </a:lnTo>
                    <a:lnTo>
                      <a:pt x="375" y="457"/>
                    </a:lnTo>
                    <a:lnTo>
                      <a:pt x="382" y="471"/>
                    </a:lnTo>
                    <a:lnTo>
                      <a:pt x="382" y="457"/>
                    </a:lnTo>
                    <a:lnTo>
                      <a:pt x="371" y="456"/>
                    </a:lnTo>
                    <a:lnTo>
                      <a:pt x="371" y="470"/>
                    </a:lnTo>
                    <a:lnTo>
                      <a:pt x="375" y="456"/>
                    </a:lnTo>
                    <a:lnTo>
                      <a:pt x="364" y="451"/>
                    </a:lnTo>
                    <a:lnTo>
                      <a:pt x="352" y="445"/>
                    </a:lnTo>
                    <a:lnTo>
                      <a:pt x="339" y="437"/>
                    </a:lnTo>
                    <a:lnTo>
                      <a:pt x="334" y="451"/>
                    </a:lnTo>
                    <a:lnTo>
                      <a:pt x="344" y="440"/>
                    </a:lnTo>
                    <a:lnTo>
                      <a:pt x="331" y="431"/>
                    </a:lnTo>
                    <a:lnTo>
                      <a:pt x="308" y="409"/>
                    </a:lnTo>
                    <a:lnTo>
                      <a:pt x="284" y="382"/>
                    </a:lnTo>
                    <a:lnTo>
                      <a:pt x="267" y="355"/>
                    </a:lnTo>
                    <a:lnTo>
                      <a:pt x="257" y="366"/>
                    </a:lnTo>
                    <a:lnTo>
                      <a:pt x="270" y="360"/>
                    </a:lnTo>
                    <a:lnTo>
                      <a:pt x="264" y="347"/>
                    </a:lnTo>
                    <a:lnTo>
                      <a:pt x="257" y="335"/>
                    </a:lnTo>
                    <a:lnTo>
                      <a:pt x="254" y="324"/>
                    </a:lnTo>
                    <a:lnTo>
                      <a:pt x="242" y="328"/>
                    </a:lnTo>
                    <a:lnTo>
                      <a:pt x="256" y="328"/>
                    </a:lnTo>
                    <a:lnTo>
                      <a:pt x="254" y="319"/>
                    </a:lnTo>
                    <a:lnTo>
                      <a:pt x="256" y="310"/>
                    </a:lnTo>
                    <a:lnTo>
                      <a:pt x="242" y="310"/>
                    </a:lnTo>
                    <a:lnTo>
                      <a:pt x="254" y="316"/>
                    </a:lnTo>
                    <a:lnTo>
                      <a:pt x="259" y="306"/>
                    </a:lnTo>
                    <a:lnTo>
                      <a:pt x="264" y="297"/>
                    </a:lnTo>
                    <a:lnTo>
                      <a:pt x="251" y="291"/>
                    </a:lnTo>
                    <a:lnTo>
                      <a:pt x="260" y="302"/>
                    </a:lnTo>
                    <a:lnTo>
                      <a:pt x="268" y="292"/>
                    </a:lnTo>
                    <a:lnTo>
                      <a:pt x="289" y="273"/>
                    </a:lnTo>
                    <a:lnTo>
                      <a:pt x="312" y="255"/>
                    </a:lnTo>
                    <a:lnTo>
                      <a:pt x="338" y="236"/>
                    </a:lnTo>
                    <a:lnTo>
                      <a:pt x="361" y="217"/>
                    </a:lnTo>
                    <a:lnTo>
                      <a:pt x="385" y="198"/>
                    </a:lnTo>
                    <a:lnTo>
                      <a:pt x="393" y="189"/>
                    </a:lnTo>
                    <a:lnTo>
                      <a:pt x="402" y="178"/>
                    </a:lnTo>
                    <a:lnTo>
                      <a:pt x="413" y="159"/>
                    </a:lnTo>
                    <a:lnTo>
                      <a:pt x="416" y="154"/>
                    </a:lnTo>
                    <a:lnTo>
                      <a:pt x="426" y="130"/>
                    </a:lnTo>
                    <a:lnTo>
                      <a:pt x="432" y="107"/>
                    </a:lnTo>
                    <a:lnTo>
                      <a:pt x="438" y="85"/>
                    </a:lnTo>
                    <a:lnTo>
                      <a:pt x="445" y="63"/>
                    </a:lnTo>
                    <a:lnTo>
                      <a:pt x="453" y="44"/>
                    </a:lnTo>
                    <a:lnTo>
                      <a:pt x="438" y="39"/>
                    </a:lnTo>
                    <a:lnTo>
                      <a:pt x="449" y="49"/>
                    </a:lnTo>
                    <a:lnTo>
                      <a:pt x="461" y="36"/>
                    </a:lnTo>
                    <a:lnTo>
                      <a:pt x="451" y="25"/>
                    </a:lnTo>
                    <a:lnTo>
                      <a:pt x="456" y="39"/>
                    </a:lnTo>
                    <a:lnTo>
                      <a:pt x="464" y="35"/>
                    </a:lnTo>
                    <a:lnTo>
                      <a:pt x="470" y="31"/>
                    </a:lnTo>
                    <a:lnTo>
                      <a:pt x="483" y="28"/>
                    </a:lnTo>
                    <a:lnTo>
                      <a:pt x="478" y="16"/>
                    </a:lnTo>
                    <a:lnTo>
                      <a:pt x="478" y="30"/>
                    </a:lnTo>
                    <a:lnTo>
                      <a:pt x="489" y="28"/>
                    </a:lnTo>
                    <a:lnTo>
                      <a:pt x="519" y="31"/>
                    </a:lnTo>
                    <a:lnTo>
                      <a:pt x="550" y="36"/>
                    </a:lnTo>
                    <a:lnTo>
                      <a:pt x="550" y="22"/>
                    </a:lnTo>
                    <a:lnTo>
                      <a:pt x="546" y="36"/>
                    </a:lnTo>
                    <a:lnTo>
                      <a:pt x="580" y="46"/>
                    </a:lnTo>
                    <a:lnTo>
                      <a:pt x="613" y="57"/>
                    </a:lnTo>
                    <a:lnTo>
                      <a:pt x="643" y="71"/>
                    </a:lnTo>
                    <a:lnTo>
                      <a:pt x="657" y="80"/>
                    </a:lnTo>
                    <a:lnTo>
                      <a:pt x="664" y="66"/>
                    </a:lnTo>
                    <a:lnTo>
                      <a:pt x="653" y="77"/>
                    </a:lnTo>
                    <a:lnTo>
                      <a:pt x="665" y="85"/>
                    </a:lnTo>
                    <a:lnTo>
                      <a:pt x="675" y="94"/>
                    </a:lnTo>
                    <a:lnTo>
                      <a:pt x="683" y="102"/>
                    </a:lnTo>
                    <a:lnTo>
                      <a:pt x="689" y="113"/>
                    </a:lnTo>
                    <a:lnTo>
                      <a:pt x="700" y="104"/>
                    </a:lnTo>
                    <a:lnTo>
                      <a:pt x="686" y="108"/>
                    </a:lnTo>
                    <a:lnTo>
                      <a:pt x="691" y="121"/>
                    </a:lnTo>
                    <a:lnTo>
                      <a:pt x="703" y="115"/>
                    </a:lnTo>
                    <a:lnTo>
                      <a:pt x="689" y="115"/>
                    </a:lnTo>
                    <a:lnTo>
                      <a:pt x="692" y="127"/>
                    </a:lnTo>
                    <a:lnTo>
                      <a:pt x="692" y="143"/>
                    </a:lnTo>
                    <a:lnTo>
                      <a:pt x="689" y="173"/>
                    </a:lnTo>
                    <a:lnTo>
                      <a:pt x="684" y="206"/>
                    </a:lnTo>
                    <a:lnTo>
                      <a:pt x="678" y="239"/>
                    </a:lnTo>
                    <a:lnTo>
                      <a:pt x="675" y="270"/>
                    </a:lnTo>
                    <a:lnTo>
                      <a:pt x="673" y="297"/>
                    </a:lnTo>
                    <a:lnTo>
                      <a:pt x="676" y="308"/>
                    </a:lnTo>
                    <a:lnTo>
                      <a:pt x="676" y="314"/>
                    </a:lnTo>
                    <a:lnTo>
                      <a:pt x="681" y="325"/>
                    </a:lnTo>
                    <a:lnTo>
                      <a:pt x="692" y="343"/>
                    </a:lnTo>
                    <a:lnTo>
                      <a:pt x="695" y="347"/>
                    </a:lnTo>
                    <a:lnTo>
                      <a:pt x="713" y="365"/>
                    </a:lnTo>
                    <a:lnTo>
                      <a:pt x="733" y="379"/>
                    </a:lnTo>
                    <a:lnTo>
                      <a:pt x="738" y="382"/>
                    </a:lnTo>
                    <a:lnTo>
                      <a:pt x="760" y="394"/>
                    </a:lnTo>
                    <a:lnTo>
                      <a:pt x="782" y="402"/>
                    </a:lnTo>
                    <a:lnTo>
                      <a:pt x="804" y="409"/>
                    </a:lnTo>
                    <a:lnTo>
                      <a:pt x="809" y="409"/>
                    </a:lnTo>
                    <a:lnTo>
                      <a:pt x="829" y="412"/>
                    </a:lnTo>
                    <a:lnTo>
                      <a:pt x="834" y="410"/>
                    </a:lnTo>
                    <a:lnTo>
                      <a:pt x="850" y="409"/>
                    </a:lnTo>
                    <a:lnTo>
                      <a:pt x="858" y="404"/>
                    </a:lnTo>
                    <a:lnTo>
                      <a:pt x="862" y="401"/>
                    </a:lnTo>
                    <a:lnTo>
                      <a:pt x="867" y="396"/>
                    </a:lnTo>
                    <a:lnTo>
                      <a:pt x="870" y="391"/>
                    </a:lnTo>
                    <a:lnTo>
                      <a:pt x="873" y="383"/>
                    </a:lnTo>
                    <a:lnTo>
                      <a:pt x="878" y="374"/>
                    </a:lnTo>
                    <a:lnTo>
                      <a:pt x="883" y="354"/>
                    </a:lnTo>
                    <a:lnTo>
                      <a:pt x="883" y="347"/>
                    </a:lnTo>
                    <a:lnTo>
                      <a:pt x="887" y="324"/>
                    </a:lnTo>
                    <a:lnTo>
                      <a:pt x="873" y="324"/>
                    </a:lnTo>
                    <a:lnTo>
                      <a:pt x="887" y="330"/>
                    </a:lnTo>
                    <a:lnTo>
                      <a:pt x="892" y="305"/>
                    </a:lnTo>
                    <a:lnTo>
                      <a:pt x="902" y="281"/>
                    </a:lnTo>
                    <a:lnTo>
                      <a:pt x="906" y="272"/>
                    </a:lnTo>
                    <a:lnTo>
                      <a:pt x="894" y="266"/>
                    </a:lnTo>
                    <a:lnTo>
                      <a:pt x="903" y="277"/>
                    </a:lnTo>
                    <a:lnTo>
                      <a:pt x="911" y="267"/>
                    </a:lnTo>
                    <a:lnTo>
                      <a:pt x="921" y="259"/>
                    </a:lnTo>
                    <a:lnTo>
                      <a:pt x="910" y="250"/>
                    </a:lnTo>
                    <a:lnTo>
                      <a:pt x="916" y="262"/>
                    </a:lnTo>
                    <a:lnTo>
                      <a:pt x="927" y="258"/>
                    </a:lnTo>
                    <a:lnTo>
                      <a:pt x="939" y="253"/>
                    </a:lnTo>
                    <a:lnTo>
                      <a:pt x="933" y="239"/>
                    </a:lnTo>
                    <a:lnTo>
                      <a:pt x="933" y="253"/>
                    </a:lnTo>
                    <a:lnTo>
                      <a:pt x="949" y="250"/>
                    </a:lnTo>
                    <a:lnTo>
                      <a:pt x="968" y="248"/>
                    </a:lnTo>
                    <a:lnTo>
                      <a:pt x="987" y="247"/>
                    </a:lnTo>
                    <a:lnTo>
                      <a:pt x="1031" y="247"/>
                    </a:lnTo>
                    <a:lnTo>
                      <a:pt x="1077" y="248"/>
                    </a:lnTo>
                    <a:lnTo>
                      <a:pt x="1122" y="251"/>
                    </a:lnTo>
                    <a:lnTo>
                      <a:pt x="1143" y="253"/>
                    </a:lnTo>
                    <a:lnTo>
                      <a:pt x="1163" y="255"/>
                    </a:lnTo>
                    <a:lnTo>
                      <a:pt x="1182" y="256"/>
                    </a:lnTo>
                    <a:lnTo>
                      <a:pt x="1198" y="256"/>
                    </a:lnTo>
                    <a:lnTo>
                      <a:pt x="1212" y="258"/>
                    </a:lnTo>
                    <a:lnTo>
                      <a:pt x="1223" y="258"/>
                    </a:lnTo>
                    <a:lnTo>
                      <a:pt x="1223" y="229"/>
                    </a:lnTo>
                    <a:lnTo>
                      <a:pt x="1212" y="229"/>
                    </a:lnTo>
                    <a:lnTo>
                      <a:pt x="1198" y="228"/>
                    </a:lnTo>
                    <a:lnTo>
                      <a:pt x="1182" y="228"/>
                    </a:lnTo>
                    <a:lnTo>
                      <a:pt x="1163" y="226"/>
                    </a:lnTo>
                    <a:lnTo>
                      <a:pt x="1143" y="225"/>
                    </a:lnTo>
                    <a:lnTo>
                      <a:pt x="1122" y="223"/>
                    </a:lnTo>
                    <a:lnTo>
                      <a:pt x="1077" y="220"/>
                    </a:lnTo>
                    <a:lnTo>
                      <a:pt x="1031" y="218"/>
                    </a:lnTo>
                    <a:lnTo>
                      <a:pt x="987" y="218"/>
                    </a:lnTo>
                    <a:lnTo>
                      <a:pt x="968" y="220"/>
                    </a:lnTo>
                    <a:lnTo>
                      <a:pt x="949" y="222"/>
                    </a:lnTo>
                    <a:lnTo>
                      <a:pt x="933" y="225"/>
                    </a:lnTo>
                    <a:lnTo>
                      <a:pt x="928" y="226"/>
                    </a:lnTo>
                    <a:lnTo>
                      <a:pt x="916" y="231"/>
                    </a:lnTo>
                    <a:lnTo>
                      <a:pt x="905" y="236"/>
                    </a:lnTo>
                    <a:lnTo>
                      <a:pt x="900" y="239"/>
                    </a:lnTo>
                    <a:lnTo>
                      <a:pt x="891" y="247"/>
                    </a:lnTo>
                    <a:lnTo>
                      <a:pt x="883" y="256"/>
                    </a:lnTo>
                    <a:lnTo>
                      <a:pt x="880" y="261"/>
                    </a:lnTo>
                    <a:lnTo>
                      <a:pt x="875" y="270"/>
                    </a:lnTo>
                    <a:lnTo>
                      <a:pt x="865" y="294"/>
                    </a:lnTo>
                    <a:lnTo>
                      <a:pt x="861" y="319"/>
                    </a:lnTo>
                    <a:lnTo>
                      <a:pt x="859" y="324"/>
                    </a:lnTo>
                    <a:lnTo>
                      <a:pt x="854" y="347"/>
                    </a:lnTo>
                    <a:lnTo>
                      <a:pt x="869" y="347"/>
                    </a:lnTo>
                    <a:lnTo>
                      <a:pt x="856" y="343"/>
                    </a:lnTo>
                    <a:lnTo>
                      <a:pt x="851" y="363"/>
                    </a:lnTo>
                    <a:lnTo>
                      <a:pt x="847" y="372"/>
                    </a:lnTo>
                    <a:lnTo>
                      <a:pt x="843" y="380"/>
                    </a:lnTo>
                    <a:lnTo>
                      <a:pt x="856" y="385"/>
                    </a:lnTo>
                    <a:lnTo>
                      <a:pt x="847" y="376"/>
                    </a:lnTo>
                    <a:lnTo>
                      <a:pt x="842" y="380"/>
                    </a:lnTo>
                    <a:lnTo>
                      <a:pt x="851" y="391"/>
                    </a:lnTo>
                    <a:lnTo>
                      <a:pt x="847" y="377"/>
                    </a:lnTo>
                    <a:lnTo>
                      <a:pt x="840" y="382"/>
                    </a:lnTo>
                    <a:lnTo>
                      <a:pt x="823" y="383"/>
                    </a:lnTo>
                    <a:lnTo>
                      <a:pt x="829" y="398"/>
                    </a:lnTo>
                    <a:lnTo>
                      <a:pt x="829" y="383"/>
                    </a:lnTo>
                    <a:lnTo>
                      <a:pt x="809" y="380"/>
                    </a:lnTo>
                    <a:lnTo>
                      <a:pt x="809" y="394"/>
                    </a:lnTo>
                    <a:lnTo>
                      <a:pt x="815" y="382"/>
                    </a:lnTo>
                    <a:lnTo>
                      <a:pt x="793" y="376"/>
                    </a:lnTo>
                    <a:lnTo>
                      <a:pt x="771" y="368"/>
                    </a:lnTo>
                    <a:lnTo>
                      <a:pt x="749" y="355"/>
                    </a:lnTo>
                    <a:lnTo>
                      <a:pt x="743" y="368"/>
                    </a:lnTo>
                    <a:lnTo>
                      <a:pt x="754" y="358"/>
                    </a:lnTo>
                    <a:lnTo>
                      <a:pt x="733" y="344"/>
                    </a:lnTo>
                    <a:lnTo>
                      <a:pt x="716" y="327"/>
                    </a:lnTo>
                    <a:lnTo>
                      <a:pt x="706" y="338"/>
                    </a:lnTo>
                    <a:lnTo>
                      <a:pt x="719" y="332"/>
                    </a:lnTo>
                    <a:lnTo>
                      <a:pt x="706" y="313"/>
                    </a:lnTo>
                    <a:lnTo>
                      <a:pt x="703" y="303"/>
                    </a:lnTo>
                    <a:lnTo>
                      <a:pt x="691" y="308"/>
                    </a:lnTo>
                    <a:lnTo>
                      <a:pt x="705" y="308"/>
                    </a:lnTo>
                    <a:lnTo>
                      <a:pt x="702" y="297"/>
                    </a:lnTo>
                    <a:lnTo>
                      <a:pt x="703" y="270"/>
                    </a:lnTo>
                    <a:lnTo>
                      <a:pt x="706" y="239"/>
                    </a:lnTo>
                    <a:lnTo>
                      <a:pt x="713" y="206"/>
                    </a:lnTo>
                    <a:lnTo>
                      <a:pt x="717" y="173"/>
                    </a:lnTo>
                    <a:lnTo>
                      <a:pt x="720" y="143"/>
                    </a:lnTo>
                    <a:lnTo>
                      <a:pt x="720" y="127"/>
                    </a:lnTo>
                    <a:lnTo>
                      <a:pt x="717" y="115"/>
                    </a:lnTo>
                    <a:lnTo>
                      <a:pt x="717" y="110"/>
                    </a:lnTo>
                    <a:lnTo>
                      <a:pt x="713" y="97"/>
                    </a:lnTo>
                    <a:lnTo>
                      <a:pt x="709" y="93"/>
                    </a:lnTo>
                    <a:lnTo>
                      <a:pt x="705" y="85"/>
                    </a:lnTo>
                    <a:lnTo>
                      <a:pt x="695" y="74"/>
                    </a:lnTo>
                    <a:lnTo>
                      <a:pt x="686" y="64"/>
                    </a:lnTo>
                    <a:lnTo>
                      <a:pt x="673" y="57"/>
                    </a:lnTo>
                    <a:lnTo>
                      <a:pt x="668" y="53"/>
                    </a:lnTo>
                    <a:lnTo>
                      <a:pt x="654" y="44"/>
                    </a:lnTo>
                    <a:lnTo>
                      <a:pt x="624" y="30"/>
                    </a:lnTo>
                    <a:lnTo>
                      <a:pt x="591" y="19"/>
                    </a:lnTo>
                    <a:lnTo>
                      <a:pt x="557" y="9"/>
                    </a:lnTo>
                    <a:lnTo>
                      <a:pt x="550" y="8"/>
                    </a:lnTo>
                    <a:lnTo>
                      <a:pt x="519" y="3"/>
                    </a:lnTo>
                    <a:lnTo>
                      <a:pt x="489" y="0"/>
                    </a:lnTo>
                    <a:lnTo>
                      <a:pt x="478" y="2"/>
                    </a:lnTo>
                    <a:lnTo>
                      <a:pt x="472" y="2"/>
                    </a:lnTo>
                    <a:lnTo>
                      <a:pt x="464" y="5"/>
                    </a:lnTo>
                    <a:lnTo>
                      <a:pt x="453" y="8"/>
                    </a:lnTo>
                    <a:lnTo>
                      <a:pt x="445" y="13"/>
                    </a:lnTo>
                    <a:lnTo>
                      <a:pt x="440" y="16"/>
                    </a:lnTo>
                    <a:lnTo>
                      <a:pt x="429" y="28"/>
                    </a:lnTo>
                    <a:lnTo>
                      <a:pt x="426" y="33"/>
                    </a:lnTo>
                    <a:lnTo>
                      <a:pt x="418" y="52"/>
                    </a:lnTo>
                    <a:lnTo>
                      <a:pt x="412" y="74"/>
                    </a:lnTo>
                    <a:lnTo>
                      <a:pt x="405" y="96"/>
                    </a:lnTo>
                    <a:lnTo>
                      <a:pt x="399" y="119"/>
                    </a:lnTo>
                    <a:lnTo>
                      <a:pt x="390" y="143"/>
                    </a:lnTo>
                    <a:lnTo>
                      <a:pt x="404" y="148"/>
                    </a:lnTo>
                    <a:lnTo>
                      <a:pt x="393" y="138"/>
                    </a:lnTo>
                    <a:lnTo>
                      <a:pt x="380" y="160"/>
                    </a:lnTo>
                    <a:lnTo>
                      <a:pt x="372" y="168"/>
                    </a:lnTo>
                    <a:lnTo>
                      <a:pt x="364" y="178"/>
                    </a:lnTo>
                    <a:lnTo>
                      <a:pt x="341" y="196"/>
                    </a:lnTo>
                    <a:lnTo>
                      <a:pt x="317" y="215"/>
                    </a:lnTo>
                    <a:lnTo>
                      <a:pt x="292" y="234"/>
                    </a:lnTo>
                    <a:lnTo>
                      <a:pt x="268" y="253"/>
                    </a:lnTo>
                    <a:lnTo>
                      <a:pt x="248" y="272"/>
                    </a:lnTo>
                    <a:lnTo>
                      <a:pt x="240" y="281"/>
                    </a:lnTo>
                    <a:lnTo>
                      <a:pt x="237" y="286"/>
                    </a:lnTo>
                    <a:lnTo>
                      <a:pt x="232" y="295"/>
                    </a:lnTo>
                    <a:lnTo>
                      <a:pt x="227" y="305"/>
                    </a:lnTo>
                    <a:lnTo>
                      <a:pt x="227" y="310"/>
                    </a:lnTo>
                    <a:lnTo>
                      <a:pt x="226" y="319"/>
                    </a:lnTo>
                    <a:lnTo>
                      <a:pt x="227" y="328"/>
                    </a:lnTo>
                    <a:lnTo>
                      <a:pt x="227" y="335"/>
                    </a:lnTo>
                    <a:lnTo>
                      <a:pt x="230" y="346"/>
                    </a:lnTo>
                    <a:lnTo>
                      <a:pt x="237" y="358"/>
                    </a:lnTo>
                    <a:lnTo>
                      <a:pt x="243" y="371"/>
                    </a:lnTo>
                    <a:lnTo>
                      <a:pt x="246" y="376"/>
                    </a:lnTo>
                    <a:lnTo>
                      <a:pt x="264" y="402"/>
                    </a:lnTo>
                    <a:lnTo>
                      <a:pt x="287" y="429"/>
                    </a:lnTo>
                    <a:lnTo>
                      <a:pt x="311" y="451"/>
                    </a:lnTo>
                    <a:lnTo>
                      <a:pt x="323" y="460"/>
                    </a:lnTo>
                    <a:lnTo>
                      <a:pt x="328" y="464"/>
                    </a:lnTo>
                    <a:lnTo>
                      <a:pt x="341" y="471"/>
                    </a:lnTo>
                    <a:lnTo>
                      <a:pt x="353" y="478"/>
                    </a:lnTo>
                    <a:lnTo>
                      <a:pt x="364" y="482"/>
                    </a:lnTo>
                    <a:lnTo>
                      <a:pt x="371" y="484"/>
                    </a:lnTo>
                    <a:lnTo>
                      <a:pt x="382" y="486"/>
                    </a:lnTo>
                    <a:lnTo>
                      <a:pt x="386" y="484"/>
                    </a:lnTo>
                    <a:lnTo>
                      <a:pt x="394" y="484"/>
                    </a:lnTo>
                    <a:lnTo>
                      <a:pt x="407" y="479"/>
                    </a:lnTo>
                    <a:lnTo>
                      <a:pt x="418" y="473"/>
                    </a:lnTo>
                    <a:lnTo>
                      <a:pt x="423" y="470"/>
                    </a:lnTo>
                    <a:lnTo>
                      <a:pt x="435" y="460"/>
                    </a:lnTo>
                    <a:lnTo>
                      <a:pt x="448" y="448"/>
                    </a:lnTo>
                    <a:lnTo>
                      <a:pt x="462" y="435"/>
                    </a:lnTo>
                    <a:lnTo>
                      <a:pt x="475" y="420"/>
                    </a:lnTo>
                    <a:lnTo>
                      <a:pt x="501" y="387"/>
                    </a:lnTo>
                    <a:lnTo>
                      <a:pt x="505" y="382"/>
                    </a:lnTo>
                    <a:lnTo>
                      <a:pt x="527" y="346"/>
                    </a:lnTo>
                    <a:lnTo>
                      <a:pt x="536" y="327"/>
                    </a:lnTo>
                    <a:lnTo>
                      <a:pt x="544" y="310"/>
                    </a:lnTo>
                    <a:lnTo>
                      <a:pt x="550" y="292"/>
                    </a:lnTo>
                    <a:lnTo>
                      <a:pt x="555" y="277"/>
                    </a:lnTo>
                    <a:lnTo>
                      <a:pt x="557" y="270"/>
                    </a:lnTo>
                    <a:lnTo>
                      <a:pt x="558" y="256"/>
                    </a:lnTo>
                    <a:lnTo>
                      <a:pt x="557" y="251"/>
                    </a:lnTo>
                    <a:lnTo>
                      <a:pt x="557" y="240"/>
                    </a:lnTo>
                    <a:lnTo>
                      <a:pt x="552" y="226"/>
                    </a:lnTo>
                    <a:lnTo>
                      <a:pt x="546" y="214"/>
                    </a:lnTo>
                    <a:lnTo>
                      <a:pt x="542" y="209"/>
                    </a:lnTo>
                    <a:lnTo>
                      <a:pt x="533" y="198"/>
                    </a:lnTo>
                    <a:lnTo>
                      <a:pt x="522" y="185"/>
                    </a:lnTo>
                    <a:lnTo>
                      <a:pt x="509" y="173"/>
                    </a:lnTo>
                    <a:lnTo>
                      <a:pt x="495" y="162"/>
                    </a:lnTo>
                    <a:lnTo>
                      <a:pt x="464" y="140"/>
                    </a:lnTo>
                    <a:lnTo>
                      <a:pt x="459" y="137"/>
                    </a:lnTo>
                    <a:lnTo>
                      <a:pt x="423" y="116"/>
                    </a:lnTo>
                    <a:lnTo>
                      <a:pt x="386" y="99"/>
                    </a:lnTo>
                    <a:lnTo>
                      <a:pt x="352" y="86"/>
                    </a:lnTo>
                    <a:lnTo>
                      <a:pt x="347" y="86"/>
                    </a:lnTo>
                    <a:lnTo>
                      <a:pt x="319" y="80"/>
                    </a:lnTo>
                    <a:lnTo>
                      <a:pt x="286" y="77"/>
                    </a:lnTo>
                    <a:lnTo>
                      <a:pt x="256" y="80"/>
                    </a:lnTo>
                    <a:lnTo>
                      <a:pt x="249" y="80"/>
                    </a:lnTo>
                    <a:lnTo>
                      <a:pt x="218" y="88"/>
                    </a:lnTo>
                    <a:lnTo>
                      <a:pt x="188" y="99"/>
                    </a:lnTo>
                    <a:lnTo>
                      <a:pt x="158" y="112"/>
                    </a:lnTo>
                    <a:lnTo>
                      <a:pt x="130" y="126"/>
                    </a:lnTo>
                    <a:lnTo>
                      <a:pt x="104" y="140"/>
                    </a:lnTo>
                    <a:lnTo>
                      <a:pt x="100" y="143"/>
                    </a:lnTo>
                    <a:lnTo>
                      <a:pt x="81" y="157"/>
                    </a:lnTo>
                    <a:lnTo>
                      <a:pt x="62" y="173"/>
                    </a:lnTo>
                    <a:lnTo>
                      <a:pt x="48" y="190"/>
                    </a:lnTo>
                    <a:lnTo>
                      <a:pt x="45" y="195"/>
                    </a:lnTo>
                    <a:lnTo>
                      <a:pt x="32" y="212"/>
                    </a:lnTo>
                    <a:lnTo>
                      <a:pt x="24" y="231"/>
                    </a:lnTo>
                    <a:lnTo>
                      <a:pt x="16" y="251"/>
                    </a:lnTo>
                    <a:lnTo>
                      <a:pt x="10" y="272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71" name="Oval 140"/>
              <p:cNvSpPr>
                <a:spLocks noChangeArrowheads="1"/>
              </p:cNvSpPr>
              <p:nvPr/>
            </p:nvSpPr>
            <p:spPr bwMode="auto">
              <a:xfrm>
                <a:off x="2812" y="2220"/>
                <a:ext cx="153" cy="153"/>
              </a:xfrm>
              <a:prstGeom prst="ellipse">
                <a:avLst/>
              </a:prstGeom>
              <a:solidFill>
                <a:srgbClr val="00FF00"/>
              </a:solidFill>
              <a:ln w="14288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" name="Group 141"/>
            <p:cNvGrpSpPr>
              <a:grpSpLocks/>
            </p:cNvGrpSpPr>
            <p:nvPr/>
          </p:nvGrpSpPr>
          <p:grpSpPr bwMode="auto">
            <a:xfrm>
              <a:off x="2655" y="875"/>
              <a:ext cx="583" cy="309"/>
              <a:chOff x="2888" y="1667"/>
              <a:chExt cx="1025" cy="559"/>
            </a:xfrm>
          </p:grpSpPr>
          <p:sp>
            <p:nvSpPr>
              <p:cNvPr id="185368" name="Freeform 142"/>
              <p:cNvSpPr>
                <a:spLocks/>
              </p:cNvSpPr>
              <p:nvPr/>
            </p:nvSpPr>
            <p:spPr bwMode="auto">
              <a:xfrm>
                <a:off x="2962" y="1667"/>
                <a:ext cx="951" cy="559"/>
              </a:xfrm>
              <a:custGeom>
                <a:avLst/>
                <a:gdLst>
                  <a:gd name="T0" fmla="*/ 212 w 951"/>
                  <a:gd name="T1" fmla="*/ 423 h 559"/>
                  <a:gd name="T2" fmla="*/ 327 w 951"/>
                  <a:gd name="T3" fmla="*/ 398 h 559"/>
                  <a:gd name="T4" fmla="*/ 368 w 951"/>
                  <a:gd name="T5" fmla="*/ 332 h 559"/>
                  <a:gd name="T6" fmla="*/ 395 w 951"/>
                  <a:gd name="T7" fmla="*/ 250 h 559"/>
                  <a:gd name="T8" fmla="*/ 504 w 951"/>
                  <a:gd name="T9" fmla="*/ 123 h 559"/>
                  <a:gd name="T10" fmla="*/ 557 w 951"/>
                  <a:gd name="T11" fmla="*/ 104 h 559"/>
                  <a:gd name="T12" fmla="*/ 584 w 951"/>
                  <a:gd name="T13" fmla="*/ 113 h 559"/>
                  <a:gd name="T14" fmla="*/ 654 w 951"/>
                  <a:gd name="T15" fmla="*/ 162 h 559"/>
                  <a:gd name="T16" fmla="*/ 709 w 951"/>
                  <a:gd name="T17" fmla="*/ 225 h 559"/>
                  <a:gd name="T18" fmla="*/ 740 w 951"/>
                  <a:gd name="T19" fmla="*/ 299 h 559"/>
                  <a:gd name="T20" fmla="*/ 739 w 951"/>
                  <a:gd name="T21" fmla="*/ 347 h 559"/>
                  <a:gd name="T22" fmla="*/ 677 w 951"/>
                  <a:gd name="T23" fmla="*/ 376 h 559"/>
                  <a:gd name="T24" fmla="*/ 635 w 951"/>
                  <a:gd name="T25" fmla="*/ 380 h 559"/>
                  <a:gd name="T26" fmla="*/ 591 w 951"/>
                  <a:gd name="T27" fmla="*/ 380 h 559"/>
                  <a:gd name="T28" fmla="*/ 501 w 951"/>
                  <a:gd name="T29" fmla="*/ 264 h 559"/>
                  <a:gd name="T30" fmla="*/ 353 w 951"/>
                  <a:gd name="T31" fmla="*/ 99 h 559"/>
                  <a:gd name="T32" fmla="*/ 298 w 951"/>
                  <a:gd name="T33" fmla="*/ 72 h 559"/>
                  <a:gd name="T34" fmla="*/ 274 w 951"/>
                  <a:gd name="T35" fmla="*/ 110 h 559"/>
                  <a:gd name="T36" fmla="*/ 296 w 951"/>
                  <a:gd name="T37" fmla="*/ 223 h 559"/>
                  <a:gd name="T38" fmla="*/ 354 w 951"/>
                  <a:gd name="T39" fmla="*/ 383 h 559"/>
                  <a:gd name="T40" fmla="*/ 405 w 951"/>
                  <a:gd name="T41" fmla="*/ 442 h 559"/>
                  <a:gd name="T42" fmla="*/ 523 w 951"/>
                  <a:gd name="T43" fmla="*/ 482 h 559"/>
                  <a:gd name="T44" fmla="*/ 595 w 951"/>
                  <a:gd name="T45" fmla="*/ 530 h 559"/>
                  <a:gd name="T46" fmla="*/ 709 w 951"/>
                  <a:gd name="T47" fmla="*/ 559 h 559"/>
                  <a:gd name="T48" fmla="*/ 874 w 951"/>
                  <a:gd name="T49" fmla="*/ 520 h 559"/>
                  <a:gd name="T50" fmla="*/ 925 w 951"/>
                  <a:gd name="T51" fmla="*/ 475 h 559"/>
                  <a:gd name="T52" fmla="*/ 951 w 951"/>
                  <a:gd name="T53" fmla="*/ 358 h 559"/>
                  <a:gd name="T54" fmla="*/ 936 w 951"/>
                  <a:gd name="T55" fmla="*/ 185 h 559"/>
                  <a:gd name="T56" fmla="*/ 893 w 951"/>
                  <a:gd name="T57" fmla="*/ 115 h 559"/>
                  <a:gd name="T58" fmla="*/ 781 w 951"/>
                  <a:gd name="T59" fmla="*/ 79 h 559"/>
                  <a:gd name="T60" fmla="*/ 707 w 951"/>
                  <a:gd name="T61" fmla="*/ 13 h 559"/>
                  <a:gd name="T62" fmla="*/ 698 w 951"/>
                  <a:gd name="T63" fmla="*/ 60 h 559"/>
                  <a:gd name="T64" fmla="*/ 808 w 951"/>
                  <a:gd name="T65" fmla="*/ 124 h 559"/>
                  <a:gd name="T66" fmla="*/ 884 w 951"/>
                  <a:gd name="T67" fmla="*/ 157 h 559"/>
                  <a:gd name="T68" fmla="*/ 901 w 951"/>
                  <a:gd name="T69" fmla="*/ 200 h 559"/>
                  <a:gd name="T70" fmla="*/ 914 w 951"/>
                  <a:gd name="T71" fmla="*/ 314 h 559"/>
                  <a:gd name="T72" fmla="*/ 904 w 951"/>
                  <a:gd name="T73" fmla="*/ 429 h 559"/>
                  <a:gd name="T74" fmla="*/ 877 w 951"/>
                  <a:gd name="T75" fmla="*/ 473 h 559"/>
                  <a:gd name="T76" fmla="*/ 799 w 951"/>
                  <a:gd name="T77" fmla="*/ 509 h 559"/>
                  <a:gd name="T78" fmla="*/ 682 w 951"/>
                  <a:gd name="T79" fmla="*/ 522 h 559"/>
                  <a:gd name="T80" fmla="*/ 609 w 951"/>
                  <a:gd name="T81" fmla="*/ 495 h 559"/>
                  <a:gd name="T82" fmla="*/ 540 w 951"/>
                  <a:gd name="T83" fmla="*/ 449 h 559"/>
                  <a:gd name="T84" fmla="*/ 419 w 951"/>
                  <a:gd name="T85" fmla="*/ 407 h 559"/>
                  <a:gd name="T86" fmla="*/ 405 w 951"/>
                  <a:gd name="T87" fmla="*/ 393 h 559"/>
                  <a:gd name="T88" fmla="*/ 354 w 951"/>
                  <a:gd name="T89" fmla="*/ 284 h 559"/>
                  <a:gd name="T90" fmla="*/ 320 w 951"/>
                  <a:gd name="T91" fmla="*/ 167 h 559"/>
                  <a:gd name="T92" fmla="*/ 312 w 951"/>
                  <a:gd name="T93" fmla="*/ 105 h 559"/>
                  <a:gd name="T94" fmla="*/ 304 w 951"/>
                  <a:gd name="T95" fmla="*/ 107 h 559"/>
                  <a:gd name="T96" fmla="*/ 326 w 951"/>
                  <a:gd name="T97" fmla="*/ 126 h 559"/>
                  <a:gd name="T98" fmla="*/ 474 w 951"/>
                  <a:gd name="T99" fmla="*/ 291 h 559"/>
                  <a:gd name="T100" fmla="*/ 584 w 951"/>
                  <a:gd name="T101" fmla="*/ 398 h 559"/>
                  <a:gd name="T102" fmla="*/ 660 w 951"/>
                  <a:gd name="T103" fmla="*/ 418 h 559"/>
                  <a:gd name="T104" fmla="*/ 737 w 951"/>
                  <a:gd name="T105" fmla="*/ 379 h 559"/>
                  <a:gd name="T106" fmla="*/ 778 w 951"/>
                  <a:gd name="T107" fmla="*/ 299 h 559"/>
                  <a:gd name="T108" fmla="*/ 743 w 951"/>
                  <a:gd name="T109" fmla="*/ 211 h 559"/>
                  <a:gd name="T110" fmla="*/ 663 w 951"/>
                  <a:gd name="T111" fmla="*/ 121 h 559"/>
                  <a:gd name="T112" fmla="*/ 570 w 951"/>
                  <a:gd name="T113" fmla="*/ 71 h 559"/>
                  <a:gd name="T114" fmla="*/ 498 w 951"/>
                  <a:gd name="T115" fmla="*/ 83 h 559"/>
                  <a:gd name="T116" fmla="*/ 381 w 951"/>
                  <a:gd name="T117" fmla="*/ 206 h 559"/>
                  <a:gd name="T118" fmla="*/ 334 w 951"/>
                  <a:gd name="T119" fmla="*/ 317 h 559"/>
                  <a:gd name="T120" fmla="*/ 310 w 951"/>
                  <a:gd name="T121" fmla="*/ 365 h 559"/>
                  <a:gd name="T122" fmla="*/ 277 w 951"/>
                  <a:gd name="T123" fmla="*/ 398 h 559"/>
                  <a:gd name="T124" fmla="*/ 90 w 951"/>
                  <a:gd name="T125" fmla="*/ 380 h 5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51"/>
                  <a:gd name="T190" fmla="*/ 0 h 559"/>
                  <a:gd name="T191" fmla="*/ 951 w 951"/>
                  <a:gd name="T192" fmla="*/ 559 h 5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51" h="559">
                    <a:moveTo>
                      <a:pt x="3" y="371"/>
                    </a:moveTo>
                    <a:lnTo>
                      <a:pt x="0" y="409"/>
                    </a:lnTo>
                    <a:lnTo>
                      <a:pt x="90" y="418"/>
                    </a:lnTo>
                    <a:lnTo>
                      <a:pt x="134" y="421"/>
                    </a:lnTo>
                    <a:lnTo>
                      <a:pt x="175" y="423"/>
                    </a:lnTo>
                    <a:lnTo>
                      <a:pt x="212" y="423"/>
                    </a:lnTo>
                    <a:lnTo>
                      <a:pt x="247" y="421"/>
                    </a:lnTo>
                    <a:lnTo>
                      <a:pt x="277" y="416"/>
                    </a:lnTo>
                    <a:lnTo>
                      <a:pt x="285" y="415"/>
                    </a:lnTo>
                    <a:lnTo>
                      <a:pt x="312" y="407"/>
                    </a:lnTo>
                    <a:lnTo>
                      <a:pt x="321" y="402"/>
                    </a:lnTo>
                    <a:lnTo>
                      <a:pt x="327" y="398"/>
                    </a:lnTo>
                    <a:lnTo>
                      <a:pt x="337" y="391"/>
                    </a:lnTo>
                    <a:lnTo>
                      <a:pt x="345" y="383"/>
                    </a:lnTo>
                    <a:lnTo>
                      <a:pt x="351" y="376"/>
                    </a:lnTo>
                    <a:lnTo>
                      <a:pt x="354" y="369"/>
                    </a:lnTo>
                    <a:lnTo>
                      <a:pt x="362" y="352"/>
                    </a:lnTo>
                    <a:lnTo>
                      <a:pt x="368" y="332"/>
                    </a:lnTo>
                    <a:lnTo>
                      <a:pt x="373" y="310"/>
                    </a:lnTo>
                    <a:lnTo>
                      <a:pt x="378" y="288"/>
                    </a:lnTo>
                    <a:lnTo>
                      <a:pt x="386" y="266"/>
                    </a:lnTo>
                    <a:lnTo>
                      <a:pt x="368" y="259"/>
                    </a:lnTo>
                    <a:lnTo>
                      <a:pt x="381" y="272"/>
                    </a:lnTo>
                    <a:lnTo>
                      <a:pt x="395" y="250"/>
                    </a:lnTo>
                    <a:lnTo>
                      <a:pt x="408" y="233"/>
                    </a:lnTo>
                    <a:lnTo>
                      <a:pt x="425" y="209"/>
                    </a:lnTo>
                    <a:lnTo>
                      <a:pt x="444" y="185"/>
                    </a:lnTo>
                    <a:lnTo>
                      <a:pt x="465" y="163"/>
                    </a:lnTo>
                    <a:lnTo>
                      <a:pt x="483" y="141"/>
                    </a:lnTo>
                    <a:lnTo>
                      <a:pt x="504" y="123"/>
                    </a:lnTo>
                    <a:lnTo>
                      <a:pt x="524" y="110"/>
                    </a:lnTo>
                    <a:lnTo>
                      <a:pt x="512" y="96"/>
                    </a:lnTo>
                    <a:lnTo>
                      <a:pt x="518" y="113"/>
                    </a:lnTo>
                    <a:lnTo>
                      <a:pt x="528" y="108"/>
                    </a:lnTo>
                    <a:lnTo>
                      <a:pt x="535" y="107"/>
                    </a:lnTo>
                    <a:lnTo>
                      <a:pt x="557" y="104"/>
                    </a:lnTo>
                    <a:lnTo>
                      <a:pt x="550" y="86"/>
                    </a:lnTo>
                    <a:lnTo>
                      <a:pt x="550" y="105"/>
                    </a:lnTo>
                    <a:lnTo>
                      <a:pt x="570" y="108"/>
                    </a:lnTo>
                    <a:lnTo>
                      <a:pt x="570" y="90"/>
                    </a:lnTo>
                    <a:lnTo>
                      <a:pt x="564" y="107"/>
                    </a:lnTo>
                    <a:lnTo>
                      <a:pt x="584" y="113"/>
                    </a:lnTo>
                    <a:lnTo>
                      <a:pt x="605" y="124"/>
                    </a:lnTo>
                    <a:lnTo>
                      <a:pt x="624" y="137"/>
                    </a:lnTo>
                    <a:lnTo>
                      <a:pt x="632" y="119"/>
                    </a:lnTo>
                    <a:lnTo>
                      <a:pt x="617" y="134"/>
                    </a:lnTo>
                    <a:lnTo>
                      <a:pt x="636" y="148"/>
                    </a:lnTo>
                    <a:lnTo>
                      <a:pt x="654" y="162"/>
                    </a:lnTo>
                    <a:lnTo>
                      <a:pt x="669" y="178"/>
                    </a:lnTo>
                    <a:lnTo>
                      <a:pt x="684" y="193"/>
                    </a:lnTo>
                    <a:lnTo>
                      <a:pt x="698" y="211"/>
                    </a:lnTo>
                    <a:lnTo>
                      <a:pt x="712" y="231"/>
                    </a:lnTo>
                    <a:lnTo>
                      <a:pt x="726" y="218"/>
                    </a:lnTo>
                    <a:lnTo>
                      <a:pt x="709" y="225"/>
                    </a:lnTo>
                    <a:lnTo>
                      <a:pt x="721" y="247"/>
                    </a:lnTo>
                    <a:lnTo>
                      <a:pt x="732" y="267"/>
                    </a:lnTo>
                    <a:lnTo>
                      <a:pt x="739" y="288"/>
                    </a:lnTo>
                    <a:lnTo>
                      <a:pt x="756" y="280"/>
                    </a:lnTo>
                    <a:lnTo>
                      <a:pt x="737" y="280"/>
                    </a:lnTo>
                    <a:lnTo>
                      <a:pt x="740" y="299"/>
                    </a:lnTo>
                    <a:lnTo>
                      <a:pt x="759" y="299"/>
                    </a:lnTo>
                    <a:lnTo>
                      <a:pt x="742" y="292"/>
                    </a:lnTo>
                    <a:lnTo>
                      <a:pt x="740" y="308"/>
                    </a:lnTo>
                    <a:lnTo>
                      <a:pt x="734" y="322"/>
                    </a:lnTo>
                    <a:lnTo>
                      <a:pt x="721" y="341"/>
                    </a:lnTo>
                    <a:lnTo>
                      <a:pt x="739" y="347"/>
                    </a:lnTo>
                    <a:lnTo>
                      <a:pt x="726" y="335"/>
                    </a:lnTo>
                    <a:lnTo>
                      <a:pt x="710" y="352"/>
                    </a:lnTo>
                    <a:lnTo>
                      <a:pt x="693" y="368"/>
                    </a:lnTo>
                    <a:lnTo>
                      <a:pt x="706" y="380"/>
                    </a:lnTo>
                    <a:lnTo>
                      <a:pt x="699" y="363"/>
                    </a:lnTo>
                    <a:lnTo>
                      <a:pt x="677" y="376"/>
                    </a:lnTo>
                    <a:lnTo>
                      <a:pt x="665" y="379"/>
                    </a:lnTo>
                    <a:lnTo>
                      <a:pt x="654" y="382"/>
                    </a:lnTo>
                    <a:lnTo>
                      <a:pt x="660" y="399"/>
                    </a:lnTo>
                    <a:lnTo>
                      <a:pt x="660" y="380"/>
                    </a:lnTo>
                    <a:lnTo>
                      <a:pt x="647" y="382"/>
                    </a:lnTo>
                    <a:lnTo>
                      <a:pt x="635" y="380"/>
                    </a:lnTo>
                    <a:lnTo>
                      <a:pt x="635" y="399"/>
                    </a:lnTo>
                    <a:lnTo>
                      <a:pt x="641" y="382"/>
                    </a:lnTo>
                    <a:lnTo>
                      <a:pt x="627" y="379"/>
                    </a:lnTo>
                    <a:lnTo>
                      <a:pt x="616" y="374"/>
                    </a:lnTo>
                    <a:lnTo>
                      <a:pt x="598" y="363"/>
                    </a:lnTo>
                    <a:lnTo>
                      <a:pt x="591" y="380"/>
                    </a:lnTo>
                    <a:lnTo>
                      <a:pt x="605" y="366"/>
                    </a:lnTo>
                    <a:lnTo>
                      <a:pt x="586" y="352"/>
                    </a:lnTo>
                    <a:lnTo>
                      <a:pt x="567" y="335"/>
                    </a:lnTo>
                    <a:lnTo>
                      <a:pt x="546" y="313"/>
                    </a:lnTo>
                    <a:lnTo>
                      <a:pt x="524" y="289"/>
                    </a:lnTo>
                    <a:lnTo>
                      <a:pt x="501" y="264"/>
                    </a:lnTo>
                    <a:lnTo>
                      <a:pt x="455" y="212"/>
                    </a:lnTo>
                    <a:lnTo>
                      <a:pt x="431" y="185"/>
                    </a:lnTo>
                    <a:lnTo>
                      <a:pt x="409" y="160"/>
                    </a:lnTo>
                    <a:lnTo>
                      <a:pt x="389" y="137"/>
                    </a:lnTo>
                    <a:lnTo>
                      <a:pt x="370" y="116"/>
                    </a:lnTo>
                    <a:lnTo>
                      <a:pt x="353" y="99"/>
                    </a:lnTo>
                    <a:lnTo>
                      <a:pt x="338" y="86"/>
                    </a:lnTo>
                    <a:lnTo>
                      <a:pt x="326" y="77"/>
                    </a:lnTo>
                    <a:lnTo>
                      <a:pt x="320" y="74"/>
                    </a:lnTo>
                    <a:lnTo>
                      <a:pt x="313" y="72"/>
                    </a:lnTo>
                    <a:lnTo>
                      <a:pt x="304" y="69"/>
                    </a:lnTo>
                    <a:lnTo>
                      <a:pt x="298" y="72"/>
                    </a:lnTo>
                    <a:lnTo>
                      <a:pt x="291" y="74"/>
                    </a:lnTo>
                    <a:lnTo>
                      <a:pt x="285" y="77"/>
                    </a:lnTo>
                    <a:lnTo>
                      <a:pt x="280" y="83"/>
                    </a:lnTo>
                    <a:lnTo>
                      <a:pt x="277" y="91"/>
                    </a:lnTo>
                    <a:lnTo>
                      <a:pt x="275" y="99"/>
                    </a:lnTo>
                    <a:lnTo>
                      <a:pt x="274" y="110"/>
                    </a:lnTo>
                    <a:lnTo>
                      <a:pt x="275" y="126"/>
                    </a:lnTo>
                    <a:lnTo>
                      <a:pt x="279" y="146"/>
                    </a:lnTo>
                    <a:lnTo>
                      <a:pt x="282" y="167"/>
                    </a:lnTo>
                    <a:lnTo>
                      <a:pt x="283" y="174"/>
                    </a:lnTo>
                    <a:lnTo>
                      <a:pt x="290" y="198"/>
                    </a:lnTo>
                    <a:lnTo>
                      <a:pt x="296" y="223"/>
                    </a:lnTo>
                    <a:lnTo>
                      <a:pt x="312" y="273"/>
                    </a:lnTo>
                    <a:lnTo>
                      <a:pt x="320" y="299"/>
                    </a:lnTo>
                    <a:lnTo>
                      <a:pt x="329" y="324"/>
                    </a:lnTo>
                    <a:lnTo>
                      <a:pt x="338" y="346"/>
                    </a:lnTo>
                    <a:lnTo>
                      <a:pt x="346" y="366"/>
                    </a:lnTo>
                    <a:lnTo>
                      <a:pt x="354" y="383"/>
                    </a:lnTo>
                    <a:lnTo>
                      <a:pt x="364" y="399"/>
                    </a:lnTo>
                    <a:lnTo>
                      <a:pt x="370" y="407"/>
                    </a:lnTo>
                    <a:lnTo>
                      <a:pt x="373" y="413"/>
                    </a:lnTo>
                    <a:lnTo>
                      <a:pt x="381" y="423"/>
                    </a:lnTo>
                    <a:lnTo>
                      <a:pt x="398" y="438"/>
                    </a:lnTo>
                    <a:lnTo>
                      <a:pt x="405" y="442"/>
                    </a:lnTo>
                    <a:lnTo>
                      <a:pt x="424" y="453"/>
                    </a:lnTo>
                    <a:lnTo>
                      <a:pt x="444" y="459"/>
                    </a:lnTo>
                    <a:lnTo>
                      <a:pt x="463" y="464"/>
                    </a:lnTo>
                    <a:lnTo>
                      <a:pt x="483" y="468"/>
                    </a:lnTo>
                    <a:lnTo>
                      <a:pt x="504" y="475"/>
                    </a:lnTo>
                    <a:lnTo>
                      <a:pt x="523" y="482"/>
                    </a:lnTo>
                    <a:lnTo>
                      <a:pt x="542" y="493"/>
                    </a:lnTo>
                    <a:lnTo>
                      <a:pt x="550" y="476"/>
                    </a:lnTo>
                    <a:lnTo>
                      <a:pt x="535" y="489"/>
                    </a:lnTo>
                    <a:lnTo>
                      <a:pt x="553" y="501"/>
                    </a:lnTo>
                    <a:lnTo>
                      <a:pt x="589" y="526"/>
                    </a:lnTo>
                    <a:lnTo>
                      <a:pt x="595" y="530"/>
                    </a:lnTo>
                    <a:lnTo>
                      <a:pt x="613" y="541"/>
                    </a:lnTo>
                    <a:lnTo>
                      <a:pt x="632" y="550"/>
                    </a:lnTo>
                    <a:lnTo>
                      <a:pt x="652" y="556"/>
                    </a:lnTo>
                    <a:lnTo>
                      <a:pt x="660" y="558"/>
                    </a:lnTo>
                    <a:lnTo>
                      <a:pt x="682" y="559"/>
                    </a:lnTo>
                    <a:lnTo>
                      <a:pt x="709" y="559"/>
                    </a:lnTo>
                    <a:lnTo>
                      <a:pt x="739" y="556"/>
                    </a:lnTo>
                    <a:lnTo>
                      <a:pt x="772" y="552"/>
                    </a:lnTo>
                    <a:lnTo>
                      <a:pt x="778" y="550"/>
                    </a:lnTo>
                    <a:lnTo>
                      <a:pt x="813" y="544"/>
                    </a:lnTo>
                    <a:lnTo>
                      <a:pt x="844" y="534"/>
                    </a:lnTo>
                    <a:lnTo>
                      <a:pt x="874" y="520"/>
                    </a:lnTo>
                    <a:lnTo>
                      <a:pt x="887" y="512"/>
                    </a:lnTo>
                    <a:lnTo>
                      <a:pt x="893" y="509"/>
                    </a:lnTo>
                    <a:lnTo>
                      <a:pt x="904" y="500"/>
                    </a:lnTo>
                    <a:lnTo>
                      <a:pt x="914" y="490"/>
                    </a:lnTo>
                    <a:lnTo>
                      <a:pt x="918" y="484"/>
                    </a:lnTo>
                    <a:lnTo>
                      <a:pt x="925" y="475"/>
                    </a:lnTo>
                    <a:lnTo>
                      <a:pt x="932" y="459"/>
                    </a:lnTo>
                    <a:lnTo>
                      <a:pt x="939" y="443"/>
                    </a:lnTo>
                    <a:lnTo>
                      <a:pt x="942" y="426"/>
                    </a:lnTo>
                    <a:lnTo>
                      <a:pt x="943" y="420"/>
                    </a:lnTo>
                    <a:lnTo>
                      <a:pt x="947" y="401"/>
                    </a:lnTo>
                    <a:lnTo>
                      <a:pt x="951" y="358"/>
                    </a:lnTo>
                    <a:lnTo>
                      <a:pt x="951" y="314"/>
                    </a:lnTo>
                    <a:lnTo>
                      <a:pt x="948" y="270"/>
                    </a:lnTo>
                    <a:lnTo>
                      <a:pt x="943" y="228"/>
                    </a:lnTo>
                    <a:lnTo>
                      <a:pt x="940" y="209"/>
                    </a:lnTo>
                    <a:lnTo>
                      <a:pt x="939" y="203"/>
                    </a:lnTo>
                    <a:lnTo>
                      <a:pt x="936" y="185"/>
                    </a:lnTo>
                    <a:lnTo>
                      <a:pt x="931" y="170"/>
                    </a:lnTo>
                    <a:lnTo>
                      <a:pt x="926" y="157"/>
                    </a:lnTo>
                    <a:lnTo>
                      <a:pt x="921" y="146"/>
                    </a:lnTo>
                    <a:lnTo>
                      <a:pt x="917" y="140"/>
                    </a:lnTo>
                    <a:lnTo>
                      <a:pt x="910" y="130"/>
                    </a:lnTo>
                    <a:lnTo>
                      <a:pt x="893" y="115"/>
                    </a:lnTo>
                    <a:lnTo>
                      <a:pt x="887" y="112"/>
                    </a:lnTo>
                    <a:lnTo>
                      <a:pt x="866" y="101"/>
                    </a:lnTo>
                    <a:lnTo>
                      <a:pt x="846" y="94"/>
                    </a:lnTo>
                    <a:lnTo>
                      <a:pt x="822" y="90"/>
                    </a:lnTo>
                    <a:lnTo>
                      <a:pt x="800" y="85"/>
                    </a:lnTo>
                    <a:lnTo>
                      <a:pt x="781" y="79"/>
                    </a:lnTo>
                    <a:lnTo>
                      <a:pt x="769" y="72"/>
                    </a:lnTo>
                    <a:lnTo>
                      <a:pt x="739" y="50"/>
                    </a:lnTo>
                    <a:lnTo>
                      <a:pt x="732" y="68"/>
                    </a:lnTo>
                    <a:lnTo>
                      <a:pt x="745" y="53"/>
                    </a:lnTo>
                    <a:lnTo>
                      <a:pt x="724" y="33"/>
                    </a:lnTo>
                    <a:lnTo>
                      <a:pt x="707" y="13"/>
                    </a:lnTo>
                    <a:lnTo>
                      <a:pt x="701" y="5"/>
                    </a:lnTo>
                    <a:lnTo>
                      <a:pt x="696" y="0"/>
                    </a:lnTo>
                    <a:lnTo>
                      <a:pt x="669" y="27"/>
                    </a:lnTo>
                    <a:lnTo>
                      <a:pt x="674" y="31"/>
                    </a:lnTo>
                    <a:lnTo>
                      <a:pt x="680" y="39"/>
                    </a:lnTo>
                    <a:lnTo>
                      <a:pt x="698" y="60"/>
                    </a:lnTo>
                    <a:lnTo>
                      <a:pt x="718" y="80"/>
                    </a:lnTo>
                    <a:lnTo>
                      <a:pt x="724" y="85"/>
                    </a:lnTo>
                    <a:lnTo>
                      <a:pt x="748" y="104"/>
                    </a:lnTo>
                    <a:lnTo>
                      <a:pt x="767" y="113"/>
                    </a:lnTo>
                    <a:lnTo>
                      <a:pt x="786" y="119"/>
                    </a:lnTo>
                    <a:lnTo>
                      <a:pt x="808" y="124"/>
                    </a:lnTo>
                    <a:lnTo>
                      <a:pt x="832" y="129"/>
                    </a:lnTo>
                    <a:lnTo>
                      <a:pt x="852" y="135"/>
                    </a:lnTo>
                    <a:lnTo>
                      <a:pt x="873" y="146"/>
                    </a:lnTo>
                    <a:lnTo>
                      <a:pt x="880" y="129"/>
                    </a:lnTo>
                    <a:lnTo>
                      <a:pt x="866" y="141"/>
                    </a:lnTo>
                    <a:lnTo>
                      <a:pt x="884" y="157"/>
                    </a:lnTo>
                    <a:lnTo>
                      <a:pt x="890" y="167"/>
                    </a:lnTo>
                    <a:lnTo>
                      <a:pt x="904" y="152"/>
                    </a:lnTo>
                    <a:lnTo>
                      <a:pt x="887" y="160"/>
                    </a:lnTo>
                    <a:lnTo>
                      <a:pt x="891" y="171"/>
                    </a:lnTo>
                    <a:lnTo>
                      <a:pt x="896" y="184"/>
                    </a:lnTo>
                    <a:lnTo>
                      <a:pt x="901" y="200"/>
                    </a:lnTo>
                    <a:lnTo>
                      <a:pt x="904" y="217"/>
                    </a:lnTo>
                    <a:lnTo>
                      <a:pt x="921" y="209"/>
                    </a:lnTo>
                    <a:lnTo>
                      <a:pt x="903" y="209"/>
                    </a:lnTo>
                    <a:lnTo>
                      <a:pt x="906" y="228"/>
                    </a:lnTo>
                    <a:lnTo>
                      <a:pt x="910" y="270"/>
                    </a:lnTo>
                    <a:lnTo>
                      <a:pt x="914" y="314"/>
                    </a:lnTo>
                    <a:lnTo>
                      <a:pt x="914" y="358"/>
                    </a:lnTo>
                    <a:lnTo>
                      <a:pt x="909" y="401"/>
                    </a:lnTo>
                    <a:lnTo>
                      <a:pt x="906" y="420"/>
                    </a:lnTo>
                    <a:lnTo>
                      <a:pt x="925" y="420"/>
                    </a:lnTo>
                    <a:lnTo>
                      <a:pt x="907" y="412"/>
                    </a:lnTo>
                    <a:lnTo>
                      <a:pt x="904" y="429"/>
                    </a:lnTo>
                    <a:lnTo>
                      <a:pt x="898" y="445"/>
                    </a:lnTo>
                    <a:lnTo>
                      <a:pt x="893" y="456"/>
                    </a:lnTo>
                    <a:lnTo>
                      <a:pt x="884" y="470"/>
                    </a:lnTo>
                    <a:lnTo>
                      <a:pt x="901" y="476"/>
                    </a:lnTo>
                    <a:lnTo>
                      <a:pt x="887" y="464"/>
                    </a:lnTo>
                    <a:lnTo>
                      <a:pt x="877" y="473"/>
                    </a:lnTo>
                    <a:lnTo>
                      <a:pt x="866" y="482"/>
                    </a:lnTo>
                    <a:lnTo>
                      <a:pt x="879" y="495"/>
                    </a:lnTo>
                    <a:lnTo>
                      <a:pt x="873" y="478"/>
                    </a:lnTo>
                    <a:lnTo>
                      <a:pt x="860" y="486"/>
                    </a:lnTo>
                    <a:lnTo>
                      <a:pt x="830" y="500"/>
                    </a:lnTo>
                    <a:lnTo>
                      <a:pt x="799" y="509"/>
                    </a:lnTo>
                    <a:lnTo>
                      <a:pt x="764" y="515"/>
                    </a:lnTo>
                    <a:lnTo>
                      <a:pt x="772" y="533"/>
                    </a:lnTo>
                    <a:lnTo>
                      <a:pt x="772" y="514"/>
                    </a:lnTo>
                    <a:lnTo>
                      <a:pt x="739" y="519"/>
                    </a:lnTo>
                    <a:lnTo>
                      <a:pt x="709" y="522"/>
                    </a:lnTo>
                    <a:lnTo>
                      <a:pt x="682" y="522"/>
                    </a:lnTo>
                    <a:lnTo>
                      <a:pt x="660" y="520"/>
                    </a:lnTo>
                    <a:lnTo>
                      <a:pt x="660" y="539"/>
                    </a:lnTo>
                    <a:lnTo>
                      <a:pt x="666" y="522"/>
                    </a:lnTo>
                    <a:lnTo>
                      <a:pt x="646" y="515"/>
                    </a:lnTo>
                    <a:lnTo>
                      <a:pt x="627" y="506"/>
                    </a:lnTo>
                    <a:lnTo>
                      <a:pt x="609" y="495"/>
                    </a:lnTo>
                    <a:lnTo>
                      <a:pt x="602" y="512"/>
                    </a:lnTo>
                    <a:lnTo>
                      <a:pt x="616" y="500"/>
                    </a:lnTo>
                    <a:lnTo>
                      <a:pt x="580" y="475"/>
                    </a:lnTo>
                    <a:lnTo>
                      <a:pt x="562" y="462"/>
                    </a:lnTo>
                    <a:lnTo>
                      <a:pt x="556" y="459"/>
                    </a:lnTo>
                    <a:lnTo>
                      <a:pt x="540" y="449"/>
                    </a:lnTo>
                    <a:lnTo>
                      <a:pt x="518" y="440"/>
                    </a:lnTo>
                    <a:lnTo>
                      <a:pt x="498" y="434"/>
                    </a:lnTo>
                    <a:lnTo>
                      <a:pt x="477" y="429"/>
                    </a:lnTo>
                    <a:lnTo>
                      <a:pt x="458" y="424"/>
                    </a:lnTo>
                    <a:lnTo>
                      <a:pt x="438" y="418"/>
                    </a:lnTo>
                    <a:lnTo>
                      <a:pt x="419" y="407"/>
                    </a:lnTo>
                    <a:lnTo>
                      <a:pt x="413" y="424"/>
                    </a:lnTo>
                    <a:lnTo>
                      <a:pt x="425" y="412"/>
                    </a:lnTo>
                    <a:lnTo>
                      <a:pt x="408" y="396"/>
                    </a:lnTo>
                    <a:lnTo>
                      <a:pt x="400" y="387"/>
                    </a:lnTo>
                    <a:lnTo>
                      <a:pt x="387" y="401"/>
                    </a:lnTo>
                    <a:lnTo>
                      <a:pt x="405" y="393"/>
                    </a:lnTo>
                    <a:lnTo>
                      <a:pt x="395" y="380"/>
                    </a:lnTo>
                    <a:lnTo>
                      <a:pt x="389" y="369"/>
                    </a:lnTo>
                    <a:lnTo>
                      <a:pt x="381" y="352"/>
                    </a:lnTo>
                    <a:lnTo>
                      <a:pt x="373" y="332"/>
                    </a:lnTo>
                    <a:lnTo>
                      <a:pt x="364" y="310"/>
                    </a:lnTo>
                    <a:lnTo>
                      <a:pt x="354" y="284"/>
                    </a:lnTo>
                    <a:lnTo>
                      <a:pt x="346" y="259"/>
                    </a:lnTo>
                    <a:lnTo>
                      <a:pt x="331" y="209"/>
                    </a:lnTo>
                    <a:lnTo>
                      <a:pt x="324" y="184"/>
                    </a:lnTo>
                    <a:lnTo>
                      <a:pt x="318" y="160"/>
                    </a:lnTo>
                    <a:lnTo>
                      <a:pt x="301" y="167"/>
                    </a:lnTo>
                    <a:lnTo>
                      <a:pt x="320" y="167"/>
                    </a:lnTo>
                    <a:lnTo>
                      <a:pt x="316" y="146"/>
                    </a:lnTo>
                    <a:lnTo>
                      <a:pt x="313" y="126"/>
                    </a:lnTo>
                    <a:lnTo>
                      <a:pt x="312" y="110"/>
                    </a:lnTo>
                    <a:lnTo>
                      <a:pt x="313" y="99"/>
                    </a:lnTo>
                    <a:lnTo>
                      <a:pt x="294" y="99"/>
                    </a:lnTo>
                    <a:lnTo>
                      <a:pt x="312" y="105"/>
                    </a:lnTo>
                    <a:lnTo>
                      <a:pt x="315" y="97"/>
                    </a:lnTo>
                    <a:lnTo>
                      <a:pt x="305" y="108"/>
                    </a:lnTo>
                    <a:lnTo>
                      <a:pt x="312" y="104"/>
                    </a:lnTo>
                    <a:lnTo>
                      <a:pt x="298" y="91"/>
                    </a:lnTo>
                    <a:lnTo>
                      <a:pt x="298" y="110"/>
                    </a:lnTo>
                    <a:lnTo>
                      <a:pt x="304" y="107"/>
                    </a:lnTo>
                    <a:lnTo>
                      <a:pt x="313" y="110"/>
                    </a:lnTo>
                    <a:lnTo>
                      <a:pt x="305" y="108"/>
                    </a:lnTo>
                    <a:lnTo>
                      <a:pt x="313" y="91"/>
                    </a:lnTo>
                    <a:lnTo>
                      <a:pt x="299" y="104"/>
                    </a:lnTo>
                    <a:lnTo>
                      <a:pt x="312" y="113"/>
                    </a:lnTo>
                    <a:lnTo>
                      <a:pt x="326" y="126"/>
                    </a:lnTo>
                    <a:lnTo>
                      <a:pt x="343" y="143"/>
                    </a:lnTo>
                    <a:lnTo>
                      <a:pt x="362" y="163"/>
                    </a:lnTo>
                    <a:lnTo>
                      <a:pt x="383" y="187"/>
                    </a:lnTo>
                    <a:lnTo>
                      <a:pt x="405" y="212"/>
                    </a:lnTo>
                    <a:lnTo>
                      <a:pt x="428" y="239"/>
                    </a:lnTo>
                    <a:lnTo>
                      <a:pt x="474" y="291"/>
                    </a:lnTo>
                    <a:lnTo>
                      <a:pt x="498" y="316"/>
                    </a:lnTo>
                    <a:lnTo>
                      <a:pt x="520" y="339"/>
                    </a:lnTo>
                    <a:lnTo>
                      <a:pt x="540" y="361"/>
                    </a:lnTo>
                    <a:lnTo>
                      <a:pt x="559" y="379"/>
                    </a:lnTo>
                    <a:lnTo>
                      <a:pt x="578" y="393"/>
                    </a:lnTo>
                    <a:lnTo>
                      <a:pt x="584" y="398"/>
                    </a:lnTo>
                    <a:lnTo>
                      <a:pt x="598" y="407"/>
                    </a:lnTo>
                    <a:lnTo>
                      <a:pt x="613" y="413"/>
                    </a:lnTo>
                    <a:lnTo>
                      <a:pt x="627" y="416"/>
                    </a:lnTo>
                    <a:lnTo>
                      <a:pt x="635" y="418"/>
                    </a:lnTo>
                    <a:lnTo>
                      <a:pt x="647" y="420"/>
                    </a:lnTo>
                    <a:lnTo>
                      <a:pt x="660" y="418"/>
                    </a:lnTo>
                    <a:lnTo>
                      <a:pt x="668" y="416"/>
                    </a:lnTo>
                    <a:lnTo>
                      <a:pt x="679" y="413"/>
                    </a:lnTo>
                    <a:lnTo>
                      <a:pt x="691" y="410"/>
                    </a:lnTo>
                    <a:lnTo>
                      <a:pt x="713" y="398"/>
                    </a:lnTo>
                    <a:lnTo>
                      <a:pt x="720" y="394"/>
                    </a:lnTo>
                    <a:lnTo>
                      <a:pt x="737" y="379"/>
                    </a:lnTo>
                    <a:lnTo>
                      <a:pt x="753" y="361"/>
                    </a:lnTo>
                    <a:lnTo>
                      <a:pt x="756" y="355"/>
                    </a:lnTo>
                    <a:lnTo>
                      <a:pt x="769" y="336"/>
                    </a:lnTo>
                    <a:lnTo>
                      <a:pt x="775" y="321"/>
                    </a:lnTo>
                    <a:lnTo>
                      <a:pt x="776" y="306"/>
                    </a:lnTo>
                    <a:lnTo>
                      <a:pt x="778" y="299"/>
                    </a:lnTo>
                    <a:lnTo>
                      <a:pt x="775" y="280"/>
                    </a:lnTo>
                    <a:lnTo>
                      <a:pt x="773" y="273"/>
                    </a:lnTo>
                    <a:lnTo>
                      <a:pt x="767" y="253"/>
                    </a:lnTo>
                    <a:lnTo>
                      <a:pt x="756" y="233"/>
                    </a:lnTo>
                    <a:lnTo>
                      <a:pt x="743" y="211"/>
                    </a:lnTo>
                    <a:lnTo>
                      <a:pt x="739" y="204"/>
                    </a:lnTo>
                    <a:lnTo>
                      <a:pt x="724" y="184"/>
                    </a:lnTo>
                    <a:lnTo>
                      <a:pt x="710" y="167"/>
                    </a:lnTo>
                    <a:lnTo>
                      <a:pt x="696" y="151"/>
                    </a:lnTo>
                    <a:lnTo>
                      <a:pt x="680" y="135"/>
                    </a:lnTo>
                    <a:lnTo>
                      <a:pt x="663" y="121"/>
                    </a:lnTo>
                    <a:lnTo>
                      <a:pt x="644" y="107"/>
                    </a:lnTo>
                    <a:lnTo>
                      <a:pt x="638" y="102"/>
                    </a:lnTo>
                    <a:lnTo>
                      <a:pt x="619" y="90"/>
                    </a:lnTo>
                    <a:lnTo>
                      <a:pt x="598" y="79"/>
                    </a:lnTo>
                    <a:lnTo>
                      <a:pt x="578" y="72"/>
                    </a:lnTo>
                    <a:lnTo>
                      <a:pt x="570" y="71"/>
                    </a:lnTo>
                    <a:lnTo>
                      <a:pt x="550" y="68"/>
                    </a:lnTo>
                    <a:lnTo>
                      <a:pt x="543" y="69"/>
                    </a:lnTo>
                    <a:lnTo>
                      <a:pt x="526" y="71"/>
                    </a:lnTo>
                    <a:lnTo>
                      <a:pt x="513" y="74"/>
                    </a:lnTo>
                    <a:lnTo>
                      <a:pt x="504" y="79"/>
                    </a:lnTo>
                    <a:lnTo>
                      <a:pt x="498" y="83"/>
                    </a:lnTo>
                    <a:lnTo>
                      <a:pt x="477" y="96"/>
                    </a:lnTo>
                    <a:lnTo>
                      <a:pt x="457" y="115"/>
                    </a:lnTo>
                    <a:lnTo>
                      <a:pt x="438" y="137"/>
                    </a:lnTo>
                    <a:lnTo>
                      <a:pt x="417" y="159"/>
                    </a:lnTo>
                    <a:lnTo>
                      <a:pt x="398" y="182"/>
                    </a:lnTo>
                    <a:lnTo>
                      <a:pt x="381" y="206"/>
                    </a:lnTo>
                    <a:lnTo>
                      <a:pt x="365" y="228"/>
                    </a:lnTo>
                    <a:lnTo>
                      <a:pt x="354" y="245"/>
                    </a:lnTo>
                    <a:lnTo>
                      <a:pt x="351" y="251"/>
                    </a:lnTo>
                    <a:lnTo>
                      <a:pt x="343" y="273"/>
                    </a:lnTo>
                    <a:lnTo>
                      <a:pt x="338" y="295"/>
                    </a:lnTo>
                    <a:lnTo>
                      <a:pt x="334" y="317"/>
                    </a:lnTo>
                    <a:lnTo>
                      <a:pt x="327" y="338"/>
                    </a:lnTo>
                    <a:lnTo>
                      <a:pt x="320" y="355"/>
                    </a:lnTo>
                    <a:lnTo>
                      <a:pt x="337" y="363"/>
                    </a:lnTo>
                    <a:lnTo>
                      <a:pt x="324" y="349"/>
                    </a:lnTo>
                    <a:lnTo>
                      <a:pt x="318" y="357"/>
                    </a:lnTo>
                    <a:lnTo>
                      <a:pt x="310" y="365"/>
                    </a:lnTo>
                    <a:lnTo>
                      <a:pt x="301" y="371"/>
                    </a:lnTo>
                    <a:lnTo>
                      <a:pt x="315" y="385"/>
                    </a:lnTo>
                    <a:lnTo>
                      <a:pt x="307" y="368"/>
                    </a:lnTo>
                    <a:lnTo>
                      <a:pt x="298" y="372"/>
                    </a:lnTo>
                    <a:lnTo>
                      <a:pt x="271" y="380"/>
                    </a:lnTo>
                    <a:lnTo>
                      <a:pt x="277" y="398"/>
                    </a:lnTo>
                    <a:lnTo>
                      <a:pt x="277" y="379"/>
                    </a:lnTo>
                    <a:lnTo>
                      <a:pt x="247" y="383"/>
                    </a:lnTo>
                    <a:lnTo>
                      <a:pt x="212" y="385"/>
                    </a:lnTo>
                    <a:lnTo>
                      <a:pt x="175" y="385"/>
                    </a:lnTo>
                    <a:lnTo>
                      <a:pt x="134" y="383"/>
                    </a:lnTo>
                    <a:lnTo>
                      <a:pt x="90" y="380"/>
                    </a:lnTo>
                    <a:lnTo>
                      <a:pt x="3" y="3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69" name="Oval 143"/>
              <p:cNvSpPr>
                <a:spLocks noChangeArrowheads="1"/>
              </p:cNvSpPr>
              <p:nvPr/>
            </p:nvSpPr>
            <p:spPr bwMode="auto">
              <a:xfrm>
                <a:off x="2888" y="1981"/>
                <a:ext cx="153" cy="153"/>
              </a:xfrm>
              <a:prstGeom prst="ellipse">
                <a:avLst/>
              </a:prstGeom>
              <a:solidFill>
                <a:srgbClr val="FF0000"/>
              </a:solidFill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Group 144"/>
            <p:cNvGrpSpPr>
              <a:grpSpLocks/>
            </p:cNvGrpSpPr>
            <p:nvPr/>
          </p:nvGrpSpPr>
          <p:grpSpPr bwMode="auto">
            <a:xfrm>
              <a:off x="2010" y="212"/>
              <a:ext cx="699" cy="246"/>
              <a:chOff x="1756" y="468"/>
              <a:chExt cx="1228" cy="445"/>
            </a:xfrm>
          </p:grpSpPr>
          <p:sp>
            <p:nvSpPr>
              <p:cNvPr id="185366" name="Freeform 145"/>
              <p:cNvSpPr>
                <a:spLocks/>
              </p:cNvSpPr>
              <p:nvPr/>
            </p:nvSpPr>
            <p:spPr bwMode="auto">
              <a:xfrm>
                <a:off x="1756" y="468"/>
                <a:ext cx="1092" cy="445"/>
              </a:xfrm>
              <a:custGeom>
                <a:avLst/>
                <a:gdLst>
                  <a:gd name="T0" fmla="*/ 24 w 1092"/>
                  <a:gd name="T1" fmla="*/ 87 h 445"/>
                  <a:gd name="T2" fmla="*/ 0 w 1092"/>
                  <a:gd name="T3" fmla="*/ 193 h 445"/>
                  <a:gd name="T4" fmla="*/ 21 w 1092"/>
                  <a:gd name="T5" fmla="*/ 296 h 445"/>
                  <a:gd name="T6" fmla="*/ 95 w 1092"/>
                  <a:gd name="T7" fmla="*/ 362 h 445"/>
                  <a:gd name="T8" fmla="*/ 156 w 1092"/>
                  <a:gd name="T9" fmla="*/ 435 h 445"/>
                  <a:gd name="T10" fmla="*/ 271 w 1092"/>
                  <a:gd name="T11" fmla="*/ 426 h 445"/>
                  <a:gd name="T12" fmla="*/ 412 w 1092"/>
                  <a:gd name="T13" fmla="*/ 366 h 445"/>
                  <a:gd name="T14" fmla="*/ 449 w 1092"/>
                  <a:gd name="T15" fmla="*/ 264 h 445"/>
                  <a:gd name="T16" fmla="*/ 424 w 1092"/>
                  <a:gd name="T17" fmla="*/ 110 h 445"/>
                  <a:gd name="T18" fmla="*/ 320 w 1092"/>
                  <a:gd name="T19" fmla="*/ 30 h 445"/>
                  <a:gd name="T20" fmla="*/ 235 w 1092"/>
                  <a:gd name="T21" fmla="*/ 33 h 445"/>
                  <a:gd name="T22" fmla="*/ 169 w 1092"/>
                  <a:gd name="T23" fmla="*/ 143 h 445"/>
                  <a:gd name="T24" fmla="*/ 174 w 1092"/>
                  <a:gd name="T25" fmla="*/ 261 h 445"/>
                  <a:gd name="T26" fmla="*/ 253 w 1092"/>
                  <a:gd name="T27" fmla="*/ 365 h 445"/>
                  <a:gd name="T28" fmla="*/ 426 w 1092"/>
                  <a:gd name="T29" fmla="*/ 442 h 445"/>
                  <a:gd name="T30" fmla="*/ 498 w 1092"/>
                  <a:gd name="T31" fmla="*/ 431 h 445"/>
                  <a:gd name="T32" fmla="*/ 547 w 1092"/>
                  <a:gd name="T33" fmla="*/ 329 h 445"/>
                  <a:gd name="T34" fmla="*/ 571 w 1092"/>
                  <a:gd name="T35" fmla="*/ 214 h 445"/>
                  <a:gd name="T36" fmla="*/ 642 w 1092"/>
                  <a:gd name="T37" fmla="*/ 61 h 445"/>
                  <a:gd name="T38" fmla="*/ 661 w 1092"/>
                  <a:gd name="T39" fmla="*/ 44 h 445"/>
                  <a:gd name="T40" fmla="*/ 675 w 1092"/>
                  <a:gd name="T41" fmla="*/ 36 h 445"/>
                  <a:gd name="T42" fmla="*/ 694 w 1092"/>
                  <a:gd name="T43" fmla="*/ 54 h 445"/>
                  <a:gd name="T44" fmla="*/ 709 w 1092"/>
                  <a:gd name="T45" fmla="*/ 118 h 445"/>
                  <a:gd name="T46" fmla="*/ 761 w 1092"/>
                  <a:gd name="T47" fmla="*/ 272 h 445"/>
                  <a:gd name="T48" fmla="*/ 887 w 1092"/>
                  <a:gd name="T49" fmla="*/ 329 h 445"/>
                  <a:gd name="T50" fmla="*/ 1062 w 1092"/>
                  <a:gd name="T51" fmla="*/ 358 h 445"/>
                  <a:gd name="T52" fmla="*/ 1077 w 1092"/>
                  <a:gd name="T53" fmla="*/ 324 h 445"/>
                  <a:gd name="T54" fmla="*/ 941 w 1092"/>
                  <a:gd name="T55" fmla="*/ 321 h 445"/>
                  <a:gd name="T56" fmla="*/ 798 w 1092"/>
                  <a:gd name="T57" fmla="*/ 278 h 445"/>
                  <a:gd name="T58" fmla="*/ 768 w 1092"/>
                  <a:gd name="T59" fmla="*/ 211 h 445"/>
                  <a:gd name="T60" fmla="*/ 739 w 1092"/>
                  <a:gd name="T61" fmla="*/ 72 h 445"/>
                  <a:gd name="T62" fmla="*/ 705 w 1092"/>
                  <a:gd name="T63" fmla="*/ 10 h 445"/>
                  <a:gd name="T64" fmla="*/ 646 w 1092"/>
                  <a:gd name="T65" fmla="*/ 10 h 445"/>
                  <a:gd name="T66" fmla="*/ 588 w 1092"/>
                  <a:gd name="T67" fmla="*/ 77 h 445"/>
                  <a:gd name="T68" fmla="*/ 525 w 1092"/>
                  <a:gd name="T69" fmla="*/ 245 h 445"/>
                  <a:gd name="T70" fmla="*/ 505 w 1092"/>
                  <a:gd name="T71" fmla="*/ 346 h 445"/>
                  <a:gd name="T72" fmla="*/ 492 w 1092"/>
                  <a:gd name="T73" fmla="*/ 413 h 445"/>
                  <a:gd name="T74" fmla="*/ 448 w 1092"/>
                  <a:gd name="T75" fmla="*/ 407 h 445"/>
                  <a:gd name="T76" fmla="*/ 312 w 1092"/>
                  <a:gd name="T77" fmla="*/ 358 h 445"/>
                  <a:gd name="T78" fmla="*/ 237 w 1092"/>
                  <a:gd name="T79" fmla="*/ 299 h 445"/>
                  <a:gd name="T80" fmla="*/ 185 w 1092"/>
                  <a:gd name="T81" fmla="*/ 233 h 445"/>
                  <a:gd name="T82" fmla="*/ 204 w 1092"/>
                  <a:gd name="T83" fmla="*/ 157 h 445"/>
                  <a:gd name="T84" fmla="*/ 256 w 1092"/>
                  <a:gd name="T85" fmla="*/ 65 h 445"/>
                  <a:gd name="T86" fmla="*/ 271 w 1092"/>
                  <a:gd name="T87" fmla="*/ 58 h 445"/>
                  <a:gd name="T88" fmla="*/ 358 w 1092"/>
                  <a:gd name="T89" fmla="*/ 69 h 445"/>
                  <a:gd name="T90" fmla="*/ 394 w 1092"/>
                  <a:gd name="T91" fmla="*/ 135 h 445"/>
                  <a:gd name="T92" fmla="*/ 412 w 1092"/>
                  <a:gd name="T93" fmla="*/ 264 h 445"/>
                  <a:gd name="T94" fmla="*/ 401 w 1092"/>
                  <a:gd name="T95" fmla="*/ 321 h 445"/>
                  <a:gd name="T96" fmla="*/ 355 w 1092"/>
                  <a:gd name="T97" fmla="*/ 360 h 445"/>
                  <a:gd name="T98" fmla="*/ 202 w 1092"/>
                  <a:gd name="T99" fmla="*/ 399 h 445"/>
                  <a:gd name="T100" fmla="*/ 150 w 1092"/>
                  <a:gd name="T101" fmla="*/ 412 h 445"/>
                  <a:gd name="T102" fmla="*/ 130 w 1092"/>
                  <a:gd name="T103" fmla="*/ 347 h 445"/>
                  <a:gd name="T104" fmla="*/ 35 w 1092"/>
                  <a:gd name="T105" fmla="*/ 281 h 445"/>
                  <a:gd name="T106" fmla="*/ 38 w 1092"/>
                  <a:gd name="T107" fmla="*/ 214 h 445"/>
                  <a:gd name="T108" fmla="*/ 46 w 1092"/>
                  <a:gd name="T109" fmla="*/ 124 h 445"/>
                  <a:gd name="T110" fmla="*/ 81 w 1092"/>
                  <a:gd name="T111" fmla="*/ 57 h 4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92"/>
                  <a:gd name="T169" fmla="*/ 0 h 445"/>
                  <a:gd name="T170" fmla="*/ 1092 w 1092"/>
                  <a:gd name="T171" fmla="*/ 445 h 44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92" h="445">
                    <a:moveTo>
                      <a:pt x="114" y="58"/>
                    </a:moveTo>
                    <a:lnTo>
                      <a:pt x="95" y="27"/>
                    </a:lnTo>
                    <a:lnTo>
                      <a:pt x="75" y="39"/>
                    </a:lnTo>
                    <a:lnTo>
                      <a:pt x="68" y="44"/>
                    </a:lnTo>
                    <a:lnTo>
                      <a:pt x="46" y="60"/>
                    </a:lnTo>
                    <a:lnTo>
                      <a:pt x="29" y="80"/>
                    </a:lnTo>
                    <a:lnTo>
                      <a:pt x="24" y="87"/>
                    </a:lnTo>
                    <a:lnTo>
                      <a:pt x="18" y="98"/>
                    </a:lnTo>
                    <a:lnTo>
                      <a:pt x="11" y="112"/>
                    </a:lnTo>
                    <a:lnTo>
                      <a:pt x="7" y="127"/>
                    </a:lnTo>
                    <a:lnTo>
                      <a:pt x="5" y="134"/>
                    </a:lnTo>
                    <a:lnTo>
                      <a:pt x="4" y="153"/>
                    </a:lnTo>
                    <a:lnTo>
                      <a:pt x="0" y="173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4" y="234"/>
                    </a:lnTo>
                    <a:lnTo>
                      <a:pt x="5" y="253"/>
                    </a:lnTo>
                    <a:lnTo>
                      <a:pt x="7" y="261"/>
                    </a:lnTo>
                    <a:lnTo>
                      <a:pt x="11" y="275"/>
                    </a:lnTo>
                    <a:lnTo>
                      <a:pt x="18" y="289"/>
                    </a:lnTo>
                    <a:lnTo>
                      <a:pt x="21" y="296"/>
                    </a:lnTo>
                    <a:lnTo>
                      <a:pt x="29" y="307"/>
                    </a:lnTo>
                    <a:lnTo>
                      <a:pt x="49" y="325"/>
                    </a:lnTo>
                    <a:lnTo>
                      <a:pt x="70" y="341"/>
                    </a:lnTo>
                    <a:lnTo>
                      <a:pt x="92" y="358"/>
                    </a:lnTo>
                    <a:lnTo>
                      <a:pt x="100" y="368"/>
                    </a:lnTo>
                    <a:lnTo>
                      <a:pt x="112" y="355"/>
                    </a:lnTo>
                    <a:lnTo>
                      <a:pt x="95" y="362"/>
                    </a:lnTo>
                    <a:lnTo>
                      <a:pt x="103" y="374"/>
                    </a:lnTo>
                    <a:lnTo>
                      <a:pt x="115" y="399"/>
                    </a:lnTo>
                    <a:lnTo>
                      <a:pt x="120" y="406"/>
                    </a:lnTo>
                    <a:lnTo>
                      <a:pt x="128" y="417"/>
                    </a:lnTo>
                    <a:lnTo>
                      <a:pt x="138" y="424"/>
                    </a:lnTo>
                    <a:lnTo>
                      <a:pt x="144" y="429"/>
                    </a:lnTo>
                    <a:lnTo>
                      <a:pt x="156" y="435"/>
                    </a:lnTo>
                    <a:lnTo>
                      <a:pt x="163" y="437"/>
                    </a:lnTo>
                    <a:lnTo>
                      <a:pt x="180" y="439"/>
                    </a:lnTo>
                    <a:lnTo>
                      <a:pt x="191" y="439"/>
                    </a:lnTo>
                    <a:lnTo>
                      <a:pt x="202" y="437"/>
                    </a:lnTo>
                    <a:lnTo>
                      <a:pt x="232" y="434"/>
                    </a:lnTo>
                    <a:lnTo>
                      <a:pt x="264" y="428"/>
                    </a:lnTo>
                    <a:lnTo>
                      <a:pt x="271" y="426"/>
                    </a:lnTo>
                    <a:lnTo>
                      <a:pt x="306" y="418"/>
                    </a:lnTo>
                    <a:lnTo>
                      <a:pt x="339" y="407"/>
                    </a:lnTo>
                    <a:lnTo>
                      <a:pt x="369" y="395"/>
                    </a:lnTo>
                    <a:lnTo>
                      <a:pt x="383" y="387"/>
                    </a:lnTo>
                    <a:lnTo>
                      <a:pt x="396" y="379"/>
                    </a:lnTo>
                    <a:lnTo>
                      <a:pt x="402" y="376"/>
                    </a:lnTo>
                    <a:lnTo>
                      <a:pt x="412" y="366"/>
                    </a:lnTo>
                    <a:lnTo>
                      <a:pt x="423" y="355"/>
                    </a:lnTo>
                    <a:lnTo>
                      <a:pt x="427" y="347"/>
                    </a:lnTo>
                    <a:lnTo>
                      <a:pt x="431" y="341"/>
                    </a:lnTo>
                    <a:lnTo>
                      <a:pt x="437" y="329"/>
                    </a:lnTo>
                    <a:lnTo>
                      <a:pt x="443" y="302"/>
                    </a:lnTo>
                    <a:lnTo>
                      <a:pt x="445" y="296"/>
                    </a:lnTo>
                    <a:lnTo>
                      <a:pt x="449" y="264"/>
                    </a:lnTo>
                    <a:lnTo>
                      <a:pt x="449" y="231"/>
                    </a:lnTo>
                    <a:lnTo>
                      <a:pt x="446" y="198"/>
                    </a:lnTo>
                    <a:lnTo>
                      <a:pt x="442" y="168"/>
                    </a:lnTo>
                    <a:lnTo>
                      <a:pt x="440" y="160"/>
                    </a:lnTo>
                    <a:lnTo>
                      <a:pt x="434" y="134"/>
                    </a:lnTo>
                    <a:lnTo>
                      <a:pt x="429" y="121"/>
                    </a:lnTo>
                    <a:lnTo>
                      <a:pt x="424" y="110"/>
                    </a:lnTo>
                    <a:lnTo>
                      <a:pt x="412" y="93"/>
                    </a:lnTo>
                    <a:lnTo>
                      <a:pt x="409" y="87"/>
                    </a:lnTo>
                    <a:lnTo>
                      <a:pt x="391" y="69"/>
                    </a:lnTo>
                    <a:lnTo>
                      <a:pt x="371" y="55"/>
                    </a:lnTo>
                    <a:lnTo>
                      <a:pt x="364" y="52"/>
                    </a:lnTo>
                    <a:lnTo>
                      <a:pt x="344" y="39"/>
                    </a:lnTo>
                    <a:lnTo>
                      <a:pt x="320" y="30"/>
                    </a:lnTo>
                    <a:lnTo>
                      <a:pt x="298" y="25"/>
                    </a:lnTo>
                    <a:lnTo>
                      <a:pt x="292" y="24"/>
                    </a:lnTo>
                    <a:lnTo>
                      <a:pt x="271" y="21"/>
                    </a:lnTo>
                    <a:lnTo>
                      <a:pt x="265" y="22"/>
                    </a:lnTo>
                    <a:lnTo>
                      <a:pt x="249" y="25"/>
                    </a:lnTo>
                    <a:lnTo>
                      <a:pt x="242" y="28"/>
                    </a:lnTo>
                    <a:lnTo>
                      <a:pt x="235" y="33"/>
                    </a:lnTo>
                    <a:lnTo>
                      <a:pt x="229" y="38"/>
                    </a:lnTo>
                    <a:lnTo>
                      <a:pt x="215" y="50"/>
                    </a:lnTo>
                    <a:lnTo>
                      <a:pt x="202" y="69"/>
                    </a:lnTo>
                    <a:lnTo>
                      <a:pt x="197" y="76"/>
                    </a:lnTo>
                    <a:lnTo>
                      <a:pt x="186" y="98"/>
                    </a:lnTo>
                    <a:lnTo>
                      <a:pt x="177" y="120"/>
                    </a:lnTo>
                    <a:lnTo>
                      <a:pt x="169" y="143"/>
                    </a:lnTo>
                    <a:lnTo>
                      <a:pt x="164" y="167"/>
                    </a:lnTo>
                    <a:lnTo>
                      <a:pt x="163" y="173"/>
                    </a:lnTo>
                    <a:lnTo>
                      <a:pt x="161" y="193"/>
                    </a:lnTo>
                    <a:lnTo>
                      <a:pt x="163" y="212"/>
                    </a:lnTo>
                    <a:lnTo>
                      <a:pt x="166" y="233"/>
                    </a:lnTo>
                    <a:lnTo>
                      <a:pt x="167" y="241"/>
                    </a:lnTo>
                    <a:lnTo>
                      <a:pt x="174" y="261"/>
                    </a:lnTo>
                    <a:lnTo>
                      <a:pt x="182" y="281"/>
                    </a:lnTo>
                    <a:lnTo>
                      <a:pt x="193" y="300"/>
                    </a:lnTo>
                    <a:lnTo>
                      <a:pt x="196" y="307"/>
                    </a:lnTo>
                    <a:lnTo>
                      <a:pt x="210" y="325"/>
                    </a:lnTo>
                    <a:lnTo>
                      <a:pt x="224" y="343"/>
                    </a:lnTo>
                    <a:lnTo>
                      <a:pt x="245" y="360"/>
                    </a:lnTo>
                    <a:lnTo>
                      <a:pt x="253" y="365"/>
                    </a:lnTo>
                    <a:lnTo>
                      <a:pt x="259" y="369"/>
                    </a:lnTo>
                    <a:lnTo>
                      <a:pt x="271" y="377"/>
                    </a:lnTo>
                    <a:lnTo>
                      <a:pt x="298" y="393"/>
                    </a:lnTo>
                    <a:lnTo>
                      <a:pt x="330" y="409"/>
                    </a:lnTo>
                    <a:lnTo>
                      <a:pt x="363" y="423"/>
                    </a:lnTo>
                    <a:lnTo>
                      <a:pt x="394" y="434"/>
                    </a:lnTo>
                    <a:lnTo>
                      <a:pt x="426" y="442"/>
                    </a:lnTo>
                    <a:lnTo>
                      <a:pt x="434" y="443"/>
                    </a:lnTo>
                    <a:lnTo>
                      <a:pt x="448" y="445"/>
                    </a:lnTo>
                    <a:lnTo>
                      <a:pt x="461" y="445"/>
                    </a:lnTo>
                    <a:lnTo>
                      <a:pt x="472" y="442"/>
                    </a:lnTo>
                    <a:lnTo>
                      <a:pt x="479" y="440"/>
                    </a:lnTo>
                    <a:lnTo>
                      <a:pt x="492" y="437"/>
                    </a:lnTo>
                    <a:lnTo>
                      <a:pt x="498" y="431"/>
                    </a:lnTo>
                    <a:lnTo>
                      <a:pt x="505" y="428"/>
                    </a:lnTo>
                    <a:lnTo>
                      <a:pt x="513" y="418"/>
                    </a:lnTo>
                    <a:lnTo>
                      <a:pt x="517" y="412"/>
                    </a:lnTo>
                    <a:lnTo>
                      <a:pt x="524" y="402"/>
                    </a:lnTo>
                    <a:lnTo>
                      <a:pt x="530" y="390"/>
                    </a:lnTo>
                    <a:lnTo>
                      <a:pt x="539" y="360"/>
                    </a:lnTo>
                    <a:lnTo>
                      <a:pt x="547" y="329"/>
                    </a:lnTo>
                    <a:lnTo>
                      <a:pt x="549" y="321"/>
                    </a:lnTo>
                    <a:lnTo>
                      <a:pt x="555" y="286"/>
                    </a:lnTo>
                    <a:lnTo>
                      <a:pt x="561" y="252"/>
                    </a:lnTo>
                    <a:lnTo>
                      <a:pt x="542" y="252"/>
                    </a:lnTo>
                    <a:lnTo>
                      <a:pt x="560" y="259"/>
                    </a:lnTo>
                    <a:lnTo>
                      <a:pt x="568" y="228"/>
                    </a:lnTo>
                    <a:lnTo>
                      <a:pt x="571" y="214"/>
                    </a:lnTo>
                    <a:lnTo>
                      <a:pt x="576" y="201"/>
                    </a:lnTo>
                    <a:lnTo>
                      <a:pt x="594" y="154"/>
                    </a:lnTo>
                    <a:lnTo>
                      <a:pt x="604" y="132"/>
                    </a:lnTo>
                    <a:lnTo>
                      <a:pt x="613" y="112"/>
                    </a:lnTo>
                    <a:lnTo>
                      <a:pt x="623" y="91"/>
                    </a:lnTo>
                    <a:lnTo>
                      <a:pt x="632" y="76"/>
                    </a:lnTo>
                    <a:lnTo>
                      <a:pt x="642" y="61"/>
                    </a:lnTo>
                    <a:lnTo>
                      <a:pt x="624" y="54"/>
                    </a:lnTo>
                    <a:lnTo>
                      <a:pt x="639" y="68"/>
                    </a:lnTo>
                    <a:lnTo>
                      <a:pt x="648" y="57"/>
                    </a:lnTo>
                    <a:lnTo>
                      <a:pt x="657" y="47"/>
                    </a:lnTo>
                    <a:lnTo>
                      <a:pt x="667" y="39"/>
                    </a:lnTo>
                    <a:lnTo>
                      <a:pt x="653" y="27"/>
                    </a:lnTo>
                    <a:lnTo>
                      <a:pt x="661" y="44"/>
                    </a:lnTo>
                    <a:lnTo>
                      <a:pt x="670" y="39"/>
                    </a:lnTo>
                    <a:lnTo>
                      <a:pt x="680" y="36"/>
                    </a:lnTo>
                    <a:lnTo>
                      <a:pt x="672" y="19"/>
                    </a:lnTo>
                    <a:lnTo>
                      <a:pt x="672" y="38"/>
                    </a:lnTo>
                    <a:lnTo>
                      <a:pt x="681" y="38"/>
                    </a:lnTo>
                    <a:lnTo>
                      <a:pt x="681" y="19"/>
                    </a:lnTo>
                    <a:lnTo>
                      <a:pt x="675" y="36"/>
                    </a:lnTo>
                    <a:lnTo>
                      <a:pt x="684" y="41"/>
                    </a:lnTo>
                    <a:lnTo>
                      <a:pt x="691" y="24"/>
                    </a:lnTo>
                    <a:lnTo>
                      <a:pt x="678" y="36"/>
                    </a:lnTo>
                    <a:lnTo>
                      <a:pt x="687" y="44"/>
                    </a:lnTo>
                    <a:lnTo>
                      <a:pt x="700" y="30"/>
                    </a:lnTo>
                    <a:lnTo>
                      <a:pt x="683" y="38"/>
                    </a:lnTo>
                    <a:lnTo>
                      <a:pt x="694" y="54"/>
                    </a:lnTo>
                    <a:lnTo>
                      <a:pt x="697" y="58"/>
                    </a:lnTo>
                    <a:lnTo>
                      <a:pt x="700" y="68"/>
                    </a:lnTo>
                    <a:lnTo>
                      <a:pt x="703" y="80"/>
                    </a:lnTo>
                    <a:lnTo>
                      <a:pt x="720" y="72"/>
                    </a:lnTo>
                    <a:lnTo>
                      <a:pt x="702" y="72"/>
                    </a:lnTo>
                    <a:lnTo>
                      <a:pt x="705" y="87"/>
                    </a:lnTo>
                    <a:lnTo>
                      <a:pt x="709" y="118"/>
                    </a:lnTo>
                    <a:lnTo>
                      <a:pt x="714" y="151"/>
                    </a:lnTo>
                    <a:lnTo>
                      <a:pt x="716" y="159"/>
                    </a:lnTo>
                    <a:lnTo>
                      <a:pt x="722" y="192"/>
                    </a:lnTo>
                    <a:lnTo>
                      <a:pt x="733" y="225"/>
                    </a:lnTo>
                    <a:lnTo>
                      <a:pt x="747" y="253"/>
                    </a:lnTo>
                    <a:lnTo>
                      <a:pt x="752" y="259"/>
                    </a:lnTo>
                    <a:lnTo>
                      <a:pt x="761" y="272"/>
                    </a:lnTo>
                    <a:lnTo>
                      <a:pt x="774" y="283"/>
                    </a:lnTo>
                    <a:lnTo>
                      <a:pt x="785" y="291"/>
                    </a:lnTo>
                    <a:lnTo>
                      <a:pt x="791" y="296"/>
                    </a:lnTo>
                    <a:lnTo>
                      <a:pt x="807" y="303"/>
                    </a:lnTo>
                    <a:lnTo>
                      <a:pt x="824" y="311"/>
                    </a:lnTo>
                    <a:lnTo>
                      <a:pt x="845" y="318"/>
                    </a:lnTo>
                    <a:lnTo>
                      <a:pt x="887" y="329"/>
                    </a:lnTo>
                    <a:lnTo>
                      <a:pt x="935" y="338"/>
                    </a:lnTo>
                    <a:lnTo>
                      <a:pt x="941" y="340"/>
                    </a:lnTo>
                    <a:lnTo>
                      <a:pt x="987" y="347"/>
                    </a:lnTo>
                    <a:lnTo>
                      <a:pt x="1007" y="351"/>
                    </a:lnTo>
                    <a:lnTo>
                      <a:pt x="1028" y="354"/>
                    </a:lnTo>
                    <a:lnTo>
                      <a:pt x="1047" y="355"/>
                    </a:lnTo>
                    <a:lnTo>
                      <a:pt x="1062" y="358"/>
                    </a:lnTo>
                    <a:lnTo>
                      <a:pt x="1077" y="362"/>
                    </a:lnTo>
                    <a:lnTo>
                      <a:pt x="1077" y="343"/>
                    </a:lnTo>
                    <a:lnTo>
                      <a:pt x="1070" y="360"/>
                    </a:lnTo>
                    <a:lnTo>
                      <a:pt x="1083" y="363"/>
                    </a:lnTo>
                    <a:lnTo>
                      <a:pt x="1092" y="327"/>
                    </a:lnTo>
                    <a:lnTo>
                      <a:pt x="1084" y="325"/>
                    </a:lnTo>
                    <a:lnTo>
                      <a:pt x="1077" y="324"/>
                    </a:lnTo>
                    <a:lnTo>
                      <a:pt x="1062" y="321"/>
                    </a:lnTo>
                    <a:lnTo>
                      <a:pt x="1047" y="318"/>
                    </a:lnTo>
                    <a:lnTo>
                      <a:pt x="1028" y="316"/>
                    </a:lnTo>
                    <a:lnTo>
                      <a:pt x="1007" y="313"/>
                    </a:lnTo>
                    <a:lnTo>
                      <a:pt x="987" y="310"/>
                    </a:lnTo>
                    <a:lnTo>
                      <a:pt x="941" y="302"/>
                    </a:lnTo>
                    <a:lnTo>
                      <a:pt x="941" y="321"/>
                    </a:lnTo>
                    <a:lnTo>
                      <a:pt x="949" y="303"/>
                    </a:lnTo>
                    <a:lnTo>
                      <a:pt x="902" y="294"/>
                    </a:lnTo>
                    <a:lnTo>
                      <a:pt x="859" y="283"/>
                    </a:lnTo>
                    <a:lnTo>
                      <a:pt x="839" y="277"/>
                    </a:lnTo>
                    <a:lnTo>
                      <a:pt x="821" y="269"/>
                    </a:lnTo>
                    <a:lnTo>
                      <a:pt x="806" y="261"/>
                    </a:lnTo>
                    <a:lnTo>
                      <a:pt x="798" y="278"/>
                    </a:lnTo>
                    <a:lnTo>
                      <a:pt x="812" y="264"/>
                    </a:lnTo>
                    <a:lnTo>
                      <a:pt x="798" y="255"/>
                    </a:lnTo>
                    <a:lnTo>
                      <a:pt x="788" y="245"/>
                    </a:lnTo>
                    <a:lnTo>
                      <a:pt x="779" y="233"/>
                    </a:lnTo>
                    <a:lnTo>
                      <a:pt x="765" y="247"/>
                    </a:lnTo>
                    <a:lnTo>
                      <a:pt x="782" y="239"/>
                    </a:lnTo>
                    <a:lnTo>
                      <a:pt x="768" y="211"/>
                    </a:lnTo>
                    <a:lnTo>
                      <a:pt x="757" y="178"/>
                    </a:lnTo>
                    <a:lnTo>
                      <a:pt x="750" y="145"/>
                    </a:lnTo>
                    <a:lnTo>
                      <a:pt x="733" y="151"/>
                    </a:lnTo>
                    <a:lnTo>
                      <a:pt x="752" y="151"/>
                    </a:lnTo>
                    <a:lnTo>
                      <a:pt x="747" y="118"/>
                    </a:lnTo>
                    <a:lnTo>
                      <a:pt x="743" y="87"/>
                    </a:lnTo>
                    <a:lnTo>
                      <a:pt x="739" y="72"/>
                    </a:lnTo>
                    <a:lnTo>
                      <a:pt x="738" y="66"/>
                    </a:lnTo>
                    <a:lnTo>
                      <a:pt x="735" y="54"/>
                    </a:lnTo>
                    <a:lnTo>
                      <a:pt x="732" y="44"/>
                    </a:lnTo>
                    <a:lnTo>
                      <a:pt x="725" y="33"/>
                    </a:lnTo>
                    <a:lnTo>
                      <a:pt x="717" y="24"/>
                    </a:lnTo>
                    <a:lnTo>
                      <a:pt x="714" y="17"/>
                    </a:lnTo>
                    <a:lnTo>
                      <a:pt x="705" y="10"/>
                    </a:lnTo>
                    <a:lnTo>
                      <a:pt x="698" y="6"/>
                    </a:lnTo>
                    <a:lnTo>
                      <a:pt x="689" y="2"/>
                    </a:lnTo>
                    <a:lnTo>
                      <a:pt x="681" y="0"/>
                    </a:lnTo>
                    <a:lnTo>
                      <a:pt x="672" y="0"/>
                    </a:lnTo>
                    <a:lnTo>
                      <a:pt x="665" y="2"/>
                    </a:lnTo>
                    <a:lnTo>
                      <a:pt x="656" y="5"/>
                    </a:lnTo>
                    <a:lnTo>
                      <a:pt x="646" y="10"/>
                    </a:lnTo>
                    <a:lnTo>
                      <a:pt x="640" y="13"/>
                    </a:lnTo>
                    <a:lnTo>
                      <a:pt x="631" y="21"/>
                    </a:lnTo>
                    <a:lnTo>
                      <a:pt x="621" y="30"/>
                    </a:lnTo>
                    <a:lnTo>
                      <a:pt x="612" y="41"/>
                    </a:lnTo>
                    <a:lnTo>
                      <a:pt x="607" y="47"/>
                    </a:lnTo>
                    <a:lnTo>
                      <a:pt x="598" y="61"/>
                    </a:lnTo>
                    <a:lnTo>
                      <a:pt x="588" y="77"/>
                    </a:lnTo>
                    <a:lnTo>
                      <a:pt x="579" y="98"/>
                    </a:lnTo>
                    <a:lnTo>
                      <a:pt x="569" y="118"/>
                    </a:lnTo>
                    <a:lnTo>
                      <a:pt x="560" y="140"/>
                    </a:lnTo>
                    <a:lnTo>
                      <a:pt x="541" y="187"/>
                    </a:lnTo>
                    <a:lnTo>
                      <a:pt x="536" y="200"/>
                    </a:lnTo>
                    <a:lnTo>
                      <a:pt x="533" y="214"/>
                    </a:lnTo>
                    <a:lnTo>
                      <a:pt x="525" y="245"/>
                    </a:lnTo>
                    <a:lnTo>
                      <a:pt x="524" y="252"/>
                    </a:lnTo>
                    <a:lnTo>
                      <a:pt x="517" y="286"/>
                    </a:lnTo>
                    <a:lnTo>
                      <a:pt x="511" y="321"/>
                    </a:lnTo>
                    <a:lnTo>
                      <a:pt x="530" y="321"/>
                    </a:lnTo>
                    <a:lnTo>
                      <a:pt x="513" y="314"/>
                    </a:lnTo>
                    <a:lnTo>
                      <a:pt x="505" y="346"/>
                    </a:lnTo>
                    <a:lnTo>
                      <a:pt x="495" y="376"/>
                    </a:lnTo>
                    <a:lnTo>
                      <a:pt x="489" y="388"/>
                    </a:lnTo>
                    <a:lnTo>
                      <a:pt x="483" y="398"/>
                    </a:lnTo>
                    <a:lnTo>
                      <a:pt x="500" y="406"/>
                    </a:lnTo>
                    <a:lnTo>
                      <a:pt x="486" y="391"/>
                    </a:lnTo>
                    <a:lnTo>
                      <a:pt x="478" y="401"/>
                    </a:lnTo>
                    <a:lnTo>
                      <a:pt x="492" y="413"/>
                    </a:lnTo>
                    <a:lnTo>
                      <a:pt x="484" y="396"/>
                    </a:lnTo>
                    <a:lnTo>
                      <a:pt x="475" y="404"/>
                    </a:lnTo>
                    <a:lnTo>
                      <a:pt x="465" y="406"/>
                    </a:lnTo>
                    <a:lnTo>
                      <a:pt x="472" y="423"/>
                    </a:lnTo>
                    <a:lnTo>
                      <a:pt x="472" y="404"/>
                    </a:lnTo>
                    <a:lnTo>
                      <a:pt x="461" y="407"/>
                    </a:lnTo>
                    <a:lnTo>
                      <a:pt x="448" y="407"/>
                    </a:lnTo>
                    <a:lnTo>
                      <a:pt x="434" y="406"/>
                    </a:lnTo>
                    <a:lnTo>
                      <a:pt x="434" y="424"/>
                    </a:lnTo>
                    <a:lnTo>
                      <a:pt x="440" y="407"/>
                    </a:lnTo>
                    <a:lnTo>
                      <a:pt x="409" y="399"/>
                    </a:lnTo>
                    <a:lnTo>
                      <a:pt x="377" y="388"/>
                    </a:lnTo>
                    <a:lnTo>
                      <a:pt x="344" y="374"/>
                    </a:lnTo>
                    <a:lnTo>
                      <a:pt x="312" y="358"/>
                    </a:lnTo>
                    <a:lnTo>
                      <a:pt x="286" y="343"/>
                    </a:lnTo>
                    <a:lnTo>
                      <a:pt x="273" y="335"/>
                    </a:lnTo>
                    <a:lnTo>
                      <a:pt x="267" y="352"/>
                    </a:lnTo>
                    <a:lnTo>
                      <a:pt x="279" y="338"/>
                    </a:lnTo>
                    <a:lnTo>
                      <a:pt x="267" y="330"/>
                    </a:lnTo>
                    <a:lnTo>
                      <a:pt x="251" y="316"/>
                    </a:lnTo>
                    <a:lnTo>
                      <a:pt x="237" y="299"/>
                    </a:lnTo>
                    <a:lnTo>
                      <a:pt x="223" y="280"/>
                    </a:lnTo>
                    <a:lnTo>
                      <a:pt x="210" y="294"/>
                    </a:lnTo>
                    <a:lnTo>
                      <a:pt x="227" y="286"/>
                    </a:lnTo>
                    <a:lnTo>
                      <a:pt x="216" y="267"/>
                    </a:lnTo>
                    <a:lnTo>
                      <a:pt x="208" y="247"/>
                    </a:lnTo>
                    <a:lnTo>
                      <a:pt x="202" y="226"/>
                    </a:lnTo>
                    <a:lnTo>
                      <a:pt x="185" y="233"/>
                    </a:lnTo>
                    <a:lnTo>
                      <a:pt x="204" y="233"/>
                    </a:lnTo>
                    <a:lnTo>
                      <a:pt x="201" y="212"/>
                    </a:lnTo>
                    <a:lnTo>
                      <a:pt x="199" y="193"/>
                    </a:lnTo>
                    <a:lnTo>
                      <a:pt x="201" y="173"/>
                    </a:lnTo>
                    <a:lnTo>
                      <a:pt x="182" y="173"/>
                    </a:lnTo>
                    <a:lnTo>
                      <a:pt x="199" y="181"/>
                    </a:lnTo>
                    <a:lnTo>
                      <a:pt x="204" y="157"/>
                    </a:lnTo>
                    <a:lnTo>
                      <a:pt x="212" y="134"/>
                    </a:lnTo>
                    <a:lnTo>
                      <a:pt x="221" y="112"/>
                    </a:lnTo>
                    <a:lnTo>
                      <a:pt x="232" y="90"/>
                    </a:lnTo>
                    <a:lnTo>
                      <a:pt x="215" y="82"/>
                    </a:lnTo>
                    <a:lnTo>
                      <a:pt x="229" y="96"/>
                    </a:lnTo>
                    <a:lnTo>
                      <a:pt x="242" y="77"/>
                    </a:lnTo>
                    <a:lnTo>
                      <a:pt x="256" y="65"/>
                    </a:lnTo>
                    <a:lnTo>
                      <a:pt x="262" y="60"/>
                    </a:lnTo>
                    <a:lnTo>
                      <a:pt x="249" y="46"/>
                    </a:lnTo>
                    <a:lnTo>
                      <a:pt x="256" y="63"/>
                    </a:lnTo>
                    <a:lnTo>
                      <a:pt x="262" y="60"/>
                    </a:lnTo>
                    <a:lnTo>
                      <a:pt x="279" y="57"/>
                    </a:lnTo>
                    <a:lnTo>
                      <a:pt x="271" y="39"/>
                    </a:lnTo>
                    <a:lnTo>
                      <a:pt x="271" y="58"/>
                    </a:lnTo>
                    <a:lnTo>
                      <a:pt x="292" y="61"/>
                    </a:lnTo>
                    <a:lnTo>
                      <a:pt x="292" y="43"/>
                    </a:lnTo>
                    <a:lnTo>
                      <a:pt x="284" y="60"/>
                    </a:lnTo>
                    <a:lnTo>
                      <a:pt x="306" y="65"/>
                    </a:lnTo>
                    <a:lnTo>
                      <a:pt x="330" y="74"/>
                    </a:lnTo>
                    <a:lnTo>
                      <a:pt x="350" y="87"/>
                    </a:lnTo>
                    <a:lnTo>
                      <a:pt x="358" y="69"/>
                    </a:lnTo>
                    <a:lnTo>
                      <a:pt x="344" y="82"/>
                    </a:lnTo>
                    <a:lnTo>
                      <a:pt x="364" y="96"/>
                    </a:lnTo>
                    <a:lnTo>
                      <a:pt x="382" y="113"/>
                    </a:lnTo>
                    <a:lnTo>
                      <a:pt x="394" y="99"/>
                    </a:lnTo>
                    <a:lnTo>
                      <a:pt x="377" y="107"/>
                    </a:lnTo>
                    <a:lnTo>
                      <a:pt x="391" y="127"/>
                    </a:lnTo>
                    <a:lnTo>
                      <a:pt x="394" y="135"/>
                    </a:lnTo>
                    <a:lnTo>
                      <a:pt x="399" y="148"/>
                    </a:lnTo>
                    <a:lnTo>
                      <a:pt x="405" y="175"/>
                    </a:lnTo>
                    <a:lnTo>
                      <a:pt x="423" y="168"/>
                    </a:lnTo>
                    <a:lnTo>
                      <a:pt x="404" y="168"/>
                    </a:lnTo>
                    <a:lnTo>
                      <a:pt x="409" y="198"/>
                    </a:lnTo>
                    <a:lnTo>
                      <a:pt x="412" y="231"/>
                    </a:lnTo>
                    <a:lnTo>
                      <a:pt x="412" y="264"/>
                    </a:lnTo>
                    <a:lnTo>
                      <a:pt x="407" y="296"/>
                    </a:lnTo>
                    <a:lnTo>
                      <a:pt x="426" y="296"/>
                    </a:lnTo>
                    <a:lnTo>
                      <a:pt x="409" y="288"/>
                    </a:lnTo>
                    <a:lnTo>
                      <a:pt x="402" y="314"/>
                    </a:lnTo>
                    <a:lnTo>
                      <a:pt x="396" y="327"/>
                    </a:lnTo>
                    <a:lnTo>
                      <a:pt x="413" y="333"/>
                    </a:lnTo>
                    <a:lnTo>
                      <a:pt x="401" y="321"/>
                    </a:lnTo>
                    <a:lnTo>
                      <a:pt x="393" y="333"/>
                    </a:lnTo>
                    <a:lnTo>
                      <a:pt x="385" y="340"/>
                    </a:lnTo>
                    <a:lnTo>
                      <a:pt x="375" y="349"/>
                    </a:lnTo>
                    <a:lnTo>
                      <a:pt x="388" y="362"/>
                    </a:lnTo>
                    <a:lnTo>
                      <a:pt x="382" y="344"/>
                    </a:lnTo>
                    <a:lnTo>
                      <a:pt x="369" y="352"/>
                    </a:lnTo>
                    <a:lnTo>
                      <a:pt x="355" y="360"/>
                    </a:lnTo>
                    <a:lnTo>
                      <a:pt x="325" y="373"/>
                    </a:lnTo>
                    <a:lnTo>
                      <a:pt x="292" y="384"/>
                    </a:lnTo>
                    <a:lnTo>
                      <a:pt x="257" y="391"/>
                    </a:lnTo>
                    <a:lnTo>
                      <a:pt x="264" y="409"/>
                    </a:lnTo>
                    <a:lnTo>
                      <a:pt x="264" y="390"/>
                    </a:lnTo>
                    <a:lnTo>
                      <a:pt x="232" y="396"/>
                    </a:lnTo>
                    <a:lnTo>
                      <a:pt x="202" y="399"/>
                    </a:lnTo>
                    <a:lnTo>
                      <a:pt x="191" y="401"/>
                    </a:lnTo>
                    <a:lnTo>
                      <a:pt x="180" y="401"/>
                    </a:lnTo>
                    <a:lnTo>
                      <a:pt x="163" y="399"/>
                    </a:lnTo>
                    <a:lnTo>
                      <a:pt x="163" y="418"/>
                    </a:lnTo>
                    <a:lnTo>
                      <a:pt x="171" y="401"/>
                    </a:lnTo>
                    <a:lnTo>
                      <a:pt x="158" y="395"/>
                    </a:lnTo>
                    <a:lnTo>
                      <a:pt x="150" y="412"/>
                    </a:lnTo>
                    <a:lnTo>
                      <a:pt x="164" y="398"/>
                    </a:lnTo>
                    <a:lnTo>
                      <a:pt x="155" y="390"/>
                    </a:lnTo>
                    <a:lnTo>
                      <a:pt x="147" y="379"/>
                    </a:lnTo>
                    <a:lnTo>
                      <a:pt x="133" y="391"/>
                    </a:lnTo>
                    <a:lnTo>
                      <a:pt x="150" y="385"/>
                    </a:lnTo>
                    <a:lnTo>
                      <a:pt x="138" y="360"/>
                    </a:lnTo>
                    <a:lnTo>
                      <a:pt x="130" y="347"/>
                    </a:lnTo>
                    <a:lnTo>
                      <a:pt x="127" y="341"/>
                    </a:lnTo>
                    <a:lnTo>
                      <a:pt x="119" y="332"/>
                    </a:lnTo>
                    <a:lnTo>
                      <a:pt x="97" y="314"/>
                    </a:lnTo>
                    <a:lnTo>
                      <a:pt x="76" y="299"/>
                    </a:lnTo>
                    <a:lnTo>
                      <a:pt x="56" y="280"/>
                    </a:lnTo>
                    <a:lnTo>
                      <a:pt x="48" y="269"/>
                    </a:lnTo>
                    <a:lnTo>
                      <a:pt x="35" y="281"/>
                    </a:lnTo>
                    <a:lnTo>
                      <a:pt x="52" y="275"/>
                    </a:lnTo>
                    <a:lnTo>
                      <a:pt x="46" y="263"/>
                    </a:lnTo>
                    <a:lnTo>
                      <a:pt x="41" y="247"/>
                    </a:lnTo>
                    <a:lnTo>
                      <a:pt x="24" y="253"/>
                    </a:lnTo>
                    <a:lnTo>
                      <a:pt x="43" y="253"/>
                    </a:lnTo>
                    <a:lnTo>
                      <a:pt x="41" y="234"/>
                    </a:lnTo>
                    <a:lnTo>
                      <a:pt x="38" y="214"/>
                    </a:lnTo>
                    <a:lnTo>
                      <a:pt x="38" y="193"/>
                    </a:lnTo>
                    <a:lnTo>
                      <a:pt x="38" y="173"/>
                    </a:lnTo>
                    <a:lnTo>
                      <a:pt x="41" y="153"/>
                    </a:lnTo>
                    <a:lnTo>
                      <a:pt x="43" y="134"/>
                    </a:lnTo>
                    <a:lnTo>
                      <a:pt x="24" y="134"/>
                    </a:lnTo>
                    <a:lnTo>
                      <a:pt x="41" y="142"/>
                    </a:lnTo>
                    <a:lnTo>
                      <a:pt x="46" y="124"/>
                    </a:lnTo>
                    <a:lnTo>
                      <a:pt x="52" y="112"/>
                    </a:lnTo>
                    <a:lnTo>
                      <a:pt x="59" y="101"/>
                    </a:lnTo>
                    <a:lnTo>
                      <a:pt x="41" y="93"/>
                    </a:lnTo>
                    <a:lnTo>
                      <a:pt x="56" y="107"/>
                    </a:lnTo>
                    <a:lnTo>
                      <a:pt x="73" y="87"/>
                    </a:lnTo>
                    <a:lnTo>
                      <a:pt x="95" y="71"/>
                    </a:lnTo>
                    <a:lnTo>
                      <a:pt x="81" y="57"/>
                    </a:lnTo>
                    <a:lnTo>
                      <a:pt x="89" y="74"/>
                    </a:lnTo>
                    <a:lnTo>
                      <a:pt x="114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67" name="Oval 146"/>
              <p:cNvSpPr>
                <a:spLocks noChangeArrowheads="1"/>
              </p:cNvSpPr>
              <p:nvPr/>
            </p:nvSpPr>
            <p:spPr bwMode="auto">
              <a:xfrm>
                <a:off x="2831" y="718"/>
                <a:ext cx="153" cy="152"/>
              </a:xfrm>
              <a:prstGeom prst="ellipse">
                <a:avLst/>
              </a:prstGeom>
              <a:solidFill>
                <a:srgbClr val="00FF00"/>
              </a:solidFill>
              <a:ln w="14288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Group 147"/>
            <p:cNvGrpSpPr>
              <a:grpSpLocks/>
            </p:cNvGrpSpPr>
            <p:nvPr/>
          </p:nvGrpSpPr>
          <p:grpSpPr bwMode="auto">
            <a:xfrm>
              <a:off x="2655" y="542"/>
              <a:ext cx="652" cy="281"/>
              <a:chOff x="2888" y="1064"/>
              <a:chExt cx="1144" cy="509"/>
            </a:xfrm>
          </p:grpSpPr>
          <p:sp>
            <p:nvSpPr>
              <p:cNvPr id="185364" name="Freeform 148"/>
              <p:cNvSpPr>
                <a:spLocks/>
              </p:cNvSpPr>
              <p:nvPr/>
            </p:nvSpPr>
            <p:spPr bwMode="auto">
              <a:xfrm>
                <a:off x="3037" y="1064"/>
                <a:ext cx="995" cy="509"/>
              </a:xfrm>
              <a:custGeom>
                <a:avLst/>
                <a:gdLst>
                  <a:gd name="T0" fmla="*/ 205 w 995"/>
                  <a:gd name="T1" fmla="*/ 372 h 509"/>
                  <a:gd name="T2" fmla="*/ 361 w 995"/>
                  <a:gd name="T3" fmla="*/ 330 h 509"/>
                  <a:gd name="T4" fmla="*/ 454 w 995"/>
                  <a:gd name="T5" fmla="*/ 221 h 509"/>
                  <a:gd name="T6" fmla="*/ 506 w 995"/>
                  <a:gd name="T7" fmla="*/ 111 h 509"/>
                  <a:gd name="T8" fmla="*/ 516 w 995"/>
                  <a:gd name="T9" fmla="*/ 48 h 509"/>
                  <a:gd name="T10" fmla="*/ 579 w 995"/>
                  <a:gd name="T11" fmla="*/ 42 h 509"/>
                  <a:gd name="T12" fmla="*/ 697 w 995"/>
                  <a:gd name="T13" fmla="*/ 41 h 509"/>
                  <a:gd name="T14" fmla="*/ 793 w 995"/>
                  <a:gd name="T15" fmla="*/ 78 h 509"/>
                  <a:gd name="T16" fmla="*/ 872 w 995"/>
                  <a:gd name="T17" fmla="*/ 154 h 509"/>
                  <a:gd name="T18" fmla="*/ 889 w 995"/>
                  <a:gd name="T19" fmla="*/ 229 h 509"/>
                  <a:gd name="T20" fmla="*/ 878 w 995"/>
                  <a:gd name="T21" fmla="*/ 294 h 509"/>
                  <a:gd name="T22" fmla="*/ 824 w 995"/>
                  <a:gd name="T23" fmla="*/ 323 h 509"/>
                  <a:gd name="T24" fmla="*/ 758 w 995"/>
                  <a:gd name="T25" fmla="*/ 339 h 509"/>
                  <a:gd name="T26" fmla="*/ 694 w 995"/>
                  <a:gd name="T27" fmla="*/ 323 h 509"/>
                  <a:gd name="T28" fmla="*/ 676 w 995"/>
                  <a:gd name="T29" fmla="*/ 287 h 509"/>
                  <a:gd name="T30" fmla="*/ 640 w 995"/>
                  <a:gd name="T31" fmla="*/ 195 h 509"/>
                  <a:gd name="T32" fmla="*/ 555 w 995"/>
                  <a:gd name="T33" fmla="*/ 129 h 509"/>
                  <a:gd name="T34" fmla="*/ 377 w 995"/>
                  <a:gd name="T35" fmla="*/ 31 h 509"/>
                  <a:gd name="T36" fmla="*/ 301 w 995"/>
                  <a:gd name="T37" fmla="*/ 20 h 509"/>
                  <a:gd name="T38" fmla="*/ 238 w 995"/>
                  <a:gd name="T39" fmla="*/ 69 h 509"/>
                  <a:gd name="T40" fmla="*/ 197 w 995"/>
                  <a:gd name="T41" fmla="*/ 187 h 509"/>
                  <a:gd name="T42" fmla="*/ 213 w 995"/>
                  <a:gd name="T43" fmla="*/ 273 h 509"/>
                  <a:gd name="T44" fmla="*/ 276 w 995"/>
                  <a:gd name="T45" fmla="*/ 327 h 509"/>
                  <a:gd name="T46" fmla="*/ 476 w 995"/>
                  <a:gd name="T47" fmla="*/ 410 h 509"/>
                  <a:gd name="T48" fmla="*/ 528 w 995"/>
                  <a:gd name="T49" fmla="*/ 435 h 509"/>
                  <a:gd name="T50" fmla="*/ 552 w 995"/>
                  <a:gd name="T51" fmla="*/ 462 h 509"/>
                  <a:gd name="T52" fmla="*/ 585 w 995"/>
                  <a:gd name="T53" fmla="*/ 506 h 509"/>
                  <a:gd name="T54" fmla="*/ 635 w 995"/>
                  <a:gd name="T55" fmla="*/ 504 h 509"/>
                  <a:gd name="T56" fmla="*/ 815 w 995"/>
                  <a:gd name="T57" fmla="*/ 435 h 509"/>
                  <a:gd name="T58" fmla="*/ 857 w 995"/>
                  <a:gd name="T59" fmla="*/ 418 h 509"/>
                  <a:gd name="T60" fmla="*/ 911 w 995"/>
                  <a:gd name="T61" fmla="*/ 462 h 509"/>
                  <a:gd name="T62" fmla="*/ 995 w 995"/>
                  <a:gd name="T63" fmla="*/ 474 h 509"/>
                  <a:gd name="T64" fmla="*/ 938 w 995"/>
                  <a:gd name="T65" fmla="*/ 435 h 509"/>
                  <a:gd name="T66" fmla="*/ 834 w 995"/>
                  <a:gd name="T67" fmla="*/ 396 h 509"/>
                  <a:gd name="T68" fmla="*/ 709 w 995"/>
                  <a:gd name="T69" fmla="*/ 435 h 509"/>
                  <a:gd name="T70" fmla="*/ 616 w 995"/>
                  <a:gd name="T71" fmla="*/ 470 h 509"/>
                  <a:gd name="T72" fmla="*/ 590 w 995"/>
                  <a:gd name="T73" fmla="*/ 466 h 509"/>
                  <a:gd name="T74" fmla="*/ 591 w 995"/>
                  <a:gd name="T75" fmla="*/ 460 h 509"/>
                  <a:gd name="T76" fmla="*/ 555 w 995"/>
                  <a:gd name="T77" fmla="*/ 408 h 509"/>
                  <a:gd name="T78" fmla="*/ 470 w 995"/>
                  <a:gd name="T79" fmla="*/ 367 h 509"/>
                  <a:gd name="T80" fmla="*/ 273 w 995"/>
                  <a:gd name="T81" fmla="*/ 281 h 509"/>
                  <a:gd name="T82" fmla="*/ 256 w 995"/>
                  <a:gd name="T83" fmla="*/ 268 h 509"/>
                  <a:gd name="T84" fmla="*/ 235 w 995"/>
                  <a:gd name="T85" fmla="*/ 221 h 509"/>
                  <a:gd name="T86" fmla="*/ 246 w 995"/>
                  <a:gd name="T87" fmla="*/ 140 h 509"/>
                  <a:gd name="T88" fmla="*/ 284 w 995"/>
                  <a:gd name="T89" fmla="*/ 70 h 509"/>
                  <a:gd name="T90" fmla="*/ 325 w 995"/>
                  <a:gd name="T91" fmla="*/ 53 h 509"/>
                  <a:gd name="T92" fmla="*/ 344 w 995"/>
                  <a:gd name="T93" fmla="*/ 59 h 509"/>
                  <a:gd name="T94" fmla="*/ 534 w 995"/>
                  <a:gd name="T95" fmla="*/ 158 h 509"/>
                  <a:gd name="T96" fmla="*/ 596 w 995"/>
                  <a:gd name="T97" fmla="*/ 202 h 509"/>
                  <a:gd name="T98" fmla="*/ 623 w 995"/>
                  <a:gd name="T99" fmla="*/ 237 h 509"/>
                  <a:gd name="T100" fmla="*/ 657 w 995"/>
                  <a:gd name="T101" fmla="*/ 341 h 509"/>
                  <a:gd name="T102" fmla="*/ 738 w 995"/>
                  <a:gd name="T103" fmla="*/ 375 h 509"/>
                  <a:gd name="T104" fmla="*/ 845 w 995"/>
                  <a:gd name="T105" fmla="*/ 355 h 509"/>
                  <a:gd name="T106" fmla="*/ 908 w 995"/>
                  <a:gd name="T107" fmla="*/ 281 h 509"/>
                  <a:gd name="T108" fmla="*/ 928 w 995"/>
                  <a:gd name="T109" fmla="*/ 201 h 509"/>
                  <a:gd name="T110" fmla="*/ 867 w 995"/>
                  <a:gd name="T111" fmla="*/ 91 h 509"/>
                  <a:gd name="T112" fmla="*/ 739 w 995"/>
                  <a:gd name="T113" fmla="*/ 12 h 509"/>
                  <a:gd name="T114" fmla="*/ 579 w 995"/>
                  <a:gd name="T115" fmla="*/ 4 h 509"/>
                  <a:gd name="T116" fmla="*/ 490 w 995"/>
                  <a:gd name="T117" fmla="*/ 52 h 509"/>
                  <a:gd name="T118" fmla="*/ 451 w 995"/>
                  <a:gd name="T119" fmla="*/ 162 h 509"/>
                  <a:gd name="T120" fmla="*/ 397 w 995"/>
                  <a:gd name="T121" fmla="*/ 239 h 509"/>
                  <a:gd name="T122" fmla="*/ 323 w 995"/>
                  <a:gd name="T123" fmla="*/ 311 h 509"/>
                  <a:gd name="T124" fmla="*/ 205 w 995"/>
                  <a:gd name="T125" fmla="*/ 334 h 5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5"/>
                  <a:gd name="T190" fmla="*/ 0 h 509"/>
                  <a:gd name="T191" fmla="*/ 995 w 995"/>
                  <a:gd name="T192" fmla="*/ 509 h 5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5" h="509">
                    <a:moveTo>
                      <a:pt x="5" y="322"/>
                    </a:moveTo>
                    <a:lnTo>
                      <a:pt x="0" y="358"/>
                    </a:lnTo>
                    <a:lnTo>
                      <a:pt x="87" y="367"/>
                    </a:lnTo>
                    <a:lnTo>
                      <a:pt x="128" y="371"/>
                    </a:lnTo>
                    <a:lnTo>
                      <a:pt x="167" y="372"/>
                    </a:lnTo>
                    <a:lnTo>
                      <a:pt x="205" y="372"/>
                    </a:lnTo>
                    <a:lnTo>
                      <a:pt x="241" y="371"/>
                    </a:lnTo>
                    <a:lnTo>
                      <a:pt x="275" y="366"/>
                    </a:lnTo>
                    <a:lnTo>
                      <a:pt x="281" y="364"/>
                    </a:lnTo>
                    <a:lnTo>
                      <a:pt x="311" y="356"/>
                    </a:lnTo>
                    <a:lnTo>
                      <a:pt x="338" y="345"/>
                    </a:lnTo>
                    <a:lnTo>
                      <a:pt x="361" y="330"/>
                    </a:lnTo>
                    <a:lnTo>
                      <a:pt x="367" y="325"/>
                    </a:lnTo>
                    <a:lnTo>
                      <a:pt x="390" y="308"/>
                    </a:lnTo>
                    <a:lnTo>
                      <a:pt x="408" y="287"/>
                    </a:lnTo>
                    <a:lnTo>
                      <a:pt x="424" y="265"/>
                    </a:lnTo>
                    <a:lnTo>
                      <a:pt x="440" y="243"/>
                    </a:lnTo>
                    <a:lnTo>
                      <a:pt x="454" y="221"/>
                    </a:lnTo>
                    <a:lnTo>
                      <a:pt x="471" y="199"/>
                    </a:lnTo>
                    <a:lnTo>
                      <a:pt x="481" y="182"/>
                    </a:lnTo>
                    <a:lnTo>
                      <a:pt x="486" y="176"/>
                    </a:lnTo>
                    <a:lnTo>
                      <a:pt x="494" y="154"/>
                    </a:lnTo>
                    <a:lnTo>
                      <a:pt x="500" y="132"/>
                    </a:lnTo>
                    <a:lnTo>
                      <a:pt x="506" y="111"/>
                    </a:lnTo>
                    <a:lnTo>
                      <a:pt x="512" y="91"/>
                    </a:lnTo>
                    <a:lnTo>
                      <a:pt x="520" y="72"/>
                    </a:lnTo>
                    <a:lnTo>
                      <a:pt x="503" y="64"/>
                    </a:lnTo>
                    <a:lnTo>
                      <a:pt x="517" y="78"/>
                    </a:lnTo>
                    <a:lnTo>
                      <a:pt x="528" y="63"/>
                    </a:lnTo>
                    <a:lnTo>
                      <a:pt x="516" y="48"/>
                    </a:lnTo>
                    <a:lnTo>
                      <a:pt x="522" y="66"/>
                    </a:lnTo>
                    <a:lnTo>
                      <a:pt x="541" y="55"/>
                    </a:lnTo>
                    <a:lnTo>
                      <a:pt x="560" y="47"/>
                    </a:lnTo>
                    <a:lnTo>
                      <a:pt x="586" y="41"/>
                    </a:lnTo>
                    <a:lnTo>
                      <a:pt x="579" y="23"/>
                    </a:lnTo>
                    <a:lnTo>
                      <a:pt x="579" y="42"/>
                    </a:lnTo>
                    <a:lnTo>
                      <a:pt x="609" y="39"/>
                    </a:lnTo>
                    <a:lnTo>
                      <a:pt x="640" y="37"/>
                    </a:lnTo>
                    <a:lnTo>
                      <a:pt x="672" y="39"/>
                    </a:lnTo>
                    <a:lnTo>
                      <a:pt x="703" y="42"/>
                    </a:lnTo>
                    <a:lnTo>
                      <a:pt x="703" y="23"/>
                    </a:lnTo>
                    <a:lnTo>
                      <a:pt x="697" y="41"/>
                    </a:lnTo>
                    <a:lnTo>
                      <a:pt x="725" y="47"/>
                    </a:lnTo>
                    <a:lnTo>
                      <a:pt x="752" y="55"/>
                    </a:lnTo>
                    <a:lnTo>
                      <a:pt x="776" y="66"/>
                    </a:lnTo>
                    <a:lnTo>
                      <a:pt x="799" y="81"/>
                    </a:lnTo>
                    <a:lnTo>
                      <a:pt x="807" y="64"/>
                    </a:lnTo>
                    <a:lnTo>
                      <a:pt x="793" y="78"/>
                    </a:lnTo>
                    <a:lnTo>
                      <a:pt x="816" y="97"/>
                    </a:lnTo>
                    <a:lnTo>
                      <a:pt x="840" y="118"/>
                    </a:lnTo>
                    <a:lnTo>
                      <a:pt x="859" y="138"/>
                    </a:lnTo>
                    <a:lnTo>
                      <a:pt x="876" y="160"/>
                    </a:lnTo>
                    <a:lnTo>
                      <a:pt x="889" y="147"/>
                    </a:lnTo>
                    <a:lnTo>
                      <a:pt x="872" y="154"/>
                    </a:lnTo>
                    <a:lnTo>
                      <a:pt x="884" y="176"/>
                    </a:lnTo>
                    <a:lnTo>
                      <a:pt x="892" y="193"/>
                    </a:lnTo>
                    <a:lnTo>
                      <a:pt x="894" y="215"/>
                    </a:lnTo>
                    <a:lnTo>
                      <a:pt x="911" y="209"/>
                    </a:lnTo>
                    <a:lnTo>
                      <a:pt x="892" y="209"/>
                    </a:lnTo>
                    <a:lnTo>
                      <a:pt x="889" y="229"/>
                    </a:lnTo>
                    <a:lnTo>
                      <a:pt x="908" y="229"/>
                    </a:lnTo>
                    <a:lnTo>
                      <a:pt x="891" y="223"/>
                    </a:lnTo>
                    <a:lnTo>
                      <a:pt x="884" y="245"/>
                    </a:lnTo>
                    <a:lnTo>
                      <a:pt x="873" y="267"/>
                    </a:lnTo>
                    <a:lnTo>
                      <a:pt x="861" y="287"/>
                    </a:lnTo>
                    <a:lnTo>
                      <a:pt x="878" y="294"/>
                    </a:lnTo>
                    <a:lnTo>
                      <a:pt x="864" y="281"/>
                    </a:lnTo>
                    <a:lnTo>
                      <a:pt x="850" y="298"/>
                    </a:lnTo>
                    <a:lnTo>
                      <a:pt x="835" y="314"/>
                    </a:lnTo>
                    <a:lnTo>
                      <a:pt x="848" y="328"/>
                    </a:lnTo>
                    <a:lnTo>
                      <a:pt x="842" y="311"/>
                    </a:lnTo>
                    <a:lnTo>
                      <a:pt x="824" y="323"/>
                    </a:lnTo>
                    <a:lnTo>
                      <a:pt x="812" y="330"/>
                    </a:lnTo>
                    <a:lnTo>
                      <a:pt x="793" y="336"/>
                    </a:lnTo>
                    <a:lnTo>
                      <a:pt x="799" y="353"/>
                    </a:lnTo>
                    <a:lnTo>
                      <a:pt x="799" y="334"/>
                    </a:lnTo>
                    <a:lnTo>
                      <a:pt x="779" y="338"/>
                    </a:lnTo>
                    <a:lnTo>
                      <a:pt x="758" y="339"/>
                    </a:lnTo>
                    <a:lnTo>
                      <a:pt x="738" y="338"/>
                    </a:lnTo>
                    <a:lnTo>
                      <a:pt x="717" y="334"/>
                    </a:lnTo>
                    <a:lnTo>
                      <a:pt x="717" y="353"/>
                    </a:lnTo>
                    <a:lnTo>
                      <a:pt x="724" y="336"/>
                    </a:lnTo>
                    <a:lnTo>
                      <a:pt x="706" y="330"/>
                    </a:lnTo>
                    <a:lnTo>
                      <a:pt x="694" y="323"/>
                    </a:lnTo>
                    <a:lnTo>
                      <a:pt x="678" y="311"/>
                    </a:lnTo>
                    <a:lnTo>
                      <a:pt x="672" y="328"/>
                    </a:lnTo>
                    <a:lnTo>
                      <a:pt x="684" y="314"/>
                    </a:lnTo>
                    <a:lnTo>
                      <a:pt x="689" y="320"/>
                    </a:lnTo>
                    <a:lnTo>
                      <a:pt x="681" y="305"/>
                    </a:lnTo>
                    <a:lnTo>
                      <a:pt x="676" y="287"/>
                    </a:lnTo>
                    <a:lnTo>
                      <a:pt x="672" y="267"/>
                    </a:lnTo>
                    <a:lnTo>
                      <a:pt x="665" y="245"/>
                    </a:lnTo>
                    <a:lnTo>
                      <a:pt x="657" y="223"/>
                    </a:lnTo>
                    <a:lnTo>
                      <a:pt x="651" y="212"/>
                    </a:lnTo>
                    <a:lnTo>
                      <a:pt x="648" y="206"/>
                    </a:lnTo>
                    <a:lnTo>
                      <a:pt x="640" y="195"/>
                    </a:lnTo>
                    <a:lnTo>
                      <a:pt x="631" y="185"/>
                    </a:lnTo>
                    <a:lnTo>
                      <a:pt x="620" y="174"/>
                    </a:lnTo>
                    <a:lnTo>
                      <a:pt x="607" y="165"/>
                    </a:lnTo>
                    <a:lnTo>
                      <a:pt x="591" y="154"/>
                    </a:lnTo>
                    <a:lnTo>
                      <a:pt x="574" y="141"/>
                    </a:lnTo>
                    <a:lnTo>
                      <a:pt x="555" y="129"/>
                    </a:lnTo>
                    <a:lnTo>
                      <a:pt x="549" y="124"/>
                    </a:lnTo>
                    <a:lnTo>
                      <a:pt x="508" y="97"/>
                    </a:lnTo>
                    <a:lnTo>
                      <a:pt x="464" y="72"/>
                    </a:lnTo>
                    <a:lnTo>
                      <a:pt x="418" y="48"/>
                    </a:lnTo>
                    <a:lnTo>
                      <a:pt x="397" y="39"/>
                    </a:lnTo>
                    <a:lnTo>
                      <a:pt x="377" y="31"/>
                    </a:lnTo>
                    <a:lnTo>
                      <a:pt x="358" y="25"/>
                    </a:lnTo>
                    <a:lnTo>
                      <a:pt x="341" y="22"/>
                    </a:lnTo>
                    <a:lnTo>
                      <a:pt x="333" y="20"/>
                    </a:lnTo>
                    <a:lnTo>
                      <a:pt x="317" y="17"/>
                    </a:lnTo>
                    <a:lnTo>
                      <a:pt x="311" y="19"/>
                    </a:lnTo>
                    <a:lnTo>
                      <a:pt x="301" y="20"/>
                    </a:lnTo>
                    <a:lnTo>
                      <a:pt x="286" y="25"/>
                    </a:lnTo>
                    <a:lnTo>
                      <a:pt x="275" y="31"/>
                    </a:lnTo>
                    <a:lnTo>
                      <a:pt x="268" y="34"/>
                    </a:lnTo>
                    <a:lnTo>
                      <a:pt x="257" y="44"/>
                    </a:lnTo>
                    <a:lnTo>
                      <a:pt x="248" y="56"/>
                    </a:lnTo>
                    <a:lnTo>
                      <a:pt x="238" y="69"/>
                    </a:lnTo>
                    <a:lnTo>
                      <a:pt x="234" y="75"/>
                    </a:lnTo>
                    <a:lnTo>
                      <a:pt x="226" y="91"/>
                    </a:lnTo>
                    <a:lnTo>
                      <a:pt x="211" y="125"/>
                    </a:lnTo>
                    <a:lnTo>
                      <a:pt x="202" y="162"/>
                    </a:lnTo>
                    <a:lnTo>
                      <a:pt x="200" y="168"/>
                    </a:lnTo>
                    <a:lnTo>
                      <a:pt x="197" y="187"/>
                    </a:lnTo>
                    <a:lnTo>
                      <a:pt x="197" y="204"/>
                    </a:lnTo>
                    <a:lnTo>
                      <a:pt x="197" y="221"/>
                    </a:lnTo>
                    <a:lnTo>
                      <a:pt x="200" y="237"/>
                    </a:lnTo>
                    <a:lnTo>
                      <a:pt x="202" y="243"/>
                    </a:lnTo>
                    <a:lnTo>
                      <a:pt x="205" y="257"/>
                    </a:lnTo>
                    <a:lnTo>
                      <a:pt x="213" y="273"/>
                    </a:lnTo>
                    <a:lnTo>
                      <a:pt x="221" y="283"/>
                    </a:lnTo>
                    <a:lnTo>
                      <a:pt x="224" y="289"/>
                    </a:lnTo>
                    <a:lnTo>
                      <a:pt x="237" y="300"/>
                    </a:lnTo>
                    <a:lnTo>
                      <a:pt x="252" y="311"/>
                    </a:lnTo>
                    <a:lnTo>
                      <a:pt x="259" y="316"/>
                    </a:lnTo>
                    <a:lnTo>
                      <a:pt x="276" y="327"/>
                    </a:lnTo>
                    <a:lnTo>
                      <a:pt x="297" y="336"/>
                    </a:lnTo>
                    <a:lnTo>
                      <a:pt x="317" y="347"/>
                    </a:lnTo>
                    <a:lnTo>
                      <a:pt x="364" y="366"/>
                    </a:lnTo>
                    <a:lnTo>
                      <a:pt x="412" y="385"/>
                    </a:lnTo>
                    <a:lnTo>
                      <a:pt x="456" y="402"/>
                    </a:lnTo>
                    <a:lnTo>
                      <a:pt x="476" y="410"/>
                    </a:lnTo>
                    <a:lnTo>
                      <a:pt x="495" y="418"/>
                    </a:lnTo>
                    <a:lnTo>
                      <a:pt x="511" y="424"/>
                    </a:lnTo>
                    <a:lnTo>
                      <a:pt x="522" y="430"/>
                    </a:lnTo>
                    <a:lnTo>
                      <a:pt x="534" y="440"/>
                    </a:lnTo>
                    <a:lnTo>
                      <a:pt x="542" y="422"/>
                    </a:lnTo>
                    <a:lnTo>
                      <a:pt x="528" y="435"/>
                    </a:lnTo>
                    <a:lnTo>
                      <a:pt x="538" y="441"/>
                    </a:lnTo>
                    <a:lnTo>
                      <a:pt x="544" y="449"/>
                    </a:lnTo>
                    <a:lnTo>
                      <a:pt x="549" y="455"/>
                    </a:lnTo>
                    <a:lnTo>
                      <a:pt x="563" y="443"/>
                    </a:lnTo>
                    <a:lnTo>
                      <a:pt x="545" y="449"/>
                    </a:lnTo>
                    <a:lnTo>
                      <a:pt x="552" y="462"/>
                    </a:lnTo>
                    <a:lnTo>
                      <a:pt x="557" y="474"/>
                    </a:lnTo>
                    <a:lnTo>
                      <a:pt x="560" y="484"/>
                    </a:lnTo>
                    <a:lnTo>
                      <a:pt x="564" y="490"/>
                    </a:lnTo>
                    <a:lnTo>
                      <a:pt x="569" y="496"/>
                    </a:lnTo>
                    <a:lnTo>
                      <a:pt x="575" y="501"/>
                    </a:lnTo>
                    <a:lnTo>
                      <a:pt x="585" y="506"/>
                    </a:lnTo>
                    <a:lnTo>
                      <a:pt x="591" y="507"/>
                    </a:lnTo>
                    <a:lnTo>
                      <a:pt x="599" y="509"/>
                    </a:lnTo>
                    <a:lnTo>
                      <a:pt x="607" y="509"/>
                    </a:lnTo>
                    <a:lnTo>
                      <a:pt x="616" y="507"/>
                    </a:lnTo>
                    <a:lnTo>
                      <a:pt x="624" y="506"/>
                    </a:lnTo>
                    <a:lnTo>
                      <a:pt x="635" y="504"/>
                    </a:lnTo>
                    <a:lnTo>
                      <a:pt x="662" y="496"/>
                    </a:lnTo>
                    <a:lnTo>
                      <a:pt x="692" y="484"/>
                    </a:lnTo>
                    <a:lnTo>
                      <a:pt x="724" y="470"/>
                    </a:lnTo>
                    <a:lnTo>
                      <a:pt x="755" y="455"/>
                    </a:lnTo>
                    <a:lnTo>
                      <a:pt x="787" y="444"/>
                    </a:lnTo>
                    <a:lnTo>
                      <a:pt x="815" y="435"/>
                    </a:lnTo>
                    <a:lnTo>
                      <a:pt x="809" y="418"/>
                    </a:lnTo>
                    <a:lnTo>
                      <a:pt x="809" y="437"/>
                    </a:lnTo>
                    <a:lnTo>
                      <a:pt x="821" y="435"/>
                    </a:lnTo>
                    <a:lnTo>
                      <a:pt x="834" y="433"/>
                    </a:lnTo>
                    <a:lnTo>
                      <a:pt x="857" y="437"/>
                    </a:lnTo>
                    <a:lnTo>
                      <a:pt x="857" y="418"/>
                    </a:lnTo>
                    <a:lnTo>
                      <a:pt x="850" y="435"/>
                    </a:lnTo>
                    <a:lnTo>
                      <a:pt x="873" y="441"/>
                    </a:lnTo>
                    <a:lnTo>
                      <a:pt x="895" y="452"/>
                    </a:lnTo>
                    <a:lnTo>
                      <a:pt x="917" y="465"/>
                    </a:lnTo>
                    <a:lnTo>
                      <a:pt x="924" y="448"/>
                    </a:lnTo>
                    <a:lnTo>
                      <a:pt x="911" y="462"/>
                    </a:lnTo>
                    <a:lnTo>
                      <a:pt x="930" y="474"/>
                    </a:lnTo>
                    <a:lnTo>
                      <a:pt x="946" y="487"/>
                    </a:lnTo>
                    <a:lnTo>
                      <a:pt x="960" y="496"/>
                    </a:lnTo>
                    <a:lnTo>
                      <a:pt x="966" y="501"/>
                    </a:lnTo>
                    <a:lnTo>
                      <a:pt x="977" y="507"/>
                    </a:lnTo>
                    <a:lnTo>
                      <a:pt x="995" y="474"/>
                    </a:lnTo>
                    <a:lnTo>
                      <a:pt x="980" y="466"/>
                    </a:lnTo>
                    <a:lnTo>
                      <a:pt x="974" y="484"/>
                    </a:lnTo>
                    <a:lnTo>
                      <a:pt x="987" y="470"/>
                    </a:lnTo>
                    <a:lnTo>
                      <a:pt x="972" y="460"/>
                    </a:lnTo>
                    <a:lnTo>
                      <a:pt x="957" y="448"/>
                    </a:lnTo>
                    <a:lnTo>
                      <a:pt x="938" y="435"/>
                    </a:lnTo>
                    <a:lnTo>
                      <a:pt x="931" y="430"/>
                    </a:lnTo>
                    <a:lnTo>
                      <a:pt x="909" y="418"/>
                    </a:lnTo>
                    <a:lnTo>
                      <a:pt x="887" y="407"/>
                    </a:lnTo>
                    <a:lnTo>
                      <a:pt x="864" y="400"/>
                    </a:lnTo>
                    <a:lnTo>
                      <a:pt x="857" y="399"/>
                    </a:lnTo>
                    <a:lnTo>
                      <a:pt x="834" y="396"/>
                    </a:lnTo>
                    <a:lnTo>
                      <a:pt x="821" y="397"/>
                    </a:lnTo>
                    <a:lnTo>
                      <a:pt x="809" y="399"/>
                    </a:lnTo>
                    <a:lnTo>
                      <a:pt x="801" y="400"/>
                    </a:lnTo>
                    <a:lnTo>
                      <a:pt x="772" y="410"/>
                    </a:lnTo>
                    <a:lnTo>
                      <a:pt x="741" y="421"/>
                    </a:lnTo>
                    <a:lnTo>
                      <a:pt x="709" y="435"/>
                    </a:lnTo>
                    <a:lnTo>
                      <a:pt x="678" y="449"/>
                    </a:lnTo>
                    <a:lnTo>
                      <a:pt x="648" y="462"/>
                    </a:lnTo>
                    <a:lnTo>
                      <a:pt x="621" y="470"/>
                    </a:lnTo>
                    <a:lnTo>
                      <a:pt x="610" y="471"/>
                    </a:lnTo>
                    <a:lnTo>
                      <a:pt x="616" y="488"/>
                    </a:lnTo>
                    <a:lnTo>
                      <a:pt x="616" y="470"/>
                    </a:lnTo>
                    <a:lnTo>
                      <a:pt x="607" y="471"/>
                    </a:lnTo>
                    <a:lnTo>
                      <a:pt x="599" y="471"/>
                    </a:lnTo>
                    <a:lnTo>
                      <a:pt x="591" y="470"/>
                    </a:lnTo>
                    <a:lnTo>
                      <a:pt x="591" y="488"/>
                    </a:lnTo>
                    <a:lnTo>
                      <a:pt x="599" y="471"/>
                    </a:lnTo>
                    <a:lnTo>
                      <a:pt x="590" y="466"/>
                    </a:lnTo>
                    <a:lnTo>
                      <a:pt x="583" y="484"/>
                    </a:lnTo>
                    <a:lnTo>
                      <a:pt x="596" y="470"/>
                    </a:lnTo>
                    <a:lnTo>
                      <a:pt x="591" y="463"/>
                    </a:lnTo>
                    <a:lnTo>
                      <a:pt x="577" y="476"/>
                    </a:lnTo>
                    <a:lnTo>
                      <a:pt x="594" y="470"/>
                    </a:lnTo>
                    <a:lnTo>
                      <a:pt x="591" y="460"/>
                    </a:lnTo>
                    <a:lnTo>
                      <a:pt x="586" y="448"/>
                    </a:lnTo>
                    <a:lnTo>
                      <a:pt x="580" y="435"/>
                    </a:lnTo>
                    <a:lnTo>
                      <a:pt x="575" y="429"/>
                    </a:lnTo>
                    <a:lnTo>
                      <a:pt x="571" y="422"/>
                    </a:lnTo>
                    <a:lnTo>
                      <a:pt x="564" y="415"/>
                    </a:lnTo>
                    <a:lnTo>
                      <a:pt x="555" y="408"/>
                    </a:lnTo>
                    <a:lnTo>
                      <a:pt x="549" y="405"/>
                    </a:lnTo>
                    <a:lnTo>
                      <a:pt x="541" y="399"/>
                    </a:lnTo>
                    <a:lnTo>
                      <a:pt x="525" y="389"/>
                    </a:lnTo>
                    <a:lnTo>
                      <a:pt x="509" y="383"/>
                    </a:lnTo>
                    <a:lnTo>
                      <a:pt x="490" y="375"/>
                    </a:lnTo>
                    <a:lnTo>
                      <a:pt x="470" y="367"/>
                    </a:lnTo>
                    <a:lnTo>
                      <a:pt x="426" y="350"/>
                    </a:lnTo>
                    <a:lnTo>
                      <a:pt x="378" y="331"/>
                    </a:lnTo>
                    <a:lnTo>
                      <a:pt x="331" y="312"/>
                    </a:lnTo>
                    <a:lnTo>
                      <a:pt x="311" y="301"/>
                    </a:lnTo>
                    <a:lnTo>
                      <a:pt x="290" y="292"/>
                    </a:lnTo>
                    <a:lnTo>
                      <a:pt x="273" y="281"/>
                    </a:lnTo>
                    <a:lnTo>
                      <a:pt x="265" y="298"/>
                    </a:lnTo>
                    <a:lnTo>
                      <a:pt x="279" y="284"/>
                    </a:lnTo>
                    <a:lnTo>
                      <a:pt x="263" y="273"/>
                    </a:lnTo>
                    <a:lnTo>
                      <a:pt x="251" y="262"/>
                    </a:lnTo>
                    <a:lnTo>
                      <a:pt x="238" y="275"/>
                    </a:lnTo>
                    <a:lnTo>
                      <a:pt x="256" y="268"/>
                    </a:lnTo>
                    <a:lnTo>
                      <a:pt x="245" y="254"/>
                    </a:lnTo>
                    <a:lnTo>
                      <a:pt x="240" y="243"/>
                    </a:lnTo>
                    <a:lnTo>
                      <a:pt x="237" y="229"/>
                    </a:lnTo>
                    <a:lnTo>
                      <a:pt x="219" y="237"/>
                    </a:lnTo>
                    <a:lnTo>
                      <a:pt x="238" y="237"/>
                    </a:lnTo>
                    <a:lnTo>
                      <a:pt x="235" y="221"/>
                    </a:lnTo>
                    <a:lnTo>
                      <a:pt x="235" y="204"/>
                    </a:lnTo>
                    <a:lnTo>
                      <a:pt x="235" y="187"/>
                    </a:lnTo>
                    <a:lnTo>
                      <a:pt x="238" y="168"/>
                    </a:lnTo>
                    <a:lnTo>
                      <a:pt x="219" y="168"/>
                    </a:lnTo>
                    <a:lnTo>
                      <a:pt x="237" y="176"/>
                    </a:lnTo>
                    <a:lnTo>
                      <a:pt x="246" y="140"/>
                    </a:lnTo>
                    <a:lnTo>
                      <a:pt x="260" y="105"/>
                    </a:lnTo>
                    <a:lnTo>
                      <a:pt x="268" y="89"/>
                    </a:lnTo>
                    <a:lnTo>
                      <a:pt x="251" y="83"/>
                    </a:lnTo>
                    <a:lnTo>
                      <a:pt x="265" y="96"/>
                    </a:lnTo>
                    <a:lnTo>
                      <a:pt x="275" y="83"/>
                    </a:lnTo>
                    <a:lnTo>
                      <a:pt x="284" y="70"/>
                    </a:lnTo>
                    <a:lnTo>
                      <a:pt x="295" y="61"/>
                    </a:lnTo>
                    <a:lnTo>
                      <a:pt x="282" y="48"/>
                    </a:lnTo>
                    <a:lnTo>
                      <a:pt x="289" y="66"/>
                    </a:lnTo>
                    <a:lnTo>
                      <a:pt x="300" y="59"/>
                    </a:lnTo>
                    <a:lnTo>
                      <a:pt x="309" y="56"/>
                    </a:lnTo>
                    <a:lnTo>
                      <a:pt x="325" y="53"/>
                    </a:lnTo>
                    <a:lnTo>
                      <a:pt x="317" y="36"/>
                    </a:lnTo>
                    <a:lnTo>
                      <a:pt x="317" y="55"/>
                    </a:lnTo>
                    <a:lnTo>
                      <a:pt x="333" y="58"/>
                    </a:lnTo>
                    <a:lnTo>
                      <a:pt x="333" y="39"/>
                    </a:lnTo>
                    <a:lnTo>
                      <a:pt x="326" y="56"/>
                    </a:lnTo>
                    <a:lnTo>
                      <a:pt x="344" y="59"/>
                    </a:lnTo>
                    <a:lnTo>
                      <a:pt x="363" y="66"/>
                    </a:lnTo>
                    <a:lnTo>
                      <a:pt x="383" y="74"/>
                    </a:lnTo>
                    <a:lnTo>
                      <a:pt x="404" y="83"/>
                    </a:lnTo>
                    <a:lnTo>
                      <a:pt x="449" y="107"/>
                    </a:lnTo>
                    <a:lnTo>
                      <a:pt x="494" y="132"/>
                    </a:lnTo>
                    <a:lnTo>
                      <a:pt x="534" y="158"/>
                    </a:lnTo>
                    <a:lnTo>
                      <a:pt x="542" y="141"/>
                    </a:lnTo>
                    <a:lnTo>
                      <a:pt x="528" y="155"/>
                    </a:lnTo>
                    <a:lnTo>
                      <a:pt x="547" y="168"/>
                    </a:lnTo>
                    <a:lnTo>
                      <a:pt x="564" y="180"/>
                    </a:lnTo>
                    <a:lnTo>
                      <a:pt x="580" y="191"/>
                    </a:lnTo>
                    <a:lnTo>
                      <a:pt x="596" y="202"/>
                    </a:lnTo>
                    <a:lnTo>
                      <a:pt x="604" y="212"/>
                    </a:lnTo>
                    <a:lnTo>
                      <a:pt x="613" y="221"/>
                    </a:lnTo>
                    <a:lnTo>
                      <a:pt x="621" y="232"/>
                    </a:lnTo>
                    <a:lnTo>
                      <a:pt x="634" y="218"/>
                    </a:lnTo>
                    <a:lnTo>
                      <a:pt x="616" y="226"/>
                    </a:lnTo>
                    <a:lnTo>
                      <a:pt x="623" y="237"/>
                    </a:lnTo>
                    <a:lnTo>
                      <a:pt x="631" y="259"/>
                    </a:lnTo>
                    <a:lnTo>
                      <a:pt x="637" y="281"/>
                    </a:lnTo>
                    <a:lnTo>
                      <a:pt x="642" y="301"/>
                    </a:lnTo>
                    <a:lnTo>
                      <a:pt x="646" y="319"/>
                    </a:lnTo>
                    <a:lnTo>
                      <a:pt x="654" y="334"/>
                    </a:lnTo>
                    <a:lnTo>
                      <a:pt x="657" y="341"/>
                    </a:lnTo>
                    <a:lnTo>
                      <a:pt x="664" y="345"/>
                    </a:lnTo>
                    <a:lnTo>
                      <a:pt x="673" y="355"/>
                    </a:lnTo>
                    <a:lnTo>
                      <a:pt x="692" y="364"/>
                    </a:lnTo>
                    <a:lnTo>
                      <a:pt x="709" y="371"/>
                    </a:lnTo>
                    <a:lnTo>
                      <a:pt x="717" y="372"/>
                    </a:lnTo>
                    <a:lnTo>
                      <a:pt x="738" y="375"/>
                    </a:lnTo>
                    <a:lnTo>
                      <a:pt x="758" y="377"/>
                    </a:lnTo>
                    <a:lnTo>
                      <a:pt x="779" y="375"/>
                    </a:lnTo>
                    <a:lnTo>
                      <a:pt x="799" y="372"/>
                    </a:lnTo>
                    <a:lnTo>
                      <a:pt x="807" y="371"/>
                    </a:lnTo>
                    <a:lnTo>
                      <a:pt x="826" y="364"/>
                    </a:lnTo>
                    <a:lnTo>
                      <a:pt x="845" y="355"/>
                    </a:lnTo>
                    <a:lnTo>
                      <a:pt x="856" y="345"/>
                    </a:lnTo>
                    <a:lnTo>
                      <a:pt x="862" y="341"/>
                    </a:lnTo>
                    <a:lnTo>
                      <a:pt x="876" y="325"/>
                    </a:lnTo>
                    <a:lnTo>
                      <a:pt x="891" y="308"/>
                    </a:lnTo>
                    <a:lnTo>
                      <a:pt x="895" y="301"/>
                    </a:lnTo>
                    <a:lnTo>
                      <a:pt x="908" y="281"/>
                    </a:lnTo>
                    <a:lnTo>
                      <a:pt x="919" y="259"/>
                    </a:lnTo>
                    <a:lnTo>
                      <a:pt x="925" y="237"/>
                    </a:lnTo>
                    <a:lnTo>
                      <a:pt x="927" y="229"/>
                    </a:lnTo>
                    <a:lnTo>
                      <a:pt x="930" y="209"/>
                    </a:lnTo>
                    <a:lnTo>
                      <a:pt x="928" y="201"/>
                    </a:lnTo>
                    <a:lnTo>
                      <a:pt x="928" y="184"/>
                    </a:lnTo>
                    <a:lnTo>
                      <a:pt x="919" y="162"/>
                    </a:lnTo>
                    <a:lnTo>
                      <a:pt x="906" y="140"/>
                    </a:lnTo>
                    <a:lnTo>
                      <a:pt x="903" y="133"/>
                    </a:lnTo>
                    <a:lnTo>
                      <a:pt x="886" y="111"/>
                    </a:lnTo>
                    <a:lnTo>
                      <a:pt x="867" y="91"/>
                    </a:lnTo>
                    <a:lnTo>
                      <a:pt x="843" y="70"/>
                    </a:lnTo>
                    <a:lnTo>
                      <a:pt x="820" y="52"/>
                    </a:lnTo>
                    <a:lnTo>
                      <a:pt x="813" y="47"/>
                    </a:lnTo>
                    <a:lnTo>
                      <a:pt x="790" y="31"/>
                    </a:lnTo>
                    <a:lnTo>
                      <a:pt x="766" y="20"/>
                    </a:lnTo>
                    <a:lnTo>
                      <a:pt x="739" y="12"/>
                    </a:lnTo>
                    <a:lnTo>
                      <a:pt x="711" y="6"/>
                    </a:lnTo>
                    <a:lnTo>
                      <a:pt x="703" y="4"/>
                    </a:lnTo>
                    <a:lnTo>
                      <a:pt x="672" y="1"/>
                    </a:lnTo>
                    <a:lnTo>
                      <a:pt x="640" y="0"/>
                    </a:lnTo>
                    <a:lnTo>
                      <a:pt x="609" y="1"/>
                    </a:lnTo>
                    <a:lnTo>
                      <a:pt x="579" y="4"/>
                    </a:lnTo>
                    <a:lnTo>
                      <a:pt x="572" y="6"/>
                    </a:lnTo>
                    <a:lnTo>
                      <a:pt x="545" y="12"/>
                    </a:lnTo>
                    <a:lnTo>
                      <a:pt x="523" y="22"/>
                    </a:lnTo>
                    <a:lnTo>
                      <a:pt x="508" y="31"/>
                    </a:lnTo>
                    <a:lnTo>
                      <a:pt x="501" y="36"/>
                    </a:lnTo>
                    <a:lnTo>
                      <a:pt x="490" y="52"/>
                    </a:lnTo>
                    <a:lnTo>
                      <a:pt x="486" y="58"/>
                    </a:lnTo>
                    <a:lnTo>
                      <a:pt x="478" y="77"/>
                    </a:lnTo>
                    <a:lnTo>
                      <a:pt x="471" y="97"/>
                    </a:lnTo>
                    <a:lnTo>
                      <a:pt x="465" y="118"/>
                    </a:lnTo>
                    <a:lnTo>
                      <a:pt x="459" y="140"/>
                    </a:lnTo>
                    <a:lnTo>
                      <a:pt x="451" y="162"/>
                    </a:lnTo>
                    <a:lnTo>
                      <a:pt x="468" y="168"/>
                    </a:lnTo>
                    <a:lnTo>
                      <a:pt x="454" y="155"/>
                    </a:lnTo>
                    <a:lnTo>
                      <a:pt x="442" y="177"/>
                    </a:lnTo>
                    <a:lnTo>
                      <a:pt x="427" y="195"/>
                    </a:lnTo>
                    <a:lnTo>
                      <a:pt x="413" y="217"/>
                    </a:lnTo>
                    <a:lnTo>
                      <a:pt x="397" y="239"/>
                    </a:lnTo>
                    <a:lnTo>
                      <a:pt x="382" y="261"/>
                    </a:lnTo>
                    <a:lnTo>
                      <a:pt x="363" y="281"/>
                    </a:lnTo>
                    <a:lnTo>
                      <a:pt x="341" y="298"/>
                    </a:lnTo>
                    <a:lnTo>
                      <a:pt x="355" y="312"/>
                    </a:lnTo>
                    <a:lnTo>
                      <a:pt x="347" y="295"/>
                    </a:lnTo>
                    <a:lnTo>
                      <a:pt x="323" y="311"/>
                    </a:lnTo>
                    <a:lnTo>
                      <a:pt x="298" y="322"/>
                    </a:lnTo>
                    <a:lnTo>
                      <a:pt x="267" y="330"/>
                    </a:lnTo>
                    <a:lnTo>
                      <a:pt x="275" y="347"/>
                    </a:lnTo>
                    <a:lnTo>
                      <a:pt x="275" y="328"/>
                    </a:lnTo>
                    <a:lnTo>
                      <a:pt x="241" y="333"/>
                    </a:lnTo>
                    <a:lnTo>
                      <a:pt x="205" y="334"/>
                    </a:lnTo>
                    <a:lnTo>
                      <a:pt x="167" y="334"/>
                    </a:lnTo>
                    <a:lnTo>
                      <a:pt x="128" y="333"/>
                    </a:lnTo>
                    <a:lnTo>
                      <a:pt x="87" y="330"/>
                    </a:lnTo>
                    <a:lnTo>
                      <a:pt x="5" y="3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5365" name="Oval 149"/>
              <p:cNvSpPr>
                <a:spLocks noChangeArrowheads="1"/>
              </p:cNvSpPr>
              <p:nvPr/>
            </p:nvSpPr>
            <p:spPr bwMode="auto">
              <a:xfrm>
                <a:off x="2888" y="1328"/>
                <a:ext cx="153" cy="152"/>
              </a:xfrm>
              <a:prstGeom prst="ellipse">
                <a:avLst/>
              </a:prstGeom>
              <a:solidFill>
                <a:srgbClr val="FF0000"/>
              </a:solidFill>
              <a:ln w="444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5358" name="Freeform 150"/>
            <p:cNvSpPr>
              <a:spLocks/>
            </p:cNvSpPr>
            <p:nvPr/>
          </p:nvSpPr>
          <p:spPr bwMode="auto">
            <a:xfrm>
              <a:off x="2045" y="559"/>
              <a:ext cx="437" cy="445"/>
            </a:xfrm>
            <a:custGeom>
              <a:avLst/>
              <a:gdLst>
                <a:gd name="T0" fmla="*/ 2 w 766"/>
                <a:gd name="T1" fmla="*/ 6 h 806"/>
                <a:gd name="T2" fmla="*/ 3 w 766"/>
                <a:gd name="T3" fmla="*/ 5 h 806"/>
                <a:gd name="T4" fmla="*/ 3 w 766"/>
                <a:gd name="T5" fmla="*/ 4 h 806"/>
                <a:gd name="T6" fmla="*/ 2 w 766"/>
                <a:gd name="T7" fmla="*/ 3 h 806"/>
                <a:gd name="T8" fmla="*/ 2 w 766"/>
                <a:gd name="T9" fmla="*/ 2 h 806"/>
                <a:gd name="T10" fmla="*/ 3 w 766"/>
                <a:gd name="T11" fmla="*/ 2 h 806"/>
                <a:gd name="T12" fmla="*/ 4 w 766"/>
                <a:gd name="T13" fmla="*/ 2 h 806"/>
                <a:gd name="T14" fmla="*/ 5 w 766"/>
                <a:gd name="T15" fmla="*/ 2 h 806"/>
                <a:gd name="T16" fmla="*/ 6 w 766"/>
                <a:gd name="T17" fmla="*/ 2 h 806"/>
                <a:gd name="T18" fmla="*/ 6 w 766"/>
                <a:gd name="T19" fmla="*/ 2 h 806"/>
                <a:gd name="T20" fmla="*/ 6 w 766"/>
                <a:gd name="T21" fmla="*/ 3 h 806"/>
                <a:gd name="T22" fmla="*/ 6 w 766"/>
                <a:gd name="T23" fmla="*/ 3 h 806"/>
                <a:gd name="T24" fmla="*/ 5 w 766"/>
                <a:gd name="T25" fmla="*/ 3 h 806"/>
                <a:gd name="T26" fmla="*/ 2 w 766"/>
                <a:gd name="T27" fmla="*/ 3 h 806"/>
                <a:gd name="T28" fmla="*/ 1 w 766"/>
                <a:gd name="T29" fmla="*/ 3 h 806"/>
                <a:gd name="T30" fmla="*/ 1 w 766"/>
                <a:gd name="T31" fmla="*/ 3 h 806"/>
                <a:gd name="T32" fmla="*/ 1 w 766"/>
                <a:gd name="T33" fmla="*/ 4 h 806"/>
                <a:gd name="T34" fmla="*/ 3 w 766"/>
                <a:gd name="T35" fmla="*/ 5 h 806"/>
                <a:gd name="T36" fmla="*/ 4 w 766"/>
                <a:gd name="T37" fmla="*/ 5 h 806"/>
                <a:gd name="T38" fmla="*/ 6 w 766"/>
                <a:gd name="T39" fmla="*/ 4 h 806"/>
                <a:gd name="T40" fmla="*/ 7 w 766"/>
                <a:gd name="T41" fmla="*/ 4 h 806"/>
                <a:gd name="T42" fmla="*/ 8 w 766"/>
                <a:gd name="T43" fmla="*/ 3 h 806"/>
                <a:gd name="T44" fmla="*/ 9 w 766"/>
                <a:gd name="T45" fmla="*/ 2 h 806"/>
                <a:gd name="T46" fmla="*/ 8 w 766"/>
                <a:gd name="T47" fmla="*/ 1 h 806"/>
                <a:gd name="T48" fmla="*/ 6 w 766"/>
                <a:gd name="T49" fmla="*/ 1 h 806"/>
                <a:gd name="T50" fmla="*/ 6 w 766"/>
                <a:gd name="T51" fmla="*/ 0 h 806"/>
                <a:gd name="T52" fmla="*/ 5 w 766"/>
                <a:gd name="T53" fmla="*/ 1 h 806"/>
                <a:gd name="T54" fmla="*/ 3 w 766"/>
                <a:gd name="T55" fmla="*/ 1 h 806"/>
                <a:gd name="T56" fmla="*/ 3 w 766"/>
                <a:gd name="T57" fmla="*/ 1 h 806"/>
                <a:gd name="T58" fmla="*/ 5 w 766"/>
                <a:gd name="T59" fmla="*/ 1 h 806"/>
                <a:gd name="T60" fmla="*/ 6 w 766"/>
                <a:gd name="T61" fmla="*/ 1 h 806"/>
                <a:gd name="T62" fmla="*/ 6 w 766"/>
                <a:gd name="T63" fmla="*/ 1 h 806"/>
                <a:gd name="T64" fmla="*/ 7 w 766"/>
                <a:gd name="T65" fmla="*/ 1 h 806"/>
                <a:gd name="T66" fmla="*/ 8 w 766"/>
                <a:gd name="T67" fmla="*/ 2 h 806"/>
                <a:gd name="T68" fmla="*/ 8 w 766"/>
                <a:gd name="T69" fmla="*/ 2 h 806"/>
                <a:gd name="T70" fmla="*/ 8 w 766"/>
                <a:gd name="T71" fmla="*/ 3 h 806"/>
                <a:gd name="T72" fmla="*/ 7 w 766"/>
                <a:gd name="T73" fmla="*/ 4 h 806"/>
                <a:gd name="T74" fmla="*/ 6 w 766"/>
                <a:gd name="T75" fmla="*/ 4 h 806"/>
                <a:gd name="T76" fmla="*/ 4 w 766"/>
                <a:gd name="T77" fmla="*/ 4 h 806"/>
                <a:gd name="T78" fmla="*/ 3 w 766"/>
                <a:gd name="T79" fmla="*/ 4 h 806"/>
                <a:gd name="T80" fmla="*/ 3 w 766"/>
                <a:gd name="T81" fmla="*/ 4 h 806"/>
                <a:gd name="T82" fmla="*/ 1 w 766"/>
                <a:gd name="T83" fmla="*/ 4 h 806"/>
                <a:gd name="T84" fmla="*/ 1 w 766"/>
                <a:gd name="T85" fmla="*/ 3 h 806"/>
                <a:gd name="T86" fmla="*/ 1 w 766"/>
                <a:gd name="T87" fmla="*/ 3 h 806"/>
                <a:gd name="T88" fmla="*/ 1 w 766"/>
                <a:gd name="T89" fmla="*/ 3 h 806"/>
                <a:gd name="T90" fmla="*/ 4 w 766"/>
                <a:gd name="T91" fmla="*/ 4 h 806"/>
                <a:gd name="T92" fmla="*/ 6 w 766"/>
                <a:gd name="T93" fmla="*/ 3 h 806"/>
                <a:gd name="T94" fmla="*/ 6 w 766"/>
                <a:gd name="T95" fmla="*/ 3 h 806"/>
                <a:gd name="T96" fmla="*/ 6 w 766"/>
                <a:gd name="T97" fmla="*/ 2 h 806"/>
                <a:gd name="T98" fmla="*/ 6 w 766"/>
                <a:gd name="T99" fmla="*/ 2 h 806"/>
                <a:gd name="T100" fmla="*/ 4 w 766"/>
                <a:gd name="T101" fmla="*/ 1 h 806"/>
                <a:gd name="T102" fmla="*/ 2 w 766"/>
                <a:gd name="T103" fmla="*/ 2 h 806"/>
                <a:gd name="T104" fmla="*/ 2 w 766"/>
                <a:gd name="T105" fmla="*/ 2 h 806"/>
                <a:gd name="T106" fmla="*/ 2 w 766"/>
                <a:gd name="T107" fmla="*/ 4 h 806"/>
                <a:gd name="T108" fmla="*/ 3 w 766"/>
                <a:gd name="T109" fmla="*/ 4 h 806"/>
                <a:gd name="T110" fmla="*/ 2 w 766"/>
                <a:gd name="T111" fmla="*/ 5 h 806"/>
                <a:gd name="T112" fmla="*/ 2 w 766"/>
                <a:gd name="T113" fmla="*/ 6 h 80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6"/>
                <a:gd name="T172" fmla="*/ 0 h 806"/>
                <a:gd name="T173" fmla="*/ 766 w 766"/>
                <a:gd name="T174" fmla="*/ 806 h 80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6" h="806">
                  <a:moveTo>
                    <a:pt x="0" y="776"/>
                  </a:moveTo>
                  <a:lnTo>
                    <a:pt x="21" y="806"/>
                  </a:lnTo>
                  <a:lnTo>
                    <a:pt x="60" y="778"/>
                  </a:lnTo>
                  <a:lnTo>
                    <a:pt x="97" y="753"/>
                  </a:lnTo>
                  <a:lnTo>
                    <a:pt x="131" y="726"/>
                  </a:lnTo>
                  <a:lnTo>
                    <a:pt x="164" y="701"/>
                  </a:lnTo>
                  <a:lnTo>
                    <a:pt x="193" y="676"/>
                  </a:lnTo>
                  <a:lnTo>
                    <a:pt x="218" y="652"/>
                  </a:lnTo>
                  <a:lnTo>
                    <a:pt x="237" y="629"/>
                  </a:lnTo>
                  <a:lnTo>
                    <a:pt x="245" y="618"/>
                  </a:lnTo>
                  <a:lnTo>
                    <a:pt x="249" y="611"/>
                  </a:lnTo>
                  <a:lnTo>
                    <a:pt x="256" y="602"/>
                  </a:lnTo>
                  <a:lnTo>
                    <a:pt x="260" y="589"/>
                  </a:lnTo>
                  <a:lnTo>
                    <a:pt x="264" y="578"/>
                  </a:lnTo>
                  <a:lnTo>
                    <a:pt x="265" y="570"/>
                  </a:lnTo>
                  <a:lnTo>
                    <a:pt x="265" y="561"/>
                  </a:lnTo>
                  <a:lnTo>
                    <a:pt x="265" y="550"/>
                  </a:lnTo>
                  <a:lnTo>
                    <a:pt x="264" y="544"/>
                  </a:lnTo>
                  <a:lnTo>
                    <a:pt x="257" y="523"/>
                  </a:lnTo>
                  <a:lnTo>
                    <a:pt x="249" y="504"/>
                  </a:lnTo>
                  <a:lnTo>
                    <a:pt x="238" y="486"/>
                  </a:lnTo>
                  <a:lnTo>
                    <a:pt x="227" y="465"/>
                  </a:lnTo>
                  <a:lnTo>
                    <a:pt x="219" y="445"/>
                  </a:lnTo>
                  <a:lnTo>
                    <a:pt x="202" y="451"/>
                  </a:lnTo>
                  <a:lnTo>
                    <a:pt x="221" y="451"/>
                  </a:lnTo>
                  <a:lnTo>
                    <a:pt x="216" y="428"/>
                  </a:lnTo>
                  <a:lnTo>
                    <a:pt x="215" y="404"/>
                  </a:lnTo>
                  <a:lnTo>
                    <a:pt x="213" y="376"/>
                  </a:lnTo>
                  <a:lnTo>
                    <a:pt x="212" y="346"/>
                  </a:lnTo>
                  <a:lnTo>
                    <a:pt x="212" y="316"/>
                  </a:lnTo>
                  <a:lnTo>
                    <a:pt x="213" y="286"/>
                  </a:lnTo>
                  <a:lnTo>
                    <a:pt x="216" y="259"/>
                  </a:lnTo>
                  <a:lnTo>
                    <a:pt x="197" y="259"/>
                  </a:lnTo>
                  <a:lnTo>
                    <a:pt x="215" y="266"/>
                  </a:lnTo>
                  <a:lnTo>
                    <a:pt x="221" y="242"/>
                  </a:lnTo>
                  <a:lnTo>
                    <a:pt x="204" y="236"/>
                  </a:lnTo>
                  <a:lnTo>
                    <a:pt x="218" y="248"/>
                  </a:lnTo>
                  <a:lnTo>
                    <a:pt x="229" y="228"/>
                  </a:lnTo>
                  <a:lnTo>
                    <a:pt x="240" y="217"/>
                  </a:lnTo>
                  <a:lnTo>
                    <a:pt x="227" y="203"/>
                  </a:lnTo>
                  <a:lnTo>
                    <a:pt x="234" y="220"/>
                  </a:lnTo>
                  <a:lnTo>
                    <a:pt x="251" y="209"/>
                  </a:lnTo>
                  <a:lnTo>
                    <a:pt x="271" y="201"/>
                  </a:lnTo>
                  <a:lnTo>
                    <a:pt x="294" y="197"/>
                  </a:lnTo>
                  <a:lnTo>
                    <a:pt x="286" y="179"/>
                  </a:lnTo>
                  <a:lnTo>
                    <a:pt x="286" y="198"/>
                  </a:lnTo>
                  <a:lnTo>
                    <a:pt x="309" y="195"/>
                  </a:lnTo>
                  <a:lnTo>
                    <a:pt x="333" y="193"/>
                  </a:lnTo>
                  <a:lnTo>
                    <a:pt x="357" y="193"/>
                  </a:lnTo>
                  <a:lnTo>
                    <a:pt x="377" y="193"/>
                  </a:lnTo>
                  <a:lnTo>
                    <a:pt x="377" y="175"/>
                  </a:lnTo>
                  <a:lnTo>
                    <a:pt x="375" y="193"/>
                  </a:lnTo>
                  <a:lnTo>
                    <a:pt x="399" y="197"/>
                  </a:lnTo>
                  <a:lnTo>
                    <a:pt x="421" y="200"/>
                  </a:lnTo>
                  <a:lnTo>
                    <a:pt x="421" y="181"/>
                  </a:lnTo>
                  <a:lnTo>
                    <a:pt x="415" y="198"/>
                  </a:lnTo>
                  <a:lnTo>
                    <a:pt x="438" y="204"/>
                  </a:lnTo>
                  <a:lnTo>
                    <a:pt x="462" y="212"/>
                  </a:lnTo>
                  <a:lnTo>
                    <a:pt x="484" y="222"/>
                  </a:lnTo>
                  <a:lnTo>
                    <a:pt x="503" y="231"/>
                  </a:lnTo>
                  <a:lnTo>
                    <a:pt x="509" y="214"/>
                  </a:lnTo>
                  <a:lnTo>
                    <a:pt x="497" y="228"/>
                  </a:lnTo>
                  <a:lnTo>
                    <a:pt x="511" y="239"/>
                  </a:lnTo>
                  <a:lnTo>
                    <a:pt x="516" y="245"/>
                  </a:lnTo>
                  <a:lnTo>
                    <a:pt x="530" y="233"/>
                  </a:lnTo>
                  <a:lnTo>
                    <a:pt x="513" y="239"/>
                  </a:lnTo>
                  <a:lnTo>
                    <a:pt x="516" y="247"/>
                  </a:lnTo>
                  <a:lnTo>
                    <a:pt x="533" y="239"/>
                  </a:lnTo>
                  <a:lnTo>
                    <a:pt x="516" y="247"/>
                  </a:lnTo>
                  <a:lnTo>
                    <a:pt x="520" y="263"/>
                  </a:lnTo>
                  <a:lnTo>
                    <a:pt x="538" y="256"/>
                  </a:lnTo>
                  <a:lnTo>
                    <a:pt x="519" y="256"/>
                  </a:lnTo>
                  <a:lnTo>
                    <a:pt x="522" y="277"/>
                  </a:lnTo>
                  <a:lnTo>
                    <a:pt x="522" y="299"/>
                  </a:lnTo>
                  <a:lnTo>
                    <a:pt x="517" y="324"/>
                  </a:lnTo>
                  <a:lnTo>
                    <a:pt x="536" y="324"/>
                  </a:lnTo>
                  <a:lnTo>
                    <a:pt x="519" y="316"/>
                  </a:lnTo>
                  <a:lnTo>
                    <a:pt x="511" y="340"/>
                  </a:lnTo>
                  <a:lnTo>
                    <a:pt x="498" y="360"/>
                  </a:lnTo>
                  <a:lnTo>
                    <a:pt x="516" y="366"/>
                  </a:lnTo>
                  <a:lnTo>
                    <a:pt x="501" y="354"/>
                  </a:lnTo>
                  <a:lnTo>
                    <a:pt x="492" y="363"/>
                  </a:lnTo>
                  <a:lnTo>
                    <a:pt x="483" y="371"/>
                  </a:lnTo>
                  <a:lnTo>
                    <a:pt x="495" y="384"/>
                  </a:lnTo>
                  <a:lnTo>
                    <a:pt x="489" y="366"/>
                  </a:lnTo>
                  <a:lnTo>
                    <a:pt x="476" y="373"/>
                  </a:lnTo>
                  <a:lnTo>
                    <a:pt x="464" y="377"/>
                  </a:lnTo>
                  <a:lnTo>
                    <a:pt x="443" y="380"/>
                  </a:lnTo>
                  <a:lnTo>
                    <a:pt x="451" y="398"/>
                  </a:lnTo>
                  <a:lnTo>
                    <a:pt x="451" y="379"/>
                  </a:lnTo>
                  <a:lnTo>
                    <a:pt x="427" y="380"/>
                  </a:lnTo>
                  <a:lnTo>
                    <a:pt x="401" y="379"/>
                  </a:lnTo>
                  <a:lnTo>
                    <a:pt x="371" y="377"/>
                  </a:lnTo>
                  <a:lnTo>
                    <a:pt x="339" y="374"/>
                  </a:lnTo>
                  <a:lnTo>
                    <a:pt x="305" y="369"/>
                  </a:lnTo>
                  <a:lnTo>
                    <a:pt x="235" y="360"/>
                  </a:lnTo>
                  <a:lnTo>
                    <a:pt x="201" y="355"/>
                  </a:lnTo>
                  <a:lnTo>
                    <a:pt x="167" y="351"/>
                  </a:lnTo>
                  <a:lnTo>
                    <a:pt x="136" y="346"/>
                  </a:lnTo>
                  <a:lnTo>
                    <a:pt x="109" y="343"/>
                  </a:lnTo>
                  <a:lnTo>
                    <a:pt x="84" y="341"/>
                  </a:lnTo>
                  <a:lnTo>
                    <a:pt x="65" y="341"/>
                  </a:lnTo>
                  <a:lnTo>
                    <a:pt x="49" y="343"/>
                  </a:lnTo>
                  <a:lnTo>
                    <a:pt x="43" y="344"/>
                  </a:lnTo>
                  <a:lnTo>
                    <a:pt x="38" y="346"/>
                  </a:lnTo>
                  <a:lnTo>
                    <a:pt x="32" y="349"/>
                  </a:lnTo>
                  <a:lnTo>
                    <a:pt x="29" y="351"/>
                  </a:lnTo>
                  <a:lnTo>
                    <a:pt x="26" y="357"/>
                  </a:lnTo>
                  <a:lnTo>
                    <a:pt x="21" y="363"/>
                  </a:lnTo>
                  <a:lnTo>
                    <a:pt x="19" y="371"/>
                  </a:lnTo>
                  <a:lnTo>
                    <a:pt x="21" y="377"/>
                  </a:lnTo>
                  <a:lnTo>
                    <a:pt x="24" y="385"/>
                  </a:lnTo>
                  <a:lnTo>
                    <a:pt x="27" y="391"/>
                  </a:lnTo>
                  <a:lnTo>
                    <a:pt x="35" y="402"/>
                  </a:lnTo>
                  <a:lnTo>
                    <a:pt x="46" y="413"/>
                  </a:lnTo>
                  <a:lnTo>
                    <a:pt x="60" y="426"/>
                  </a:lnTo>
                  <a:lnTo>
                    <a:pt x="78" y="440"/>
                  </a:lnTo>
                  <a:lnTo>
                    <a:pt x="97" y="454"/>
                  </a:lnTo>
                  <a:lnTo>
                    <a:pt x="119" y="468"/>
                  </a:lnTo>
                  <a:lnTo>
                    <a:pt x="125" y="472"/>
                  </a:lnTo>
                  <a:lnTo>
                    <a:pt x="171" y="501"/>
                  </a:lnTo>
                  <a:lnTo>
                    <a:pt x="216" y="526"/>
                  </a:lnTo>
                  <a:lnTo>
                    <a:pt x="237" y="537"/>
                  </a:lnTo>
                  <a:lnTo>
                    <a:pt x="257" y="547"/>
                  </a:lnTo>
                  <a:lnTo>
                    <a:pt x="275" y="555"/>
                  </a:lnTo>
                  <a:lnTo>
                    <a:pt x="290" y="561"/>
                  </a:lnTo>
                  <a:lnTo>
                    <a:pt x="292" y="563"/>
                  </a:lnTo>
                  <a:lnTo>
                    <a:pt x="303" y="564"/>
                  </a:lnTo>
                  <a:lnTo>
                    <a:pt x="309" y="566"/>
                  </a:lnTo>
                  <a:lnTo>
                    <a:pt x="322" y="567"/>
                  </a:lnTo>
                  <a:lnTo>
                    <a:pt x="344" y="567"/>
                  </a:lnTo>
                  <a:lnTo>
                    <a:pt x="350" y="566"/>
                  </a:lnTo>
                  <a:lnTo>
                    <a:pt x="372" y="561"/>
                  </a:lnTo>
                  <a:lnTo>
                    <a:pt x="391" y="553"/>
                  </a:lnTo>
                  <a:lnTo>
                    <a:pt x="410" y="544"/>
                  </a:lnTo>
                  <a:lnTo>
                    <a:pt x="429" y="534"/>
                  </a:lnTo>
                  <a:lnTo>
                    <a:pt x="448" y="525"/>
                  </a:lnTo>
                  <a:lnTo>
                    <a:pt x="465" y="520"/>
                  </a:lnTo>
                  <a:lnTo>
                    <a:pt x="487" y="514"/>
                  </a:lnTo>
                  <a:lnTo>
                    <a:pt x="481" y="497"/>
                  </a:lnTo>
                  <a:lnTo>
                    <a:pt x="481" y="515"/>
                  </a:lnTo>
                  <a:lnTo>
                    <a:pt x="501" y="514"/>
                  </a:lnTo>
                  <a:lnTo>
                    <a:pt x="544" y="509"/>
                  </a:lnTo>
                  <a:lnTo>
                    <a:pt x="565" y="506"/>
                  </a:lnTo>
                  <a:lnTo>
                    <a:pt x="572" y="504"/>
                  </a:lnTo>
                  <a:lnTo>
                    <a:pt x="593" y="500"/>
                  </a:lnTo>
                  <a:lnTo>
                    <a:pt x="613" y="490"/>
                  </a:lnTo>
                  <a:lnTo>
                    <a:pt x="620" y="487"/>
                  </a:lnTo>
                  <a:lnTo>
                    <a:pt x="637" y="475"/>
                  </a:lnTo>
                  <a:lnTo>
                    <a:pt x="657" y="456"/>
                  </a:lnTo>
                  <a:lnTo>
                    <a:pt x="678" y="435"/>
                  </a:lnTo>
                  <a:lnTo>
                    <a:pt x="700" y="410"/>
                  </a:lnTo>
                  <a:lnTo>
                    <a:pt x="720" y="384"/>
                  </a:lnTo>
                  <a:lnTo>
                    <a:pt x="725" y="377"/>
                  </a:lnTo>
                  <a:lnTo>
                    <a:pt x="743" y="347"/>
                  </a:lnTo>
                  <a:lnTo>
                    <a:pt x="757" y="319"/>
                  </a:lnTo>
                  <a:lnTo>
                    <a:pt x="760" y="303"/>
                  </a:lnTo>
                  <a:lnTo>
                    <a:pt x="761" y="297"/>
                  </a:lnTo>
                  <a:lnTo>
                    <a:pt x="765" y="283"/>
                  </a:lnTo>
                  <a:lnTo>
                    <a:pt x="766" y="269"/>
                  </a:lnTo>
                  <a:lnTo>
                    <a:pt x="765" y="252"/>
                  </a:lnTo>
                  <a:lnTo>
                    <a:pt x="761" y="241"/>
                  </a:lnTo>
                  <a:lnTo>
                    <a:pt x="760" y="234"/>
                  </a:lnTo>
                  <a:lnTo>
                    <a:pt x="754" y="219"/>
                  </a:lnTo>
                  <a:lnTo>
                    <a:pt x="746" y="203"/>
                  </a:lnTo>
                  <a:lnTo>
                    <a:pt x="735" y="186"/>
                  </a:lnTo>
                  <a:lnTo>
                    <a:pt x="732" y="179"/>
                  </a:lnTo>
                  <a:lnTo>
                    <a:pt x="720" y="164"/>
                  </a:lnTo>
                  <a:lnTo>
                    <a:pt x="706" y="146"/>
                  </a:lnTo>
                  <a:lnTo>
                    <a:pt x="678" y="112"/>
                  </a:lnTo>
                  <a:lnTo>
                    <a:pt x="648" y="80"/>
                  </a:lnTo>
                  <a:lnTo>
                    <a:pt x="617" y="52"/>
                  </a:lnTo>
                  <a:lnTo>
                    <a:pt x="601" y="39"/>
                  </a:lnTo>
                  <a:lnTo>
                    <a:pt x="587" y="30"/>
                  </a:lnTo>
                  <a:lnTo>
                    <a:pt x="580" y="25"/>
                  </a:lnTo>
                  <a:lnTo>
                    <a:pt x="568" y="16"/>
                  </a:lnTo>
                  <a:lnTo>
                    <a:pt x="558" y="11"/>
                  </a:lnTo>
                  <a:lnTo>
                    <a:pt x="544" y="5"/>
                  </a:lnTo>
                  <a:lnTo>
                    <a:pt x="533" y="2"/>
                  </a:lnTo>
                  <a:lnTo>
                    <a:pt x="527" y="0"/>
                  </a:lnTo>
                  <a:lnTo>
                    <a:pt x="514" y="0"/>
                  </a:lnTo>
                  <a:lnTo>
                    <a:pt x="503" y="0"/>
                  </a:lnTo>
                  <a:lnTo>
                    <a:pt x="497" y="2"/>
                  </a:lnTo>
                  <a:lnTo>
                    <a:pt x="475" y="8"/>
                  </a:lnTo>
                  <a:lnTo>
                    <a:pt x="453" y="16"/>
                  </a:lnTo>
                  <a:lnTo>
                    <a:pt x="432" y="27"/>
                  </a:lnTo>
                  <a:lnTo>
                    <a:pt x="413" y="38"/>
                  </a:lnTo>
                  <a:lnTo>
                    <a:pt x="394" y="46"/>
                  </a:lnTo>
                  <a:lnTo>
                    <a:pt x="402" y="63"/>
                  </a:lnTo>
                  <a:lnTo>
                    <a:pt x="402" y="44"/>
                  </a:lnTo>
                  <a:lnTo>
                    <a:pt x="383" y="50"/>
                  </a:lnTo>
                  <a:lnTo>
                    <a:pt x="368" y="50"/>
                  </a:lnTo>
                  <a:lnTo>
                    <a:pt x="352" y="50"/>
                  </a:lnTo>
                  <a:lnTo>
                    <a:pt x="320" y="49"/>
                  </a:lnTo>
                  <a:lnTo>
                    <a:pt x="308" y="46"/>
                  </a:lnTo>
                  <a:lnTo>
                    <a:pt x="295" y="44"/>
                  </a:lnTo>
                  <a:lnTo>
                    <a:pt x="286" y="43"/>
                  </a:lnTo>
                  <a:lnTo>
                    <a:pt x="278" y="43"/>
                  </a:lnTo>
                  <a:lnTo>
                    <a:pt x="278" y="80"/>
                  </a:lnTo>
                  <a:lnTo>
                    <a:pt x="286" y="80"/>
                  </a:lnTo>
                  <a:lnTo>
                    <a:pt x="295" y="82"/>
                  </a:lnTo>
                  <a:lnTo>
                    <a:pt x="308" y="83"/>
                  </a:lnTo>
                  <a:lnTo>
                    <a:pt x="320" y="87"/>
                  </a:lnTo>
                  <a:lnTo>
                    <a:pt x="352" y="88"/>
                  </a:lnTo>
                  <a:lnTo>
                    <a:pt x="368" y="88"/>
                  </a:lnTo>
                  <a:lnTo>
                    <a:pt x="388" y="87"/>
                  </a:lnTo>
                  <a:lnTo>
                    <a:pt x="385" y="68"/>
                  </a:lnTo>
                  <a:lnTo>
                    <a:pt x="386" y="87"/>
                  </a:lnTo>
                  <a:lnTo>
                    <a:pt x="402" y="82"/>
                  </a:lnTo>
                  <a:lnTo>
                    <a:pt x="409" y="80"/>
                  </a:lnTo>
                  <a:lnTo>
                    <a:pt x="427" y="72"/>
                  </a:lnTo>
                  <a:lnTo>
                    <a:pt x="446" y="61"/>
                  </a:lnTo>
                  <a:lnTo>
                    <a:pt x="467" y="50"/>
                  </a:lnTo>
                  <a:lnTo>
                    <a:pt x="489" y="43"/>
                  </a:lnTo>
                  <a:lnTo>
                    <a:pt x="511" y="36"/>
                  </a:lnTo>
                  <a:lnTo>
                    <a:pt x="503" y="19"/>
                  </a:lnTo>
                  <a:lnTo>
                    <a:pt x="503" y="38"/>
                  </a:lnTo>
                  <a:lnTo>
                    <a:pt x="514" y="38"/>
                  </a:lnTo>
                  <a:lnTo>
                    <a:pt x="527" y="38"/>
                  </a:lnTo>
                  <a:lnTo>
                    <a:pt x="527" y="19"/>
                  </a:lnTo>
                  <a:lnTo>
                    <a:pt x="519" y="36"/>
                  </a:lnTo>
                  <a:lnTo>
                    <a:pt x="530" y="39"/>
                  </a:lnTo>
                  <a:lnTo>
                    <a:pt x="541" y="44"/>
                  </a:lnTo>
                  <a:lnTo>
                    <a:pt x="553" y="50"/>
                  </a:lnTo>
                  <a:lnTo>
                    <a:pt x="566" y="60"/>
                  </a:lnTo>
                  <a:lnTo>
                    <a:pt x="574" y="43"/>
                  </a:lnTo>
                  <a:lnTo>
                    <a:pt x="560" y="57"/>
                  </a:lnTo>
                  <a:lnTo>
                    <a:pt x="574" y="66"/>
                  </a:lnTo>
                  <a:lnTo>
                    <a:pt x="590" y="79"/>
                  </a:lnTo>
                  <a:lnTo>
                    <a:pt x="621" y="107"/>
                  </a:lnTo>
                  <a:lnTo>
                    <a:pt x="651" y="138"/>
                  </a:lnTo>
                  <a:lnTo>
                    <a:pt x="680" y="173"/>
                  </a:lnTo>
                  <a:lnTo>
                    <a:pt x="694" y="190"/>
                  </a:lnTo>
                  <a:lnTo>
                    <a:pt x="705" y="206"/>
                  </a:lnTo>
                  <a:lnTo>
                    <a:pt x="717" y="193"/>
                  </a:lnTo>
                  <a:lnTo>
                    <a:pt x="700" y="200"/>
                  </a:lnTo>
                  <a:lnTo>
                    <a:pt x="711" y="217"/>
                  </a:lnTo>
                  <a:lnTo>
                    <a:pt x="719" y="233"/>
                  </a:lnTo>
                  <a:lnTo>
                    <a:pt x="725" y="248"/>
                  </a:lnTo>
                  <a:lnTo>
                    <a:pt x="743" y="241"/>
                  </a:lnTo>
                  <a:lnTo>
                    <a:pt x="724" y="241"/>
                  </a:lnTo>
                  <a:lnTo>
                    <a:pt x="728" y="258"/>
                  </a:lnTo>
                  <a:lnTo>
                    <a:pt x="728" y="269"/>
                  </a:lnTo>
                  <a:lnTo>
                    <a:pt x="727" y="283"/>
                  </a:lnTo>
                  <a:lnTo>
                    <a:pt x="724" y="297"/>
                  </a:lnTo>
                  <a:lnTo>
                    <a:pt x="743" y="297"/>
                  </a:lnTo>
                  <a:lnTo>
                    <a:pt x="725" y="289"/>
                  </a:lnTo>
                  <a:lnTo>
                    <a:pt x="722" y="305"/>
                  </a:lnTo>
                  <a:lnTo>
                    <a:pt x="708" y="333"/>
                  </a:lnTo>
                  <a:lnTo>
                    <a:pt x="691" y="363"/>
                  </a:lnTo>
                  <a:lnTo>
                    <a:pt x="708" y="369"/>
                  </a:lnTo>
                  <a:lnTo>
                    <a:pt x="694" y="357"/>
                  </a:lnTo>
                  <a:lnTo>
                    <a:pt x="673" y="384"/>
                  </a:lnTo>
                  <a:lnTo>
                    <a:pt x="651" y="409"/>
                  </a:lnTo>
                  <a:lnTo>
                    <a:pt x="631" y="429"/>
                  </a:lnTo>
                  <a:lnTo>
                    <a:pt x="613" y="446"/>
                  </a:lnTo>
                  <a:lnTo>
                    <a:pt x="593" y="461"/>
                  </a:lnTo>
                  <a:lnTo>
                    <a:pt x="605" y="473"/>
                  </a:lnTo>
                  <a:lnTo>
                    <a:pt x="599" y="456"/>
                  </a:lnTo>
                  <a:lnTo>
                    <a:pt x="579" y="465"/>
                  </a:lnTo>
                  <a:lnTo>
                    <a:pt x="558" y="470"/>
                  </a:lnTo>
                  <a:lnTo>
                    <a:pt x="565" y="487"/>
                  </a:lnTo>
                  <a:lnTo>
                    <a:pt x="565" y="468"/>
                  </a:lnTo>
                  <a:lnTo>
                    <a:pt x="544" y="472"/>
                  </a:lnTo>
                  <a:lnTo>
                    <a:pt x="501" y="476"/>
                  </a:lnTo>
                  <a:lnTo>
                    <a:pt x="481" y="478"/>
                  </a:lnTo>
                  <a:lnTo>
                    <a:pt x="473" y="479"/>
                  </a:lnTo>
                  <a:lnTo>
                    <a:pt x="456" y="484"/>
                  </a:lnTo>
                  <a:lnTo>
                    <a:pt x="434" y="490"/>
                  </a:lnTo>
                  <a:lnTo>
                    <a:pt x="415" y="500"/>
                  </a:lnTo>
                  <a:lnTo>
                    <a:pt x="396" y="509"/>
                  </a:lnTo>
                  <a:lnTo>
                    <a:pt x="377" y="519"/>
                  </a:lnTo>
                  <a:lnTo>
                    <a:pt x="358" y="526"/>
                  </a:lnTo>
                  <a:lnTo>
                    <a:pt x="336" y="531"/>
                  </a:lnTo>
                  <a:lnTo>
                    <a:pt x="344" y="548"/>
                  </a:lnTo>
                  <a:lnTo>
                    <a:pt x="344" y="530"/>
                  </a:lnTo>
                  <a:lnTo>
                    <a:pt x="322" y="530"/>
                  </a:lnTo>
                  <a:lnTo>
                    <a:pt x="309" y="528"/>
                  </a:lnTo>
                  <a:lnTo>
                    <a:pt x="309" y="547"/>
                  </a:lnTo>
                  <a:lnTo>
                    <a:pt x="317" y="530"/>
                  </a:lnTo>
                  <a:lnTo>
                    <a:pt x="303" y="526"/>
                  </a:lnTo>
                  <a:lnTo>
                    <a:pt x="297" y="544"/>
                  </a:lnTo>
                  <a:lnTo>
                    <a:pt x="303" y="526"/>
                  </a:lnTo>
                  <a:lnTo>
                    <a:pt x="289" y="520"/>
                  </a:lnTo>
                  <a:lnTo>
                    <a:pt x="271" y="512"/>
                  </a:lnTo>
                  <a:lnTo>
                    <a:pt x="251" y="503"/>
                  </a:lnTo>
                  <a:lnTo>
                    <a:pt x="231" y="492"/>
                  </a:lnTo>
                  <a:lnTo>
                    <a:pt x="185" y="467"/>
                  </a:lnTo>
                  <a:lnTo>
                    <a:pt x="139" y="437"/>
                  </a:lnTo>
                  <a:lnTo>
                    <a:pt x="131" y="454"/>
                  </a:lnTo>
                  <a:lnTo>
                    <a:pt x="145" y="442"/>
                  </a:lnTo>
                  <a:lnTo>
                    <a:pt x="123" y="428"/>
                  </a:lnTo>
                  <a:lnTo>
                    <a:pt x="104" y="413"/>
                  </a:lnTo>
                  <a:lnTo>
                    <a:pt x="87" y="399"/>
                  </a:lnTo>
                  <a:lnTo>
                    <a:pt x="73" y="387"/>
                  </a:lnTo>
                  <a:lnTo>
                    <a:pt x="62" y="376"/>
                  </a:lnTo>
                  <a:lnTo>
                    <a:pt x="54" y="365"/>
                  </a:lnTo>
                  <a:lnTo>
                    <a:pt x="41" y="379"/>
                  </a:lnTo>
                  <a:lnTo>
                    <a:pt x="59" y="371"/>
                  </a:lnTo>
                  <a:lnTo>
                    <a:pt x="56" y="363"/>
                  </a:lnTo>
                  <a:lnTo>
                    <a:pt x="56" y="377"/>
                  </a:lnTo>
                  <a:lnTo>
                    <a:pt x="57" y="371"/>
                  </a:lnTo>
                  <a:lnTo>
                    <a:pt x="38" y="371"/>
                  </a:lnTo>
                  <a:lnTo>
                    <a:pt x="52" y="384"/>
                  </a:lnTo>
                  <a:lnTo>
                    <a:pt x="54" y="379"/>
                  </a:lnTo>
                  <a:lnTo>
                    <a:pt x="59" y="376"/>
                  </a:lnTo>
                  <a:lnTo>
                    <a:pt x="45" y="363"/>
                  </a:lnTo>
                  <a:lnTo>
                    <a:pt x="52" y="380"/>
                  </a:lnTo>
                  <a:lnTo>
                    <a:pt x="57" y="379"/>
                  </a:lnTo>
                  <a:lnTo>
                    <a:pt x="49" y="362"/>
                  </a:lnTo>
                  <a:lnTo>
                    <a:pt x="49" y="380"/>
                  </a:lnTo>
                  <a:lnTo>
                    <a:pt x="65" y="379"/>
                  </a:lnTo>
                  <a:lnTo>
                    <a:pt x="84" y="379"/>
                  </a:lnTo>
                  <a:lnTo>
                    <a:pt x="109" y="380"/>
                  </a:lnTo>
                  <a:lnTo>
                    <a:pt x="136" y="384"/>
                  </a:lnTo>
                  <a:lnTo>
                    <a:pt x="167" y="388"/>
                  </a:lnTo>
                  <a:lnTo>
                    <a:pt x="201" y="393"/>
                  </a:lnTo>
                  <a:lnTo>
                    <a:pt x="235" y="398"/>
                  </a:lnTo>
                  <a:lnTo>
                    <a:pt x="305" y="407"/>
                  </a:lnTo>
                  <a:lnTo>
                    <a:pt x="339" y="412"/>
                  </a:lnTo>
                  <a:lnTo>
                    <a:pt x="371" y="415"/>
                  </a:lnTo>
                  <a:lnTo>
                    <a:pt x="401" y="417"/>
                  </a:lnTo>
                  <a:lnTo>
                    <a:pt x="427" y="418"/>
                  </a:lnTo>
                  <a:lnTo>
                    <a:pt x="451" y="417"/>
                  </a:lnTo>
                  <a:lnTo>
                    <a:pt x="457" y="415"/>
                  </a:lnTo>
                  <a:lnTo>
                    <a:pt x="473" y="413"/>
                  </a:lnTo>
                  <a:lnTo>
                    <a:pt x="490" y="407"/>
                  </a:lnTo>
                  <a:lnTo>
                    <a:pt x="503" y="401"/>
                  </a:lnTo>
                  <a:lnTo>
                    <a:pt x="509" y="398"/>
                  </a:lnTo>
                  <a:lnTo>
                    <a:pt x="519" y="390"/>
                  </a:lnTo>
                  <a:lnTo>
                    <a:pt x="528" y="380"/>
                  </a:lnTo>
                  <a:lnTo>
                    <a:pt x="533" y="374"/>
                  </a:lnTo>
                  <a:lnTo>
                    <a:pt x="546" y="354"/>
                  </a:lnTo>
                  <a:lnTo>
                    <a:pt x="553" y="330"/>
                  </a:lnTo>
                  <a:lnTo>
                    <a:pt x="555" y="324"/>
                  </a:lnTo>
                  <a:lnTo>
                    <a:pt x="560" y="299"/>
                  </a:lnTo>
                  <a:lnTo>
                    <a:pt x="560" y="277"/>
                  </a:lnTo>
                  <a:lnTo>
                    <a:pt x="557" y="256"/>
                  </a:lnTo>
                  <a:lnTo>
                    <a:pt x="555" y="248"/>
                  </a:lnTo>
                  <a:lnTo>
                    <a:pt x="550" y="233"/>
                  </a:lnTo>
                  <a:lnTo>
                    <a:pt x="550" y="231"/>
                  </a:lnTo>
                  <a:lnTo>
                    <a:pt x="547" y="225"/>
                  </a:lnTo>
                  <a:lnTo>
                    <a:pt x="542" y="219"/>
                  </a:lnTo>
                  <a:lnTo>
                    <a:pt x="538" y="212"/>
                  </a:lnTo>
                  <a:lnTo>
                    <a:pt x="524" y="201"/>
                  </a:lnTo>
                  <a:lnTo>
                    <a:pt x="517" y="197"/>
                  </a:lnTo>
                  <a:lnTo>
                    <a:pt x="498" y="187"/>
                  </a:lnTo>
                  <a:lnTo>
                    <a:pt x="476" y="178"/>
                  </a:lnTo>
                  <a:lnTo>
                    <a:pt x="453" y="170"/>
                  </a:lnTo>
                  <a:lnTo>
                    <a:pt x="429" y="164"/>
                  </a:lnTo>
                  <a:lnTo>
                    <a:pt x="421" y="162"/>
                  </a:lnTo>
                  <a:lnTo>
                    <a:pt x="399" y="159"/>
                  </a:lnTo>
                  <a:lnTo>
                    <a:pt x="379" y="156"/>
                  </a:lnTo>
                  <a:lnTo>
                    <a:pt x="357" y="156"/>
                  </a:lnTo>
                  <a:lnTo>
                    <a:pt x="333" y="156"/>
                  </a:lnTo>
                  <a:lnTo>
                    <a:pt x="309" y="157"/>
                  </a:lnTo>
                  <a:lnTo>
                    <a:pt x="286" y="160"/>
                  </a:lnTo>
                  <a:lnTo>
                    <a:pt x="279" y="162"/>
                  </a:lnTo>
                  <a:lnTo>
                    <a:pt x="257" y="167"/>
                  </a:lnTo>
                  <a:lnTo>
                    <a:pt x="237" y="175"/>
                  </a:lnTo>
                  <a:lnTo>
                    <a:pt x="219" y="186"/>
                  </a:lnTo>
                  <a:lnTo>
                    <a:pt x="213" y="190"/>
                  </a:lnTo>
                  <a:lnTo>
                    <a:pt x="199" y="206"/>
                  </a:lnTo>
                  <a:lnTo>
                    <a:pt x="191" y="222"/>
                  </a:lnTo>
                  <a:lnTo>
                    <a:pt x="186" y="228"/>
                  </a:lnTo>
                  <a:lnTo>
                    <a:pt x="180" y="252"/>
                  </a:lnTo>
                  <a:lnTo>
                    <a:pt x="179" y="259"/>
                  </a:lnTo>
                  <a:lnTo>
                    <a:pt x="175" y="286"/>
                  </a:lnTo>
                  <a:lnTo>
                    <a:pt x="174" y="316"/>
                  </a:lnTo>
                  <a:lnTo>
                    <a:pt x="174" y="346"/>
                  </a:lnTo>
                  <a:lnTo>
                    <a:pt x="175" y="376"/>
                  </a:lnTo>
                  <a:lnTo>
                    <a:pt x="177" y="404"/>
                  </a:lnTo>
                  <a:lnTo>
                    <a:pt x="179" y="431"/>
                  </a:lnTo>
                  <a:lnTo>
                    <a:pt x="183" y="451"/>
                  </a:lnTo>
                  <a:lnTo>
                    <a:pt x="185" y="459"/>
                  </a:lnTo>
                  <a:lnTo>
                    <a:pt x="193" y="479"/>
                  </a:lnTo>
                  <a:lnTo>
                    <a:pt x="204" y="500"/>
                  </a:lnTo>
                  <a:lnTo>
                    <a:pt x="215" y="519"/>
                  </a:lnTo>
                  <a:lnTo>
                    <a:pt x="223" y="537"/>
                  </a:lnTo>
                  <a:lnTo>
                    <a:pt x="229" y="558"/>
                  </a:lnTo>
                  <a:lnTo>
                    <a:pt x="246" y="550"/>
                  </a:lnTo>
                  <a:lnTo>
                    <a:pt x="227" y="550"/>
                  </a:lnTo>
                  <a:lnTo>
                    <a:pt x="227" y="561"/>
                  </a:lnTo>
                  <a:lnTo>
                    <a:pt x="227" y="570"/>
                  </a:lnTo>
                  <a:lnTo>
                    <a:pt x="246" y="570"/>
                  </a:lnTo>
                  <a:lnTo>
                    <a:pt x="229" y="564"/>
                  </a:lnTo>
                  <a:lnTo>
                    <a:pt x="226" y="575"/>
                  </a:lnTo>
                  <a:lnTo>
                    <a:pt x="223" y="585"/>
                  </a:lnTo>
                  <a:lnTo>
                    <a:pt x="215" y="597"/>
                  </a:lnTo>
                  <a:lnTo>
                    <a:pt x="232" y="603"/>
                  </a:lnTo>
                  <a:lnTo>
                    <a:pt x="218" y="591"/>
                  </a:lnTo>
                  <a:lnTo>
                    <a:pt x="210" y="602"/>
                  </a:lnTo>
                  <a:lnTo>
                    <a:pt x="191" y="625"/>
                  </a:lnTo>
                  <a:lnTo>
                    <a:pt x="166" y="649"/>
                  </a:lnTo>
                  <a:lnTo>
                    <a:pt x="138" y="674"/>
                  </a:lnTo>
                  <a:lnTo>
                    <a:pt x="104" y="699"/>
                  </a:lnTo>
                  <a:lnTo>
                    <a:pt x="70" y="726"/>
                  </a:lnTo>
                  <a:lnTo>
                    <a:pt x="34" y="751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59" name="Freeform 151"/>
            <p:cNvSpPr>
              <a:spLocks/>
            </p:cNvSpPr>
            <p:nvPr/>
          </p:nvSpPr>
          <p:spPr bwMode="auto">
            <a:xfrm>
              <a:off x="1976" y="975"/>
              <a:ext cx="87" cy="84"/>
            </a:xfrm>
            <a:custGeom>
              <a:avLst/>
              <a:gdLst>
                <a:gd name="T0" fmla="*/ 1 w 151"/>
                <a:gd name="T1" fmla="*/ 1 h 151"/>
                <a:gd name="T2" fmla="*/ 1 w 151"/>
                <a:gd name="T3" fmla="*/ 1 h 151"/>
                <a:gd name="T4" fmla="*/ 1 w 151"/>
                <a:gd name="T5" fmla="*/ 1 h 151"/>
                <a:gd name="T6" fmla="*/ 1 w 151"/>
                <a:gd name="T7" fmla="*/ 1 h 151"/>
                <a:gd name="T8" fmla="*/ 1 w 151"/>
                <a:gd name="T9" fmla="*/ 1 h 151"/>
                <a:gd name="T10" fmla="*/ 1 w 151"/>
                <a:gd name="T11" fmla="*/ 1 h 151"/>
                <a:gd name="T12" fmla="*/ 1 w 151"/>
                <a:gd name="T13" fmla="*/ 1 h 151"/>
                <a:gd name="T14" fmla="*/ 1 w 151"/>
                <a:gd name="T15" fmla="*/ 1 h 151"/>
                <a:gd name="T16" fmla="*/ 2 w 151"/>
                <a:gd name="T17" fmla="*/ 1 h 151"/>
                <a:gd name="T18" fmla="*/ 2 w 151"/>
                <a:gd name="T19" fmla="*/ 1 h 151"/>
                <a:gd name="T20" fmla="*/ 2 w 151"/>
                <a:gd name="T21" fmla="*/ 1 h 151"/>
                <a:gd name="T22" fmla="*/ 2 w 151"/>
                <a:gd name="T23" fmla="*/ 1 h 151"/>
                <a:gd name="T24" fmla="*/ 2 w 151"/>
                <a:gd name="T25" fmla="*/ 1 h 151"/>
                <a:gd name="T26" fmla="*/ 2 w 151"/>
                <a:gd name="T27" fmla="*/ 1 h 151"/>
                <a:gd name="T28" fmla="*/ 2 w 151"/>
                <a:gd name="T29" fmla="*/ 1 h 151"/>
                <a:gd name="T30" fmla="*/ 2 w 151"/>
                <a:gd name="T31" fmla="*/ 1 h 151"/>
                <a:gd name="T32" fmla="*/ 2 w 151"/>
                <a:gd name="T33" fmla="*/ 1 h 151"/>
                <a:gd name="T34" fmla="*/ 1 w 151"/>
                <a:gd name="T35" fmla="*/ 1 h 151"/>
                <a:gd name="T36" fmla="*/ 1 w 151"/>
                <a:gd name="T37" fmla="*/ 1 h 151"/>
                <a:gd name="T38" fmla="*/ 1 w 151"/>
                <a:gd name="T39" fmla="*/ 1 h 151"/>
                <a:gd name="T40" fmla="*/ 1 w 151"/>
                <a:gd name="T41" fmla="*/ 0 h 151"/>
                <a:gd name="T42" fmla="*/ 1 w 151"/>
                <a:gd name="T43" fmla="*/ 1 h 151"/>
                <a:gd name="T44" fmla="*/ 1 w 151"/>
                <a:gd name="T45" fmla="*/ 1 h 151"/>
                <a:gd name="T46" fmla="*/ 1 w 151"/>
                <a:gd name="T47" fmla="*/ 1 h 151"/>
                <a:gd name="T48" fmla="*/ 1 w 151"/>
                <a:gd name="T49" fmla="*/ 1 h 151"/>
                <a:gd name="T50" fmla="*/ 1 w 151"/>
                <a:gd name="T51" fmla="*/ 1 h 151"/>
                <a:gd name="T52" fmla="*/ 1 w 151"/>
                <a:gd name="T53" fmla="*/ 1 h 151"/>
                <a:gd name="T54" fmla="*/ 1 w 151"/>
                <a:gd name="T55" fmla="*/ 1 h 151"/>
                <a:gd name="T56" fmla="*/ 0 w 151"/>
                <a:gd name="T57" fmla="*/ 1 h 151"/>
                <a:gd name="T58" fmla="*/ 1 w 151"/>
                <a:gd name="T59" fmla="*/ 1 h 151"/>
                <a:gd name="T60" fmla="*/ 1 w 151"/>
                <a:gd name="T61" fmla="*/ 1 h 151"/>
                <a:gd name="T62" fmla="*/ 1 w 151"/>
                <a:gd name="T63" fmla="*/ 1 h 151"/>
                <a:gd name="T64" fmla="*/ 1 w 151"/>
                <a:gd name="T65" fmla="*/ 1 h 1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1"/>
                <a:gd name="T100" fmla="*/ 0 h 151"/>
                <a:gd name="T101" fmla="*/ 151 w 151"/>
                <a:gd name="T102" fmla="*/ 151 h 15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1" h="151">
                  <a:moveTo>
                    <a:pt x="23" y="131"/>
                  </a:moveTo>
                  <a:lnTo>
                    <a:pt x="36" y="140"/>
                  </a:lnTo>
                  <a:lnTo>
                    <a:pt x="48" y="146"/>
                  </a:lnTo>
                  <a:lnTo>
                    <a:pt x="63" y="150"/>
                  </a:lnTo>
                  <a:lnTo>
                    <a:pt x="77" y="151"/>
                  </a:lnTo>
                  <a:lnTo>
                    <a:pt x="91" y="150"/>
                  </a:lnTo>
                  <a:lnTo>
                    <a:pt x="105" y="145"/>
                  </a:lnTo>
                  <a:lnTo>
                    <a:pt x="118" y="137"/>
                  </a:lnTo>
                  <a:lnTo>
                    <a:pt x="130" y="128"/>
                  </a:lnTo>
                  <a:lnTo>
                    <a:pt x="140" y="115"/>
                  </a:lnTo>
                  <a:lnTo>
                    <a:pt x="146" y="102"/>
                  </a:lnTo>
                  <a:lnTo>
                    <a:pt x="149" y="88"/>
                  </a:lnTo>
                  <a:lnTo>
                    <a:pt x="151" y="74"/>
                  </a:lnTo>
                  <a:lnTo>
                    <a:pt x="149" y="60"/>
                  </a:lnTo>
                  <a:lnTo>
                    <a:pt x="145" y="46"/>
                  </a:lnTo>
                  <a:lnTo>
                    <a:pt x="137" y="33"/>
                  </a:lnTo>
                  <a:lnTo>
                    <a:pt x="127" y="21"/>
                  </a:lnTo>
                  <a:lnTo>
                    <a:pt x="115" y="11"/>
                  </a:lnTo>
                  <a:lnTo>
                    <a:pt x="102" y="5"/>
                  </a:lnTo>
                  <a:lnTo>
                    <a:pt x="88" y="2"/>
                  </a:lnTo>
                  <a:lnTo>
                    <a:pt x="74" y="0"/>
                  </a:lnTo>
                  <a:lnTo>
                    <a:pt x="59" y="2"/>
                  </a:lnTo>
                  <a:lnTo>
                    <a:pt x="45" y="7"/>
                  </a:lnTo>
                  <a:lnTo>
                    <a:pt x="33" y="14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4" y="49"/>
                  </a:lnTo>
                  <a:lnTo>
                    <a:pt x="1" y="63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6" y="106"/>
                  </a:lnTo>
                  <a:lnTo>
                    <a:pt x="14" y="118"/>
                  </a:lnTo>
                  <a:lnTo>
                    <a:pt x="23" y="131"/>
                  </a:lnTo>
                  <a:close/>
                </a:path>
              </a:pathLst>
            </a:custGeom>
            <a:solidFill>
              <a:srgbClr val="00FF00"/>
            </a:solidFill>
            <a:ln w="4445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5360" name="Rectangle 152"/>
            <p:cNvSpPr>
              <a:spLocks noChangeArrowheads="1"/>
            </p:cNvSpPr>
            <p:nvPr/>
          </p:nvSpPr>
          <p:spPr bwMode="auto">
            <a:xfrm>
              <a:off x="1621" y="1216"/>
              <a:ext cx="229" cy="223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85361" name="Rectangle 153"/>
            <p:cNvSpPr>
              <a:spLocks noChangeArrowheads="1"/>
            </p:cNvSpPr>
            <p:nvPr/>
          </p:nvSpPr>
          <p:spPr bwMode="auto">
            <a:xfrm>
              <a:off x="1664" y="1166"/>
              <a:ext cx="113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zh-CN" sz="31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fr-FR" altLang="zh-CN" sz="1800"/>
            </a:p>
          </p:txBody>
        </p:sp>
        <p:sp>
          <p:nvSpPr>
            <p:cNvPr id="185362" name="Rectangle 154"/>
            <p:cNvSpPr>
              <a:spLocks noChangeArrowheads="1"/>
            </p:cNvSpPr>
            <p:nvPr/>
          </p:nvSpPr>
          <p:spPr bwMode="auto">
            <a:xfrm>
              <a:off x="3502" y="1216"/>
              <a:ext cx="231" cy="223"/>
            </a:xfrm>
            <a:prstGeom prst="rect">
              <a:avLst/>
            </a:prstGeom>
            <a:solidFill>
              <a:srgbClr val="FFFFFF"/>
            </a:solidFill>
            <a:ln w="1428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185363" name="Rectangle 155"/>
            <p:cNvSpPr>
              <a:spLocks noChangeArrowheads="1"/>
            </p:cNvSpPr>
            <p:nvPr/>
          </p:nvSpPr>
          <p:spPr bwMode="auto">
            <a:xfrm>
              <a:off x="3544" y="1176"/>
              <a:ext cx="10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fr-FR" altLang="zh-CN" sz="31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fr-FR" altLang="zh-CN" sz="1800"/>
            </a:p>
          </p:txBody>
        </p:sp>
      </p:grpSp>
      <p:sp>
        <p:nvSpPr>
          <p:cNvPr id="185348" name="Text Box 157"/>
          <p:cNvSpPr txBox="1">
            <a:spLocks noChangeArrowheads="1"/>
          </p:cNvSpPr>
          <p:nvPr/>
        </p:nvSpPr>
        <p:spPr bwMode="auto">
          <a:xfrm>
            <a:off x="3563938" y="4941888"/>
            <a:ext cx="15986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to 5 nm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2411413" y="116632"/>
            <a:ext cx="5256931" cy="6192688"/>
            <a:chOff x="323528" y="620689"/>
            <a:chExt cx="4536504" cy="5328591"/>
          </a:xfrm>
        </p:grpSpPr>
        <p:graphicFrame>
          <p:nvGraphicFramePr>
            <p:cNvPr id="1026" name="Object 3"/>
            <p:cNvGraphicFramePr>
              <a:graphicFrameLocks noChangeAspect="1"/>
            </p:cNvGraphicFramePr>
            <p:nvPr/>
          </p:nvGraphicFramePr>
          <p:xfrm>
            <a:off x="323528" y="2850534"/>
            <a:ext cx="4536504" cy="30987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0" name="Graph" r:id="rId3" imgW="4154400" imgH="2901600" progId="">
                    <p:embed/>
                  </p:oleObj>
                </mc:Choice>
                <mc:Fallback>
                  <p:oleObj name="Graph" r:id="rId3" imgW="4154400" imgH="29016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2850534"/>
                          <a:ext cx="4536504" cy="30987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4"/>
            <p:cNvGraphicFramePr>
              <a:graphicFrameLocks noChangeAspect="1"/>
            </p:cNvGraphicFramePr>
            <p:nvPr/>
          </p:nvGraphicFramePr>
          <p:xfrm>
            <a:off x="323528" y="620689"/>
            <a:ext cx="4536504" cy="3098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551" name="Graph" r:id="rId5" imgW="4154400" imgH="2901600" progId="">
                    <p:embed/>
                  </p:oleObj>
                </mc:Choice>
                <mc:Fallback>
                  <p:oleObj name="Graph" r:id="rId5" imgW="4154400" imgH="290160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620689"/>
                          <a:ext cx="4536504" cy="30987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201591" y="1196881"/>
              <a:ext cx="705772" cy="39724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RTD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2713" y="3428636"/>
              <a:ext cx="720987" cy="39724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FF0000"/>
                  </a:solidFill>
                </a:rPr>
                <a:t>DSD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AC02C-6FB1-470E-9B7C-BCCF0A3C8081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sp>
        <p:nvSpPr>
          <p:cNvPr id="6" name="标题 4"/>
          <p:cNvSpPr txBox="1">
            <a:spLocks noGrp="1"/>
          </p:cNvSpPr>
          <p:nvPr>
            <p:ph type="title"/>
          </p:nvPr>
        </p:nvSpPr>
        <p:spPr>
          <a:xfrm>
            <a:off x="759491" y="467961"/>
            <a:ext cx="7560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PS-TMI-Ant with 1% and 8% TMI</a:t>
            </a:r>
            <a:endParaRPr lang="zh-CN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273" name="组合 6"/>
          <p:cNvGrpSpPr>
            <a:grpSpLocks/>
          </p:cNvGrpSpPr>
          <p:nvPr/>
        </p:nvGrpSpPr>
        <p:grpSpPr bwMode="auto">
          <a:xfrm>
            <a:off x="971600" y="1052736"/>
            <a:ext cx="6768752" cy="5256584"/>
            <a:chOff x="0" y="0"/>
            <a:chExt cx="45910" cy="3419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910" cy="34194"/>
            </a:xfrm>
            <a:prstGeom prst="rect">
              <a:avLst/>
            </a:prstGeom>
            <a:noFill/>
          </p:spPr>
        </p:pic>
        <p:grpSp>
          <p:nvGrpSpPr>
            <p:cNvPr id="110" name="组合 110"/>
            <p:cNvGrpSpPr>
              <a:grpSpLocks/>
            </p:cNvGrpSpPr>
            <p:nvPr/>
          </p:nvGrpSpPr>
          <p:grpSpPr bwMode="auto">
            <a:xfrm>
              <a:off x="6477" y="1809"/>
              <a:ext cx="34099" cy="24099"/>
              <a:chOff x="7230" y="2658"/>
              <a:chExt cx="39268" cy="26900"/>
            </a:xfrm>
          </p:grpSpPr>
          <p:grpSp>
            <p:nvGrpSpPr>
              <p:cNvPr id="100" name="组合 100"/>
              <p:cNvGrpSpPr>
                <a:grpSpLocks/>
              </p:cNvGrpSpPr>
              <p:nvPr/>
            </p:nvGrpSpPr>
            <p:grpSpPr bwMode="auto">
              <a:xfrm>
                <a:off x="32057" y="7154"/>
                <a:ext cx="14442" cy="14"/>
                <a:chOff x="32057" y="7154"/>
                <a:chExt cx="14441" cy="14"/>
              </a:xfrm>
            </p:grpSpPr>
            <p:sp>
              <p:nvSpPr>
                <p:cNvPr id="98" name="直接连接符 98"/>
                <p:cNvSpPr>
                  <a:spLocks noChangeShapeType="1"/>
                </p:cNvSpPr>
                <p:nvPr/>
              </p:nvSpPr>
              <p:spPr bwMode="auto">
                <a:xfrm>
                  <a:off x="32057" y="7168"/>
                  <a:ext cx="47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prstDash val="sys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99" name="直接连接符 99"/>
                <p:cNvSpPr>
                  <a:spLocks noChangeShapeType="1"/>
                </p:cNvSpPr>
                <p:nvPr/>
              </p:nvSpPr>
              <p:spPr bwMode="auto">
                <a:xfrm>
                  <a:off x="41749" y="7154"/>
                  <a:ext cx="475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102" name="任意多边形 102"/>
              <p:cNvSpPr>
                <a:spLocks/>
              </p:cNvSpPr>
              <p:nvPr/>
            </p:nvSpPr>
            <p:spPr bwMode="auto">
              <a:xfrm>
                <a:off x="7549" y="2658"/>
                <a:ext cx="36895" cy="26475"/>
              </a:xfrm>
              <a:custGeom>
                <a:avLst/>
                <a:gdLst>
                  <a:gd name="T0" fmla="*/ 0 w 3689498"/>
                  <a:gd name="T1" fmla="*/ 0 h 2647507"/>
                  <a:gd name="T2" fmla="*/ 3689498 w 3689498"/>
                  <a:gd name="T3" fmla="*/ 2647507 h 264750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89498" h="2647507">
                    <a:moveTo>
                      <a:pt x="0" y="0"/>
                    </a:moveTo>
                    <a:lnTo>
                      <a:pt x="3689498" y="264750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 103"/>
              <p:cNvSpPr>
                <a:spLocks/>
              </p:cNvSpPr>
              <p:nvPr/>
            </p:nvSpPr>
            <p:spPr bwMode="auto">
              <a:xfrm>
                <a:off x="7230" y="2870"/>
                <a:ext cx="37320" cy="26688"/>
              </a:xfrm>
              <a:custGeom>
                <a:avLst/>
                <a:gdLst>
                  <a:gd name="T0" fmla="*/ 3732028 w 3732028"/>
                  <a:gd name="T1" fmla="*/ 2668772 h 2668772"/>
                  <a:gd name="T2" fmla="*/ 1828800 w 3732028"/>
                  <a:gd name="T3" fmla="*/ 2190307 h 2668772"/>
                  <a:gd name="T4" fmla="*/ 691117 w 3732028"/>
                  <a:gd name="T5" fmla="*/ 1307804 h 2668772"/>
                  <a:gd name="T6" fmla="*/ 0 w 3732028"/>
                  <a:gd name="T7" fmla="*/ 0 h 26687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32028" h="2668772">
                    <a:moveTo>
                      <a:pt x="3732028" y="2668772"/>
                    </a:moveTo>
                    <a:cubicBezTo>
                      <a:pt x="3033823" y="2542953"/>
                      <a:pt x="2335619" y="2417135"/>
                      <a:pt x="1828800" y="2190307"/>
                    </a:cubicBezTo>
                    <a:cubicBezTo>
                      <a:pt x="1321981" y="1963479"/>
                      <a:pt x="995917" y="1672855"/>
                      <a:pt x="691117" y="1307804"/>
                    </a:cubicBezTo>
                    <a:cubicBezTo>
                      <a:pt x="386317" y="942753"/>
                      <a:pt x="0" y="0"/>
                      <a:pt x="0" y="0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任意多边形 106"/>
              <p:cNvSpPr>
                <a:spLocks/>
              </p:cNvSpPr>
              <p:nvPr/>
            </p:nvSpPr>
            <p:spPr bwMode="auto">
              <a:xfrm>
                <a:off x="8931" y="3189"/>
                <a:ext cx="35832" cy="14567"/>
              </a:xfrm>
              <a:custGeom>
                <a:avLst/>
                <a:gdLst>
                  <a:gd name="T0" fmla="*/ 0 w 3583172"/>
                  <a:gd name="T1" fmla="*/ 0 h 1456661"/>
                  <a:gd name="T2" fmla="*/ 2860158 w 3583172"/>
                  <a:gd name="T3" fmla="*/ 967563 h 1456661"/>
                  <a:gd name="T4" fmla="*/ 3583172 w 3583172"/>
                  <a:gd name="T5" fmla="*/ 1456661 h 145666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83172" h="1456661">
                    <a:moveTo>
                      <a:pt x="0" y="0"/>
                    </a:moveTo>
                    <a:cubicBezTo>
                      <a:pt x="1131481" y="362393"/>
                      <a:pt x="2262963" y="724786"/>
                      <a:pt x="2860158" y="967563"/>
                    </a:cubicBezTo>
                    <a:cubicBezTo>
                      <a:pt x="3457353" y="1210340"/>
                      <a:pt x="3483935" y="1389322"/>
                      <a:pt x="3583172" y="1456661"/>
                    </a:cubicBez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任意多边形 107"/>
              <p:cNvSpPr>
                <a:spLocks/>
              </p:cNvSpPr>
              <p:nvPr/>
            </p:nvSpPr>
            <p:spPr bwMode="auto">
              <a:xfrm>
                <a:off x="7442" y="2764"/>
                <a:ext cx="37321" cy="15524"/>
              </a:xfrm>
              <a:custGeom>
                <a:avLst/>
                <a:gdLst>
                  <a:gd name="T0" fmla="*/ 3732028 w 3732028"/>
                  <a:gd name="T1" fmla="*/ 1552353 h 1552353"/>
                  <a:gd name="T2" fmla="*/ 0 w 3732028"/>
                  <a:gd name="T3" fmla="*/ 0 h 155235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32028" h="1552353">
                    <a:moveTo>
                      <a:pt x="3732028" y="1552353"/>
                    </a:moveTo>
                    <a:lnTo>
                      <a:pt x="0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A11B8-4CA3-481C-A0F8-A580FDA7EA4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5" name="标题 4"/>
          <p:cNvSpPr txBox="1">
            <a:spLocks noGrp="1"/>
          </p:cNvSpPr>
          <p:nvPr>
            <p:ph type="title"/>
          </p:nvPr>
        </p:nvSpPr>
        <p:spPr>
          <a:xfrm>
            <a:off x="1426342" y="221740"/>
            <a:ext cx="6226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reactive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compatibilizers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</a:t>
            </a:r>
            <a:b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different reactive groups</a:t>
            </a:r>
            <a:endParaRPr lang="zh-CN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39" name="Object 189" descr="羊皮纸"/>
          <p:cNvGraphicFramePr>
            <a:graphicFrameLocks noChangeAspect="1"/>
          </p:cNvGraphicFramePr>
          <p:nvPr/>
        </p:nvGraphicFramePr>
        <p:xfrm>
          <a:off x="3713024" y="1556792"/>
          <a:ext cx="5251464" cy="4248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Graph" r:id="rId4" imgW="4154400" imgH="2901600" progId="">
                  <p:embed/>
                </p:oleObj>
              </mc:Choice>
              <mc:Fallback>
                <p:oleObj name="Graph" r:id="rId4" imgW="4154400" imgH="2901600" progId="">
                  <p:embed/>
                  <p:pic>
                    <p:nvPicPr>
                      <p:cNvPr id="0" name="Object 189" descr="羊皮纸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333" t="6204" r="8665"/>
                      <a:stretch>
                        <a:fillRect/>
                      </a:stretch>
                    </p:blipFill>
                    <p:spPr bwMode="auto">
                      <a:xfrm>
                        <a:off x="3713024" y="1556792"/>
                        <a:ext cx="5251464" cy="4248472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 l="4333" t="6204" r="8665"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31640" y="3388930"/>
            <a:ext cx="141019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err="1" smtClean="0"/>
              <a:t>Anh</a:t>
            </a:r>
            <a:r>
              <a:rPr lang="en-US" altLang="zh-CN" sz="2000" b="1" dirty="0" smtClean="0"/>
              <a:t>-PS-Ant</a:t>
            </a:r>
            <a:endParaRPr lang="zh-CN" altLang="en-US" sz="2000" b="1" dirty="0"/>
          </a:p>
        </p:txBody>
      </p:sp>
      <p:grpSp>
        <p:nvGrpSpPr>
          <p:cNvPr id="2" name="组合 53"/>
          <p:cNvGrpSpPr/>
          <p:nvPr/>
        </p:nvGrpSpPr>
        <p:grpSpPr>
          <a:xfrm>
            <a:off x="107505" y="4109010"/>
            <a:ext cx="3528391" cy="720080"/>
            <a:chOff x="0" y="4077072"/>
            <a:chExt cx="4010343" cy="763452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561180" y="4355279"/>
              <a:ext cx="631537" cy="291146"/>
              <a:chOff x="2193" y="1947"/>
              <a:chExt cx="344" cy="165"/>
            </a:xfrm>
          </p:grpSpPr>
          <p:sp>
            <p:nvSpPr>
              <p:cNvPr id="12" name="Rectangle 59"/>
              <p:cNvSpPr>
                <a:spLocks noChangeArrowheads="1"/>
              </p:cNvSpPr>
              <p:nvPr/>
            </p:nvSpPr>
            <p:spPr bwMode="auto">
              <a:xfrm>
                <a:off x="2193" y="1947"/>
                <a:ext cx="10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r-FR" sz="2000" b="1">
                    <a:solidFill>
                      <a:srgbClr val="00CC00"/>
                    </a:solidFill>
                    <a:latin typeface="Times New Roman" pitchFamily="18" charset="0"/>
                  </a:rPr>
                  <a:t>N</a:t>
                </a:r>
                <a:endParaRPr lang="fr-FR" sz="2000" b="1">
                  <a:solidFill>
                    <a:srgbClr val="00CC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Rectangle 60"/>
              <p:cNvSpPr>
                <a:spLocks noChangeArrowheads="1"/>
              </p:cNvSpPr>
              <p:nvPr/>
            </p:nvSpPr>
            <p:spPr bwMode="auto">
              <a:xfrm>
                <a:off x="2319" y="1947"/>
                <a:ext cx="100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r-FR" sz="2000" b="1">
                    <a:solidFill>
                      <a:srgbClr val="3BB032"/>
                    </a:solidFill>
                    <a:latin typeface="Times New Roman" pitchFamily="18" charset="0"/>
                  </a:rPr>
                  <a:t>C</a:t>
                </a:r>
                <a:endParaRPr lang="fr-FR" sz="2000" b="1">
                  <a:solidFill>
                    <a:srgbClr val="3BB032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Rectangle 61"/>
              <p:cNvSpPr>
                <a:spLocks noChangeArrowheads="1"/>
              </p:cNvSpPr>
              <p:nvPr/>
            </p:nvSpPr>
            <p:spPr bwMode="auto">
              <a:xfrm>
                <a:off x="2430" y="1947"/>
                <a:ext cx="107" cy="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r-FR" sz="2000" b="1">
                    <a:solidFill>
                      <a:srgbClr val="00CC00"/>
                    </a:solidFill>
                    <a:latin typeface="Times New Roman" pitchFamily="18" charset="0"/>
                  </a:rPr>
                  <a:t>O</a:t>
                </a:r>
                <a:endParaRPr lang="fr-FR" sz="2000" b="1">
                  <a:solidFill>
                    <a:srgbClr val="00CC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5" name="Freeform 62"/>
            <p:cNvSpPr>
              <a:spLocks/>
            </p:cNvSpPr>
            <p:nvPr/>
          </p:nvSpPr>
          <p:spPr bwMode="auto">
            <a:xfrm>
              <a:off x="509250" y="4077072"/>
              <a:ext cx="507575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20"/>
                </a:cxn>
                <a:cxn ang="0">
                  <a:pos x="50" y="0"/>
                </a:cxn>
                <a:cxn ang="0">
                  <a:pos x="83" y="20"/>
                </a:cxn>
                <a:cxn ang="0">
                  <a:pos x="117" y="0"/>
                </a:cxn>
                <a:cxn ang="0">
                  <a:pos x="150" y="20"/>
                </a:cxn>
                <a:cxn ang="0">
                  <a:pos x="183" y="0"/>
                </a:cxn>
                <a:cxn ang="0">
                  <a:pos x="217" y="20"/>
                </a:cxn>
                <a:cxn ang="0">
                  <a:pos x="250" y="0"/>
                </a:cxn>
                <a:cxn ang="0">
                  <a:pos x="267" y="10"/>
                </a:cxn>
              </a:cxnLst>
              <a:rect l="0" t="0" r="r" b="b"/>
              <a:pathLst>
                <a:path w="267" h="20">
                  <a:moveTo>
                    <a:pt x="0" y="10"/>
                  </a:moveTo>
                  <a:lnTo>
                    <a:pt x="17" y="20"/>
                  </a:lnTo>
                  <a:lnTo>
                    <a:pt x="50" y="0"/>
                  </a:lnTo>
                  <a:lnTo>
                    <a:pt x="83" y="20"/>
                  </a:lnTo>
                  <a:lnTo>
                    <a:pt x="117" y="0"/>
                  </a:lnTo>
                  <a:lnTo>
                    <a:pt x="150" y="20"/>
                  </a:lnTo>
                  <a:lnTo>
                    <a:pt x="183" y="0"/>
                  </a:lnTo>
                  <a:lnTo>
                    <a:pt x="217" y="20"/>
                  </a:lnTo>
                  <a:lnTo>
                    <a:pt x="250" y="0"/>
                  </a:lnTo>
                  <a:lnTo>
                    <a:pt x="267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1016825" y="4077072"/>
              <a:ext cx="502549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0"/>
                </a:cxn>
                <a:cxn ang="0">
                  <a:pos x="50" y="0"/>
                </a:cxn>
                <a:cxn ang="0">
                  <a:pos x="83" y="20"/>
                </a:cxn>
                <a:cxn ang="0">
                  <a:pos x="116" y="0"/>
                </a:cxn>
                <a:cxn ang="0">
                  <a:pos x="150" y="20"/>
                </a:cxn>
                <a:cxn ang="0">
                  <a:pos x="183" y="0"/>
                </a:cxn>
                <a:cxn ang="0">
                  <a:pos x="216" y="20"/>
                </a:cxn>
                <a:cxn ang="0">
                  <a:pos x="250" y="0"/>
                </a:cxn>
                <a:cxn ang="0">
                  <a:pos x="266" y="10"/>
                </a:cxn>
              </a:cxnLst>
              <a:rect l="0" t="0" r="r" b="b"/>
              <a:pathLst>
                <a:path w="266" h="20">
                  <a:moveTo>
                    <a:pt x="0" y="10"/>
                  </a:moveTo>
                  <a:lnTo>
                    <a:pt x="16" y="20"/>
                  </a:lnTo>
                  <a:lnTo>
                    <a:pt x="50" y="0"/>
                  </a:lnTo>
                  <a:lnTo>
                    <a:pt x="83" y="20"/>
                  </a:lnTo>
                  <a:lnTo>
                    <a:pt x="116" y="0"/>
                  </a:lnTo>
                  <a:lnTo>
                    <a:pt x="150" y="20"/>
                  </a:lnTo>
                  <a:lnTo>
                    <a:pt x="183" y="0"/>
                  </a:lnTo>
                  <a:lnTo>
                    <a:pt x="216" y="20"/>
                  </a:lnTo>
                  <a:lnTo>
                    <a:pt x="250" y="0"/>
                  </a:lnTo>
                  <a:lnTo>
                    <a:pt x="266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7" name="Line 64"/>
            <p:cNvSpPr>
              <a:spLocks noChangeShapeType="1"/>
            </p:cNvSpPr>
            <p:nvPr/>
          </p:nvSpPr>
          <p:spPr bwMode="auto">
            <a:xfrm>
              <a:off x="663365" y="4077072"/>
              <a:ext cx="1675" cy="30085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0" y="4077072"/>
              <a:ext cx="509250" cy="32350"/>
            </a:xfrm>
            <a:custGeom>
              <a:avLst/>
              <a:gdLst/>
              <a:ahLst/>
              <a:cxnLst>
                <a:cxn ang="0">
                  <a:pos x="267" y="10"/>
                </a:cxn>
                <a:cxn ang="0">
                  <a:pos x="250" y="0"/>
                </a:cxn>
                <a:cxn ang="0">
                  <a:pos x="217" y="20"/>
                </a:cxn>
                <a:cxn ang="0">
                  <a:pos x="184" y="0"/>
                </a:cxn>
                <a:cxn ang="0">
                  <a:pos x="150" y="20"/>
                </a:cxn>
                <a:cxn ang="0">
                  <a:pos x="117" y="0"/>
                </a:cxn>
                <a:cxn ang="0">
                  <a:pos x="84" y="20"/>
                </a:cxn>
                <a:cxn ang="0">
                  <a:pos x="50" y="0"/>
                </a:cxn>
                <a:cxn ang="0">
                  <a:pos x="17" y="20"/>
                </a:cxn>
                <a:cxn ang="0">
                  <a:pos x="0" y="10"/>
                </a:cxn>
              </a:cxnLst>
              <a:rect l="0" t="0" r="r" b="b"/>
              <a:pathLst>
                <a:path w="267" h="20">
                  <a:moveTo>
                    <a:pt x="267" y="10"/>
                  </a:moveTo>
                  <a:lnTo>
                    <a:pt x="250" y="0"/>
                  </a:lnTo>
                  <a:lnTo>
                    <a:pt x="217" y="20"/>
                  </a:lnTo>
                  <a:lnTo>
                    <a:pt x="184" y="0"/>
                  </a:lnTo>
                  <a:lnTo>
                    <a:pt x="150" y="20"/>
                  </a:lnTo>
                  <a:lnTo>
                    <a:pt x="117" y="0"/>
                  </a:lnTo>
                  <a:lnTo>
                    <a:pt x="84" y="20"/>
                  </a:lnTo>
                  <a:lnTo>
                    <a:pt x="50" y="0"/>
                  </a:lnTo>
                  <a:lnTo>
                    <a:pt x="17" y="20"/>
                  </a:lnTo>
                  <a:lnTo>
                    <a:pt x="0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3286673" y="4377924"/>
              <a:ext cx="631537" cy="291146"/>
              <a:chOff x="3275" y="1947"/>
              <a:chExt cx="344" cy="164"/>
            </a:xfrm>
          </p:grpSpPr>
          <p:sp>
            <p:nvSpPr>
              <p:cNvPr id="20" name="Rectangle 67"/>
              <p:cNvSpPr>
                <a:spLocks noChangeArrowheads="1"/>
              </p:cNvSpPr>
              <p:nvPr/>
            </p:nvSpPr>
            <p:spPr bwMode="auto">
              <a:xfrm>
                <a:off x="3275" y="1947"/>
                <a:ext cx="10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r-FR" sz="2000" b="1">
                    <a:solidFill>
                      <a:srgbClr val="00CC00"/>
                    </a:solidFill>
                    <a:latin typeface="Times New Roman" pitchFamily="18" charset="0"/>
                  </a:rPr>
                  <a:t>N</a:t>
                </a:r>
                <a:endParaRPr lang="fr-FR" sz="2000" b="1">
                  <a:solidFill>
                    <a:srgbClr val="00CC00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Rectangle 68"/>
              <p:cNvSpPr>
                <a:spLocks noChangeArrowheads="1"/>
              </p:cNvSpPr>
              <p:nvPr/>
            </p:nvSpPr>
            <p:spPr bwMode="auto">
              <a:xfrm>
                <a:off x="3398" y="1947"/>
                <a:ext cx="100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r-FR" sz="2000" b="1">
                    <a:solidFill>
                      <a:srgbClr val="00CC00"/>
                    </a:solidFill>
                    <a:latin typeface="Times New Roman" pitchFamily="18" charset="0"/>
                  </a:rPr>
                  <a:t>C</a:t>
                </a:r>
                <a:endParaRPr lang="fr-FR" sz="2000" b="1">
                  <a:solidFill>
                    <a:srgbClr val="00CC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Rectangle 69"/>
              <p:cNvSpPr>
                <a:spLocks noChangeArrowheads="1"/>
              </p:cNvSpPr>
              <p:nvPr/>
            </p:nvSpPr>
            <p:spPr bwMode="auto">
              <a:xfrm>
                <a:off x="3512" y="1947"/>
                <a:ext cx="107" cy="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fr-FR" sz="2000" b="1">
                    <a:solidFill>
                      <a:srgbClr val="00CC00"/>
                    </a:solidFill>
                    <a:latin typeface="Times New Roman" pitchFamily="18" charset="0"/>
                  </a:rPr>
                  <a:t>O</a:t>
                </a:r>
                <a:endParaRPr lang="fr-FR" sz="2000" b="1">
                  <a:solidFill>
                    <a:srgbClr val="00CC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3" name="Freeform 70"/>
            <p:cNvSpPr>
              <a:spLocks/>
            </p:cNvSpPr>
            <p:nvPr/>
          </p:nvSpPr>
          <p:spPr bwMode="auto">
            <a:xfrm>
              <a:off x="1475820" y="4077072"/>
              <a:ext cx="507575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20"/>
                </a:cxn>
                <a:cxn ang="0">
                  <a:pos x="50" y="0"/>
                </a:cxn>
                <a:cxn ang="0">
                  <a:pos x="83" y="20"/>
                </a:cxn>
                <a:cxn ang="0">
                  <a:pos x="117" y="0"/>
                </a:cxn>
                <a:cxn ang="0">
                  <a:pos x="150" y="20"/>
                </a:cxn>
                <a:cxn ang="0">
                  <a:pos x="183" y="0"/>
                </a:cxn>
                <a:cxn ang="0">
                  <a:pos x="217" y="20"/>
                </a:cxn>
                <a:cxn ang="0">
                  <a:pos x="250" y="0"/>
                </a:cxn>
                <a:cxn ang="0">
                  <a:pos x="267" y="10"/>
                </a:cxn>
              </a:cxnLst>
              <a:rect l="0" t="0" r="r" b="b"/>
              <a:pathLst>
                <a:path w="267" h="20">
                  <a:moveTo>
                    <a:pt x="0" y="10"/>
                  </a:moveTo>
                  <a:lnTo>
                    <a:pt x="17" y="20"/>
                  </a:lnTo>
                  <a:lnTo>
                    <a:pt x="50" y="0"/>
                  </a:lnTo>
                  <a:lnTo>
                    <a:pt x="83" y="20"/>
                  </a:lnTo>
                  <a:lnTo>
                    <a:pt x="117" y="0"/>
                  </a:lnTo>
                  <a:lnTo>
                    <a:pt x="150" y="20"/>
                  </a:lnTo>
                  <a:lnTo>
                    <a:pt x="183" y="0"/>
                  </a:lnTo>
                  <a:lnTo>
                    <a:pt x="217" y="20"/>
                  </a:lnTo>
                  <a:lnTo>
                    <a:pt x="250" y="0"/>
                  </a:lnTo>
                  <a:lnTo>
                    <a:pt x="267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1983395" y="4077072"/>
              <a:ext cx="505900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0"/>
                </a:cxn>
                <a:cxn ang="0">
                  <a:pos x="50" y="0"/>
                </a:cxn>
                <a:cxn ang="0">
                  <a:pos x="83" y="20"/>
                </a:cxn>
                <a:cxn ang="0">
                  <a:pos x="116" y="0"/>
                </a:cxn>
                <a:cxn ang="0">
                  <a:pos x="150" y="20"/>
                </a:cxn>
                <a:cxn ang="0">
                  <a:pos x="183" y="0"/>
                </a:cxn>
                <a:cxn ang="0">
                  <a:pos x="216" y="20"/>
                </a:cxn>
                <a:cxn ang="0">
                  <a:pos x="250" y="0"/>
                </a:cxn>
                <a:cxn ang="0">
                  <a:pos x="266" y="10"/>
                </a:cxn>
              </a:cxnLst>
              <a:rect l="0" t="0" r="r" b="b"/>
              <a:pathLst>
                <a:path w="266" h="20">
                  <a:moveTo>
                    <a:pt x="0" y="10"/>
                  </a:moveTo>
                  <a:lnTo>
                    <a:pt x="16" y="20"/>
                  </a:lnTo>
                  <a:lnTo>
                    <a:pt x="50" y="0"/>
                  </a:lnTo>
                  <a:lnTo>
                    <a:pt x="83" y="20"/>
                  </a:lnTo>
                  <a:lnTo>
                    <a:pt x="116" y="0"/>
                  </a:lnTo>
                  <a:lnTo>
                    <a:pt x="150" y="20"/>
                  </a:lnTo>
                  <a:lnTo>
                    <a:pt x="183" y="0"/>
                  </a:lnTo>
                  <a:lnTo>
                    <a:pt x="216" y="20"/>
                  </a:lnTo>
                  <a:lnTo>
                    <a:pt x="250" y="0"/>
                  </a:lnTo>
                  <a:lnTo>
                    <a:pt x="266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5" name="Freeform 72"/>
            <p:cNvSpPr>
              <a:spLocks/>
            </p:cNvSpPr>
            <p:nvPr/>
          </p:nvSpPr>
          <p:spPr bwMode="auto">
            <a:xfrm>
              <a:off x="2489295" y="4077072"/>
              <a:ext cx="507575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20"/>
                </a:cxn>
                <a:cxn ang="0">
                  <a:pos x="50" y="0"/>
                </a:cxn>
                <a:cxn ang="0">
                  <a:pos x="84" y="20"/>
                </a:cxn>
                <a:cxn ang="0">
                  <a:pos x="117" y="0"/>
                </a:cxn>
                <a:cxn ang="0">
                  <a:pos x="150" y="20"/>
                </a:cxn>
                <a:cxn ang="0">
                  <a:pos x="184" y="0"/>
                </a:cxn>
                <a:cxn ang="0">
                  <a:pos x="217" y="20"/>
                </a:cxn>
                <a:cxn ang="0">
                  <a:pos x="250" y="0"/>
                </a:cxn>
                <a:cxn ang="0">
                  <a:pos x="267" y="10"/>
                </a:cxn>
              </a:cxnLst>
              <a:rect l="0" t="0" r="r" b="b"/>
              <a:pathLst>
                <a:path w="267" h="20">
                  <a:moveTo>
                    <a:pt x="0" y="10"/>
                  </a:moveTo>
                  <a:lnTo>
                    <a:pt x="17" y="20"/>
                  </a:lnTo>
                  <a:lnTo>
                    <a:pt x="50" y="0"/>
                  </a:lnTo>
                  <a:lnTo>
                    <a:pt x="84" y="20"/>
                  </a:lnTo>
                  <a:lnTo>
                    <a:pt x="117" y="0"/>
                  </a:lnTo>
                  <a:lnTo>
                    <a:pt x="150" y="20"/>
                  </a:lnTo>
                  <a:lnTo>
                    <a:pt x="184" y="0"/>
                  </a:lnTo>
                  <a:lnTo>
                    <a:pt x="217" y="20"/>
                  </a:lnTo>
                  <a:lnTo>
                    <a:pt x="250" y="0"/>
                  </a:lnTo>
                  <a:lnTo>
                    <a:pt x="267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6" name="Freeform 73"/>
            <p:cNvSpPr>
              <a:spLocks/>
            </p:cNvSpPr>
            <p:nvPr/>
          </p:nvSpPr>
          <p:spPr bwMode="auto">
            <a:xfrm>
              <a:off x="2996870" y="4077072"/>
              <a:ext cx="507575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7" y="20"/>
                </a:cxn>
                <a:cxn ang="0">
                  <a:pos x="50" y="0"/>
                </a:cxn>
                <a:cxn ang="0">
                  <a:pos x="83" y="20"/>
                </a:cxn>
                <a:cxn ang="0">
                  <a:pos x="117" y="0"/>
                </a:cxn>
                <a:cxn ang="0">
                  <a:pos x="150" y="20"/>
                </a:cxn>
                <a:cxn ang="0">
                  <a:pos x="183" y="0"/>
                </a:cxn>
                <a:cxn ang="0">
                  <a:pos x="217" y="20"/>
                </a:cxn>
                <a:cxn ang="0">
                  <a:pos x="250" y="0"/>
                </a:cxn>
                <a:cxn ang="0">
                  <a:pos x="267" y="10"/>
                </a:cxn>
              </a:cxnLst>
              <a:rect l="0" t="0" r="r" b="b"/>
              <a:pathLst>
                <a:path w="267" h="20">
                  <a:moveTo>
                    <a:pt x="0" y="10"/>
                  </a:moveTo>
                  <a:lnTo>
                    <a:pt x="17" y="20"/>
                  </a:lnTo>
                  <a:lnTo>
                    <a:pt x="50" y="0"/>
                  </a:lnTo>
                  <a:lnTo>
                    <a:pt x="83" y="20"/>
                  </a:lnTo>
                  <a:lnTo>
                    <a:pt x="117" y="0"/>
                  </a:lnTo>
                  <a:lnTo>
                    <a:pt x="150" y="20"/>
                  </a:lnTo>
                  <a:lnTo>
                    <a:pt x="183" y="0"/>
                  </a:lnTo>
                  <a:lnTo>
                    <a:pt x="217" y="20"/>
                  </a:lnTo>
                  <a:lnTo>
                    <a:pt x="250" y="0"/>
                  </a:lnTo>
                  <a:lnTo>
                    <a:pt x="267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7" name="Line 74"/>
            <p:cNvSpPr>
              <a:spLocks noChangeShapeType="1"/>
            </p:cNvSpPr>
            <p:nvPr/>
          </p:nvSpPr>
          <p:spPr bwMode="auto">
            <a:xfrm>
              <a:off x="1983395" y="4093247"/>
              <a:ext cx="1675" cy="300851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8" name="Line 75"/>
            <p:cNvSpPr>
              <a:spLocks noChangeShapeType="1"/>
            </p:cNvSpPr>
            <p:nvPr/>
          </p:nvSpPr>
          <p:spPr bwMode="auto">
            <a:xfrm>
              <a:off x="3412310" y="4102952"/>
              <a:ext cx="0" cy="302469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sp>
          <p:nvSpPr>
            <p:cNvPr id="29" name="Freeform 76"/>
            <p:cNvSpPr>
              <a:spLocks/>
            </p:cNvSpPr>
            <p:nvPr/>
          </p:nvSpPr>
          <p:spPr bwMode="auto">
            <a:xfrm>
              <a:off x="3504443" y="4077072"/>
              <a:ext cx="505900" cy="323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" y="20"/>
                </a:cxn>
                <a:cxn ang="0">
                  <a:pos x="50" y="0"/>
                </a:cxn>
                <a:cxn ang="0">
                  <a:pos x="83" y="20"/>
                </a:cxn>
                <a:cxn ang="0">
                  <a:pos x="116" y="0"/>
                </a:cxn>
                <a:cxn ang="0">
                  <a:pos x="150" y="20"/>
                </a:cxn>
                <a:cxn ang="0">
                  <a:pos x="183" y="0"/>
                </a:cxn>
                <a:cxn ang="0">
                  <a:pos x="216" y="20"/>
                </a:cxn>
                <a:cxn ang="0">
                  <a:pos x="250" y="0"/>
                </a:cxn>
                <a:cxn ang="0">
                  <a:pos x="266" y="10"/>
                </a:cxn>
              </a:cxnLst>
              <a:rect l="0" t="0" r="r" b="b"/>
              <a:pathLst>
                <a:path w="266" h="20">
                  <a:moveTo>
                    <a:pt x="0" y="10"/>
                  </a:moveTo>
                  <a:lnTo>
                    <a:pt x="16" y="20"/>
                  </a:lnTo>
                  <a:lnTo>
                    <a:pt x="50" y="0"/>
                  </a:lnTo>
                  <a:lnTo>
                    <a:pt x="83" y="20"/>
                  </a:lnTo>
                  <a:lnTo>
                    <a:pt x="116" y="0"/>
                  </a:lnTo>
                  <a:lnTo>
                    <a:pt x="150" y="20"/>
                  </a:lnTo>
                  <a:lnTo>
                    <a:pt x="183" y="0"/>
                  </a:lnTo>
                  <a:lnTo>
                    <a:pt x="216" y="20"/>
                  </a:lnTo>
                  <a:lnTo>
                    <a:pt x="250" y="0"/>
                  </a:lnTo>
                  <a:lnTo>
                    <a:pt x="266" y="10"/>
                  </a:lnTo>
                </a:path>
              </a:pathLst>
            </a:custGeom>
            <a:noFill/>
            <a:ln w="23813">
              <a:solidFill>
                <a:srgbClr val="F91C0B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 b="1"/>
            </a:p>
          </p:txBody>
        </p:sp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1408813" y="4415126"/>
              <a:ext cx="1137437" cy="425398"/>
              <a:chOff x="2607" y="2580"/>
              <a:chExt cx="621" cy="241"/>
            </a:xfrm>
          </p:grpSpPr>
          <p:sp>
            <p:nvSpPr>
              <p:cNvPr id="31" name="Line 78"/>
              <p:cNvSpPr>
                <a:spLocks noChangeShapeType="1"/>
              </p:cNvSpPr>
              <p:nvPr/>
            </p:nvSpPr>
            <p:spPr bwMode="auto">
              <a:xfrm flipV="1">
                <a:off x="3228" y="2640"/>
                <a:ext cx="0" cy="11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2" name="Line 79"/>
              <p:cNvSpPr>
                <a:spLocks noChangeShapeType="1"/>
              </p:cNvSpPr>
              <p:nvPr/>
            </p:nvSpPr>
            <p:spPr bwMode="auto">
              <a:xfrm flipV="1">
                <a:off x="3206" y="2653"/>
                <a:ext cx="0" cy="94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3" name="Line 80"/>
              <p:cNvSpPr>
                <a:spLocks noChangeShapeType="1"/>
              </p:cNvSpPr>
              <p:nvPr/>
            </p:nvSpPr>
            <p:spPr bwMode="auto">
              <a:xfrm flipH="1" flipV="1">
                <a:off x="3125" y="2580"/>
                <a:ext cx="103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4" name="Line 81"/>
              <p:cNvSpPr>
                <a:spLocks noChangeShapeType="1"/>
              </p:cNvSpPr>
              <p:nvPr/>
            </p:nvSpPr>
            <p:spPr bwMode="auto">
              <a:xfrm flipH="1">
                <a:off x="3022" y="2580"/>
                <a:ext cx="103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5" name="Line 82"/>
              <p:cNvSpPr>
                <a:spLocks noChangeShapeType="1"/>
              </p:cNvSpPr>
              <p:nvPr/>
            </p:nvSpPr>
            <p:spPr bwMode="auto">
              <a:xfrm flipH="1">
                <a:off x="3043" y="2606"/>
                <a:ext cx="82" cy="4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6" name="Line 83"/>
              <p:cNvSpPr>
                <a:spLocks noChangeShapeType="1"/>
              </p:cNvSpPr>
              <p:nvPr/>
            </p:nvSpPr>
            <p:spPr bwMode="auto">
              <a:xfrm>
                <a:off x="3022" y="2640"/>
                <a:ext cx="0" cy="11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7" name="Line 84"/>
              <p:cNvSpPr>
                <a:spLocks noChangeShapeType="1"/>
              </p:cNvSpPr>
              <p:nvPr/>
            </p:nvSpPr>
            <p:spPr bwMode="auto">
              <a:xfrm>
                <a:off x="3022" y="2759"/>
                <a:ext cx="105" cy="6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8" name="Line 85"/>
              <p:cNvSpPr>
                <a:spLocks noChangeShapeType="1"/>
              </p:cNvSpPr>
              <p:nvPr/>
            </p:nvSpPr>
            <p:spPr bwMode="auto">
              <a:xfrm>
                <a:off x="3043" y="2747"/>
                <a:ext cx="84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39" name="Line 86"/>
              <p:cNvSpPr>
                <a:spLocks noChangeShapeType="1"/>
              </p:cNvSpPr>
              <p:nvPr/>
            </p:nvSpPr>
            <p:spPr bwMode="auto">
              <a:xfrm flipH="1">
                <a:off x="3125" y="2759"/>
                <a:ext cx="103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0" name="Line 87"/>
              <p:cNvSpPr>
                <a:spLocks noChangeShapeType="1"/>
              </p:cNvSpPr>
              <p:nvPr/>
            </p:nvSpPr>
            <p:spPr bwMode="auto">
              <a:xfrm flipH="1" flipV="1">
                <a:off x="2918" y="2580"/>
                <a:ext cx="104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1" name="Line 88"/>
              <p:cNvSpPr>
                <a:spLocks noChangeShapeType="1"/>
              </p:cNvSpPr>
              <p:nvPr/>
            </p:nvSpPr>
            <p:spPr bwMode="auto">
              <a:xfrm flipH="1">
                <a:off x="2815" y="2580"/>
                <a:ext cx="103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2" name="Line 89"/>
              <p:cNvSpPr>
                <a:spLocks noChangeShapeType="1"/>
              </p:cNvSpPr>
              <p:nvPr/>
            </p:nvSpPr>
            <p:spPr bwMode="auto">
              <a:xfrm flipH="1">
                <a:off x="2837" y="2606"/>
                <a:ext cx="81" cy="4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3" name="Line 90"/>
              <p:cNvSpPr>
                <a:spLocks noChangeShapeType="1"/>
              </p:cNvSpPr>
              <p:nvPr/>
            </p:nvSpPr>
            <p:spPr bwMode="auto">
              <a:xfrm>
                <a:off x="2815" y="2640"/>
                <a:ext cx="0" cy="11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4" name="Line 91"/>
              <p:cNvSpPr>
                <a:spLocks noChangeShapeType="1"/>
              </p:cNvSpPr>
              <p:nvPr/>
            </p:nvSpPr>
            <p:spPr bwMode="auto">
              <a:xfrm>
                <a:off x="2815" y="2759"/>
                <a:ext cx="105" cy="6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5" name="Line 92"/>
              <p:cNvSpPr>
                <a:spLocks noChangeShapeType="1"/>
              </p:cNvSpPr>
              <p:nvPr/>
            </p:nvSpPr>
            <p:spPr bwMode="auto">
              <a:xfrm>
                <a:off x="2837" y="2747"/>
                <a:ext cx="83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6" name="Line 93"/>
              <p:cNvSpPr>
                <a:spLocks noChangeShapeType="1"/>
              </p:cNvSpPr>
              <p:nvPr/>
            </p:nvSpPr>
            <p:spPr bwMode="auto">
              <a:xfrm flipH="1">
                <a:off x="2918" y="2759"/>
                <a:ext cx="104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7" name="Line 94"/>
              <p:cNvSpPr>
                <a:spLocks noChangeShapeType="1"/>
              </p:cNvSpPr>
              <p:nvPr/>
            </p:nvSpPr>
            <p:spPr bwMode="auto">
              <a:xfrm flipH="1" flipV="1">
                <a:off x="2712" y="2580"/>
                <a:ext cx="103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8" name="Line 95"/>
              <p:cNvSpPr>
                <a:spLocks noChangeShapeType="1"/>
              </p:cNvSpPr>
              <p:nvPr/>
            </p:nvSpPr>
            <p:spPr bwMode="auto">
              <a:xfrm flipH="1">
                <a:off x="2607" y="2580"/>
                <a:ext cx="105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49" name="Line 96"/>
              <p:cNvSpPr>
                <a:spLocks noChangeShapeType="1"/>
              </p:cNvSpPr>
              <p:nvPr/>
            </p:nvSpPr>
            <p:spPr bwMode="auto">
              <a:xfrm flipH="1">
                <a:off x="2629" y="2606"/>
                <a:ext cx="83" cy="47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0" name="Line 97"/>
              <p:cNvSpPr>
                <a:spLocks noChangeShapeType="1"/>
              </p:cNvSpPr>
              <p:nvPr/>
            </p:nvSpPr>
            <p:spPr bwMode="auto">
              <a:xfrm>
                <a:off x="2607" y="2640"/>
                <a:ext cx="0" cy="11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1" name="Line 98"/>
              <p:cNvSpPr>
                <a:spLocks noChangeShapeType="1"/>
              </p:cNvSpPr>
              <p:nvPr/>
            </p:nvSpPr>
            <p:spPr bwMode="auto">
              <a:xfrm>
                <a:off x="2607" y="2759"/>
                <a:ext cx="107" cy="62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2" name="Line 99"/>
              <p:cNvSpPr>
                <a:spLocks noChangeShapeType="1"/>
              </p:cNvSpPr>
              <p:nvPr/>
            </p:nvSpPr>
            <p:spPr bwMode="auto">
              <a:xfrm>
                <a:off x="2629" y="2747"/>
                <a:ext cx="85" cy="49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  <p:sp>
            <p:nvSpPr>
              <p:cNvPr id="53" name="Line 100"/>
              <p:cNvSpPr>
                <a:spLocks noChangeShapeType="1"/>
              </p:cNvSpPr>
              <p:nvPr/>
            </p:nvSpPr>
            <p:spPr bwMode="auto">
              <a:xfrm flipH="1">
                <a:off x="2712" y="2759"/>
                <a:ext cx="103" cy="60"/>
              </a:xfrm>
              <a:prstGeom prst="line">
                <a:avLst/>
              </a:prstGeom>
              <a:noFill/>
              <a:ln w="142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b="1"/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1187624" y="4973106"/>
            <a:ext cx="172149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PS-co-TMI-Ant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395536" y="1772816"/>
          <a:ext cx="2977748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9" name="CS ChemDraw Drawing" r:id="rId7" imgW="2669040" imgH="1302480" progId="">
                  <p:embed/>
                </p:oleObj>
              </mc:Choice>
              <mc:Fallback>
                <p:oleObj name="CS ChemDraw Drawing" r:id="rId7" imgW="2669040" imgH="13024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772816"/>
                        <a:ext cx="2977748" cy="1440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54CC6-C756-42B4-8392-F469ED93C0FE}" type="slidenum">
              <a:rPr lang="en-US" altLang="zh-CN" smtClean="0"/>
              <a:pPr/>
              <a:t>24</a:t>
            </a:fld>
            <a:endParaRPr lang="en-US" altLang="zh-CN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33538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2348880"/>
            <a:ext cx="89646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0000CC"/>
                </a:solidFill>
              </a:rPr>
              <a:t>4.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CONCLUSIONS 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AND 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FUTURE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591042" y="-27384"/>
            <a:ext cx="784445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400" dirty="0">
                <a:solidFill>
                  <a:srgbClr val="0000CC"/>
                </a:solidFill>
                <a:latin typeface="Calibri" pitchFamily="34" charset="0"/>
              </a:rPr>
              <a:t>Concept of </a:t>
            </a:r>
            <a:r>
              <a:rPr lang="fr-FR" altLang="zh-CN" sz="4400" dirty="0" smtClean="0">
                <a:solidFill>
                  <a:srgbClr val="0000CC"/>
                </a:solidFill>
                <a:latin typeface="Calibri" pitchFamily="34" charset="0"/>
              </a:rPr>
              <a:t>compatibilizer-tracer </a:t>
            </a:r>
          </a:p>
          <a:p>
            <a:r>
              <a:rPr lang="fr-FR" altLang="zh-CN" sz="4400" dirty="0" smtClean="0">
                <a:solidFill>
                  <a:srgbClr val="0000CC"/>
                </a:solidFill>
                <a:latin typeface="Calibri" pitchFamily="34" charset="0"/>
              </a:rPr>
              <a:t>(reactive or not)</a:t>
            </a:r>
            <a:endParaRPr lang="fr-FR" altLang="zh-CN" sz="4400" dirty="0">
              <a:solidFill>
                <a:srgbClr val="0000CC"/>
              </a:solidFill>
              <a:latin typeface="Calibri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 bwMode="auto">
          <a:xfrm rot="5400000">
            <a:off x="4139406" y="1627683"/>
            <a:ext cx="720725" cy="1588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75070" y="1844824"/>
            <a:ext cx="81097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3600" dirty="0">
                <a:solidFill>
                  <a:schemeClr val="hlink"/>
                </a:solidFill>
                <a:latin typeface="Calibri" pitchFamily="34" charset="0"/>
              </a:rPr>
              <a:t>Construction of emulsification curves </a:t>
            </a:r>
          </a:p>
          <a:p>
            <a:r>
              <a:rPr lang="fr-FR" altLang="zh-CN" sz="3600" dirty="0">
                <a:solidFill>
                  <a:schemeClr val="hlink"/>
                </a:solidFill>
                <a:latin typeface="Calibri" pitchFamily="34" charset="0"/>
              </a:rPr>
              <a:t>for industrial polymer blending processes</a:t>
            </a:r>
          </a:p>
        </p:txBody>
      </p:sp>
      <p:cxnSp>
        <p:nvCxnSpPr>
          <p:cNvPr id="13" name="直接箭头连接符 12"/>
          <p:cNvCxnSpPr/>
          <p:nvPr/>
        </p:nvCxnSpPr>
        <p:spPr bwMode="auto">
          <a:xfrm rot="5400000">
            <a:off x="4141788" y="3283720"/>
            <a:ext cx="719138" cy="1587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826808" y="3397056"/>
            <a:ext cx="792165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altLang="zh-CN" sz="3600" dirty="0" smtClean="0">
                <a:solidFill>
                  <a:schemeClr val="hlink"/>
                </a:solidFill>
                <a:latin typeface="Calibri" pitchFamily="34" charset="0"/>
              </a:rPr>
              <a:t> Molecular </a:t>
            </a:r>
            <a:r>
              <a:rPr lang="fr-FR" altLang="zh-CN" sz="3600" dirty="0">
                <a:solidFill>
                  <a:schemeClr val="hlink"/>
                </a:solidFill>
                <a:latin typeface="Calibri" pitchFamily="34" charset="0"/>
              </a:rPr>
              <a:t>design of the compatibilizer </a:t>
            </a:r>
          </a:p>
          <a:p>
            <a:pPr algn="just">
              <a:buFont typeface="Arial" pitchFamily="34" charset="0"/>
              <a:buChar char="•"/>
            </a:pPr>
            <a:r>
              <a:rPr lang="fr-FR" altLang="zh-CN" sz="3600" dirty="0" smtClean="0">
                <a:solidFill>
                  <a:schemeClr val="hlink"/>
                </a:solidFill>
                <a:latin typeface="Calibri" pitchFamily="34" charset="0"/>
              </a:rPr>
              <a:t> Assessement of mixing mechanisms </a:t>
            </a:r>
          </a:p>
          <a:p>
            <a:pPr algn="just"/>
            <a:r>
              <a:rPr lang="fr-FR" altLang="zh-CN" sz="3600" dirty="0" smtClean="0">
                <a:solidFill>
                  <a:schemeClr val="hlink"/>
                </a:solidFill>
                <a:latin typeface="Calibri" pitchFamily="34" charset="0"/>
              </a:rPr>
              <a:t>   mixing efficiency</a:t>
            </a:r>
          </a:p>
          <a:p>
            <a:pPr algn="just">
              <a:buFont typeface="Arial" pitchFamily="34" charset="0"/>
              <a:buChar char="•"/>
            </a:pPr>
            <a:r>
              <a:rPr lang="fr-FR" altLang="zh-CN" sz="3600" dirty="0" smtClean="0">
                <a:solidFill>
                  <a:schemeClr val="hlink"/>
                </a:solidFill>
                <a:latin typeface="Calibri" pitchFamily="34" charset="0"/>
              </a:rPr>
              <a:t> Modeling &amp; model validation</a:t>
            </a:r>
          </a:p>
          <a:p>
            <a:pPr algn="just">
              <a:buFont typeface="Arial" pitchFamily="34" charset="0"/>
              <a:buChar char="•"/>
            </a:pPr>
            <a:r>
              <a:rPr lang="fr-FR" altLang="zh-CN" sz="3600" dirty="0" smtClean="0">
                <a:solidFill>
                  <a:schemeClr val="hlink"/>
                </a:solidFill>
                <a:latin typeface="Calibri" pitchFamily="34" charset="0"/>
              </a:rPr>
              <a:t> Design of screw profile &amp; proces</a:t>
            </a:r>
          </a:p>
          <a:p>
            <a:pPr algn="just">
              <a:buFont typeface="Arial" pitchFamily="34" charset="0"/>
              <a:buChar char="•"/>
            </a:pPr>
            <a:r>
              <a:rPr lang="fr-FR" altLang="zh-CN" sz="3600" dirty="0" smtClean="0">
                <a:solidFill>
                  <a:schemeClr val="hlink"/>
                </a:solidFill>
                <a:latin typeface="Calibri" pitchFamily="34" charset="0"/>
              </a:rPr>
              <a:t> Process </a:t>
            </a:r>
            <a:r>
              <a:rPr lang="fr-FR" altLang="zh-CN" sz="3600" dirty="0">
                <a:solidFill>
                  <a:schemeClr val="hlink"/>
                </a:solidFill>
                <a:latin typeface="Calibri" pitchFamily="34" charset="0"/>
              </a:rPr>
              <a:t>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87030B-7588-46CF-8F3E-B88741C6F0B5}" type="slidenum">
              <a:rPr lang="en-US" altLang="zh-CN"/>
              <a:pPr/>
              <a:t>26</a:t>
            </a:fld>
            <a:endParaRPr lang="en-US" altLang="zh-CN"/>
          </a:p>
        </p:txBody>
      </p:sp>
      <p:pic>
        <p:nvPicPr>
          <p:cNvPr id="202755" name="Picture 2" descr="Image"/>
          <p:cNvPicPr>
            <a:picLocks noChangeArrowheads="1"/>
          </p:cNvPicPr>
          <p:nvPr/>
        </p:nvPicPr>
        <p:blipFill>
          <a:blip r:embed="rId2" cstate="print"/>
          <a:srcRect b="55392"/>
          <a:stretch>
            <a:fillRect/>
          </a:stretch>
        </p:blipFill>
        <p:spPr bwMode="auto">
          <a:xfrm>
            <a:off x="323528" y="836712"/>
            <a:ext cx="5363418" cy="260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6" name="Rectangle 3"/>
          <p:cNvSpPr>
            <a:spLocks noChangeArrowheads="1"/>
          </p:cNvSpPr>
          <p:nvPr/>
        </p:nvSpPr>
        <p:spPr bwMode="auto">
          <a:xfrm>
            <a:off x="938666" y="260648"/>
            <a:ext cx="71112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en-US" altLang="zh-CN" sz="3200" smtClean="0">
                <a:solidFill>
                  <a:srgbClr val="FF33CC"/>
                </a:solidFill>
                <a:latin typeface="Tahoma" pitchFamily="34" charset="0"/>
              </a:rPr>
              <a:t>Flow-induced </a:t>
            </a:r>
            <a:r>
              <a:rPr kumimoji="1" lang="en-US" altLang="zh-CN" sz="3200" dirty="0">
                <a:solidFill>
                  <a:srgbClr val="FF33CC"/>
                </a:solidFill>
                <a:latin typeface="Tahoma" pitchFamily="34" charset="0"/>
              </a:rPr>
              <a:t>copolymer pull-out</a:t>
            </a:r>
          </a:p>
        </p:txBody>
      </p:sp>
      <p:pic>
        <p:nvPicPr>
          <p:cNvPr id="202757" name="Picture 4" descr="Image"/>
          <p:cNvPicPr>
            <a:picLocks noChangeArrowheads="1"/>
          </p:cNvPicPr>
          <p:nvPr/>
        </p:nvPicPr>
        <p:blipFill>
          <a:blip r:embed="rId2" cstate="print"/>
          <a:srcRect t="59482" b="867"/>
          <a:stretch>
            <a:fillRect/>
          </a:stretch>
        </p:blipFill>
        <p:spPr bwMode="auto">
          <a:xfrm>
            <a:off x="3025898" y="3573016"/>
            <a:ext cx="53625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8" name="Text Box 5"/>
          <p:cNvSpPr txBox="1">
            <a:spLocks noChangeArrowheads="1"/>
          </p:cNvSpPr>
          <p:nvPr/>
        </p:nvSpPr>
        <p:spPr bwMode="auto">
          <a:xfrm>
            <a:off x="4716016" y="6021288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</a:rPr>
              <a:t>Inoue et 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899FFC-EBF0-4423-977D-4A3260260174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pic>
        <p:nvPicPr>
          <p:cNvPr id="16387" name="Picture 2" descr="http://www.plastics-technology.com/contractor_images/flytech_engineering/twin%20screw%20extru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2492896"/>
            <a:ext cx="8950325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971600" y="1352823"/>
            <a:ext cx="7343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cap="all" dirty="0">
                <a:solidFill>
                  <a:srgbClr val="0000CC"/>
                </a:solidFill>
              </a:rPr>
              <a:t>Twin screw extruders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F4A45F-6C88-4CDA-9A56-6D4E96F1599F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93675" y="228600"/>
            <a:ext cx="875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The geometry of kneading discs and flow channel</a:t>
            </a:r>
            <a:r>
              <a:rPr lang="en-US" altLang="zh-CN"/>
              <a:t> </a:t>
            </a:r>
          </a:p>
        </p:txBody>
      </p:sp>
      <p:sp>
        <p:nvSpPr>
          <p:cNvPr id="9220" name="Rectangle 12"/>
          <p:cNvSpPr>
            <a:spLocks noChangeArrowheads="1"/>
          </p:cNvSpPr>
          <p:nvPr/>
        </p:nvSpPr>
        <p:spPr bwMode="auto">
          <a:xfrm>
            <a:off x="6477000" y="6027738"/>
            <a:ext cx="2443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/>
              <a:t>Flow channel</a:t>
            </a:r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22" name="Object 13"/>
          <p:cNvGraphicFramePr>
            <a:graphicFrameLocks noChangeAspect="1"/>
          </p:cNvGraphicFramePr>
          <p:nvPr/>
        </p:nvGraphicFramePr>
        <p:xfrm>
          <a:off x="71438" y="709613"/>
          <a:ext cx="2781300" cy="233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6" name="Visio" r:id="rId3" imgW="5428947" imgH="4552815" progId="">
                  <p:embed/>
                </p:oleObj>
              </mc:Choice>
              <mc:Fallback>
                <p:oleObj name="Visio" r:id="rId3" imgW="5428947" imgH="4552815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709613"/>
                        <a:ext cx="2781300" cy="2338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24" name="Object 15"/>
          <p:cNvGraphicFramePr>
            <a:graphicFrameLocks noChangeAspect="1"/>
          </p:cNvGraphicFramePr>
          <p:nvPr/>
        </p:nvGraphicFramePr>
        <p:xfrm>
          <a:off x="107950" y="3651250"/>
          <a:ext cx="2795588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7" name="Visio" r:id="rId5" imgW="5446749" imgH="4552815" progId="">
                  <p:embed/>
                </p:oleObj>
              </mc:Choice>
              <mc:Fallback>
                <p:oleObj name="Visio" r:id="rId5" imgW="5446749" imgH="4552815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651250"/>
                        <a:ext cx="2795588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26" name="Object 17"/>
          <p:cNvGraphicFramePr>
            <a:graphicFrameLocks noChangeAspect="1"/>
          </p:cNvGraphicFramePr>
          <p:nvPr/>
        </p:nvGraphicFramePr>
        <p:xfrm>
          <a:off x="3238500" y="3651250"/>
          <a:ext cx="2724150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8" name="Visio" r:id="rId7" imgW="5446749" imgH="4696838" progId="">
                  <p:embed/>
                </p:oleObj>
              </mc:Choice>
              <mc:Fallback>
                <p:oleObj name="Visio" r:id="rId7" imgW="5446749" imgH="4696838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651250"/>
                        <a:ext cx="2724150" cy="2339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20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28" name="Object 19"/>
          <p:cNvGraphicFramePr>
            <a:graphicFrameLocks noChangeAspect="1"/>
          </p:cNvGraphicFramePr>
          <p:nvPr/>
        </p:nvGraphicFramePr>
        <p:xfrm>
          <a:off x="6156325" y="3651250"/>
          <a:ext cx="307022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9" name="Visio" r:id="rId9" imgW="6489954" imgH="4938522" progId="">
                  <p:embed/>
                </p:oleObj>
              </mc:Choice>
              <mc:Fallback>
                <p:oleObj name="Visio" r:id="rId9" imgW="6489954" imgH="4938522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3651250"/>
                        <a:ext cx="3070225" cy="233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22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30" name="Object 21"/>
          <p:cNvGraphicFramePr>
            <a:graphicFrameLocks noChangeAspect="1"/>
          </p:cNvGraphicFramePr>
          <p:nvPr/>
        </p:nvGraphicFramePr>
        <p:xfrm>
          <a:off x="3238500" y="708025"/>
          <a:ext cx="2795588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0" name="Visio" r:id="rId11" imgW="5446749" imgH="4552815" progId="">
                  <p:embed/>
                </p:oleObj>
              </mc:Choice>
              <mc:Fallback>
                <p:oleObj name="Visio" r:id="rId11" imgW="5446749" imgH="4552815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708025"/>
                        <a:ext cx="2795588" cy="233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24"/>
          <p:cNvSpPr>
            <a:spLocks noChangeArrowheads="1"/>
          </p:cNvSpPr>
          <p:nvPr/>
        </p:nvSpPr>
        <p:spPr bwMode="auto">
          <a:xfrm>
            <a:off x="0" y="2528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9232" name="Object 23"/>
          <p:cNvGraphicFramePr>
            <a:graphicFrameLocks noChangeAspect="1"/>
          </p:cNvGraphicFramePr>
          <p:nvPr/>
        </p:nvGraphicFramePr>
        <p:xfrm>
          <a:off x="6297613" y="708025"/>
          <a:ext cx="2760662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1" name="Visio" r:id="rId13" imgW="5446749" imgH="4624691" progId="">
                  <p:embed/>
                </p:oleObj>
              </mc:Choice>
              <mc:Fallback>
                <p:oleObj name="Visio" r:id="rId13" imgW="5446749" imgH="4624691" progId="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613" y="708025"/>
                        <a:ext cx="2760662" cy="233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3" name="Rectangle 25"/>
          <p:cNvSpPr>
            <a:spLocks noChangeArrowheads="1"/>
          </p:cNvSpPr>
          <p:nvPr/>
        </p:nvSpPr>
        <p:spPr bwMode="auto">
          <a:xfrm>
            <a:off x="228600" y="3125788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KD1:</a:t>
            </a:r>
            <a:r>
              <a:rPr lang="en-US" altLang="zh-CN" sz="2400" b="1"/>
              <a:t> 45/5/32</a:t>
            </a:r>
          </a:p>
        </p:txBody>
      </p:sp>
      <p:sp>
        <p:nvSpPr>
          <p:cNvPr id="9234" name="Rectangle 26"/>
          <p:cNvSpPr>
            <a:spLocks noChangeArrowheads="1"/>
          </p:cNvSpPr>
          <p:nvPr/>
        </p:nvSpPr>
        <p:spPr bwMode="auto">
          <a:xfrm>
            <a:off x="3276600" y="3125788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KD2:</a:t>
            </a:r>
            <a:r>
              <a:rPr lang="en-US" altLang="zh-CN" sz="2400" b="1"/>
              <a:t> 60/4/32</a:t>
            </a:r>
          </a:p>
        </p:txBody>
      </p:sp>
      <p:sp>
        <p:nvSpPr>
          <p:cNvPr id="9235" name="Rectangle 27"/>
          <p:cNvSpPr>
            <a:spLocks noChangeArrowheads="1"/>
          </p:cNvSpPr>
          <p:nvPr/>
        </p:nvSpPr>
        <p:spPr bwMode="auto">
          <a:xfrm>
            <a:off x="6421438" y="3125788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KD3:</a:t>
            </a:r>
            <a:r>
              <a:rPr lang="en-US" altLang="zh-CN" sz="2400" b="1"/>
              <a:t> 90/5/32</a:t>
            </a:r>
          </a:p>
        </p:txBody>
      </p:sp>
      <p:sp>
        <p:nvSpPr>
          <p:cNvPr id="9236" name="Rectangle 28"/>
          <p:cNvSpPr>
            <a:spLocks noChangeArrowheads="1"/>
          </p:cNvSpPr>
          <p:nvPr/>
        </p:nvSpPr>
        <p:spPr bwMode="auto">
          <a:xfrm>
            <a:off x="3321050" y="6019800"/>
            <a:ext cx="262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KD5:</a:t>
            </a:r>
            <a:r>
              <a:rPr lang="en-US" altLang="zh-CN" sz="2400" b="1"/>
              <a:t> 90/5/64</a:t>
            </a:r>
          </a:p>
        </p:txBody>
      </p:sp>
      <p:sp>
        <p:nvSpPr>
          <p:cNvPr id="9237" name="Rectangle 30"/>
          <p:cNvSpPr>
            <a:spLocks noChangeArrowheads="1"/>
          </p:cNvSpPr>
          <p:nvPr/>
        </p:nvSpPr>
        <p:spPr bwMode="auto">
          <a:xfrm>
            <a:off x="298450" y="6034088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3300"/>
                </a:solidFill>
              </a:rPr>
              <a:t>KD4:</a:t>
            </a:r>
            <a:r>
              <a:rPr lang="en-US" altLang="zh-CN" sz="2400" b="1"/>
              <a:t> 90/10/64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8EBD48-538A-4DF9-B959-E9A762B54BD4}" type="slidenum">
              <a:rPr lang="en-US" altLang="zh-CN" smtClean="0"/>
              <a:pPr/>
              <a:t>5</a:t>
            </a:fld>
            <a:endParaRPr lang="en-US" altLang="zh-CN" smtClean="0"/>
          </a:p>
        </p:txBody>
      </p:sp>
      <p:grpSp>
        <p:nvGrpSpPr>
          <p:cNvPr id="17411" name="组合 424"/>
          <p:cNvGrpSpPr>
            <a:grpSpLocks/>
          </p:cNvGrpSpPr>
          <p:nvPr/>
        </p:nvGrpSpPr>
        <p:grpSpPr bwMode="auto">
          <a:xfrm>
            <a:off x="3563938" y="1412875"/>
            <a:ext cx="1855787" cy="1871663"/>
            <a:chOff x="3347864" y="1413321"/>
            <a:chExt cx="1855787" cy="1871663"/>
          </a:xfrm>
        </p:grpSpPr>
        <p:sp>
          <p:nvSpPr>
            <p:cNvPr id="17436" name="Rectangle 28"/>
            <p:cNvSpPr>
              <a:spLocks noChangeArrowheads="1"/>
            </p:cNvSpPr>
            <p:nvPr/>
          </p:nvSpPr>
          <p:spPr bwMode="auto">
            <a:xfrm>
              <a:off x="3347864" y="1413321"/>
              <a:ext cx="1855787" cy="1871663"/>
            </a:xfrm>
            <a:prstGeom prst="rect">
              <a:avLst/>
            </a:prstGeom>
            <a:solidFill>
              <a:srgbClr val="DDDDDD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DDDDDD"/>
              </a:extrusionClr>
            </a:sp3d>
          </p:spPr>
          <p:txBody>
            <a:bodyPr>
              <a:flatTx/>
            </a:bodyPr>
            <a:lstStyle/>
            <a:p>
              <a:endParaRPr lang="zh-CN" altLang="en-US">
                <a:latin typeface="Calibri" pitchFamily="34" charset="0"/>
              </a:endParaRPr>
            </a:p>
          </p:txBody>
        </p:sp>
        <p:sp>
          <p:nvSpPr>
            <p:cNvPr id="17437" name="Oval 29"/>
            <p:cNvSpPr>
              <a:spLocks noChangeArrowheads="1"/>
            </p:cNvSpPr>
            <p:nvPr/>
          </p:nvSpPr>
          <p:spPr bwMode="auto">
            <a:xfrm>
              <a:off x="3481810" y="1883320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38" name="Oval 29"/>
            <p:cNvSpPr>
              <a:spLocks noChangeArrowheads="1"/>
            </p:cNvSpPr>
            <p:nvPr/>
          </p:nvSpPr>
          <p:spPr bwMode="auto">
            <a:xfrm>
              <a:off x="3800103" y="1558478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39" name="Oval 29"/>
            <p:cNvSpPr>
              <a:spLocks noChangeArrowheads="1"/>
            </p:cNvSpPr>
            <p:nvPr/>
          </p:nvSpPr>
          <p:spPr bwMode="auto">
            <a:xfrm>
              <a:off x="4427984" y="1845369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0" name="Oval 29"/>
            <p:cNvSpPr>
              <a:spLocks noChangeArrowheads="1"/>
            </p:cNvSpPr>
            <p:nvPr/>
          </p:nvSpPr>
          <p:spPr bwMode="auto">
            <a:xfrm>
              <a:off x="3995936" y="1989385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1" name="Oval 29"/>
            <p:cNvSpPr>
              <a:spLocks noChangeArrowheads="1"/>
            </p:cNvSpPr>
            <p:nvPr/>
          </p:nvSpPr>
          <p:spPr bwMode="auto">
            <a:xfrm>
              <a:off x="3707904" y="2493441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2" name="Oval 29"/>
            <p:cNvSpPr>
              <a:spLocks noChangeArrowheads="1"/>
            </p:cNvSpPr>
            <p:nvPr/>
          </p:nvSpPr>
          <p:spPr bwMode="auto">
            <a:xfrm>
              <a:off x="4860032" y="1629345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3" name="Oval 29"/>
            <p:cNvSpPr>
              <a:spLocks noChangeArrowheads="1"/>
            </p:cNvSpPr>
            <p:nvPr/>
          </p:nvSpPr>
          <p:spPr bwMode="auto">
            <a:xfrm>
              <a:off x="4716016" y="2421433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4" name="Oval 29"/>
            <p:cNvSpPr>
              <a:spLocks noChangeArrowheads="1"/>
            </p:cNvSpPr>
            <p:nvPr/>
          </p:nvSpPr>
          <p:spPr bwMode="auto">
            <a:xfrm>
              <a:off x="4860032" y="2061393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5" name="Oval 29"/>
            <p:cNvSpPr>
              <a:spLocks noChangeArrowheads="1"/>
            </p:cNvSpPr>
            <p:nvPr/>
          </p:nvSpPr>
          <p:spPr bwMode="auto">
            <a:xfrm>
              <a:off x="3563888" y="2781473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6" name="Oval 29"/>
            <p:cNvSpPr>
              <a:spLocks noChangeArrowheads="1"/>
            </p:cNvSpPr>
            <p:nvPr/>
          </p:nvSpPr>
          <p:spPr bwMode="auto">
            <a:xfrm>
              <a:off x="3786610" y="2188120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7" name="Oval 29"/>
            <p:cNvSpPr>
              <a:spLocks noChangeArrowheads="1"/>
            </p:cNvSpPr>
            <p:nvPr/>
          </p:nvSpPr>
          <p:spPr bwMode="auto">
            <a:xfrm>
              <a:off x="4860032" y="2853481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8" name="Oval 29"/>
            <p:cNvSpPr>
              <a:spLocks noChangeArrowheads="1"/>
            </p:cNvSpPr>
            <p:nvPr/>
          </p:nvSpPr>
          <p:spPr bwMode="auto">
            <a:xfrm>
              <a:off x="4355976" y="2277417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49" name="Oval 29"/>
            <p:cNvSpPr>
              <a:spLocks noChangeArrowheads="1"/>
            </p:cNvSpPr>
            <p:nvPr/>
          </p:nvSpPr>
          <p:spPr bwMode="auto">
            <a:xfrm>
              <a:off x="4243810" y="2645320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50" name="Oval 29"/>
            <p:cNvSpPr>
              <a:spLocks noChangeArrowheads="1"/>
            </p:cNvSpPr>
            <p:nvPr/>
          </p:nvSpPr>
          <p:spPr bwMode="auto">
            <a:xfrm>
              <a:off x="3995936" y="2925489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51" name="Oval 29"/>
            <p:cNvSpPr>
              <a:spLocks noChangeArrowheads="1"/>
            </p:cNvSpPr>
            <p:nvPr/>
          </p:nvSpPr>
          <p:spPr bwMode="auto">
            <a:xfrm>
              <a:off x="4548610" y="2950120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52" name="Oval 29"/>
            <p:cNvSpPr>
              <a:spLocks noChangeArrowheads="1"/>
            </p:cNvSpPr>
            <p:nvPr/>
          </p:nvSpPr>
          <p:spPr bwMode="auto">
            <a:xfrm>
              <a:off x="4211960" y="1557337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  <p:sp>
          <p:nvSpPr>
            <p:cNvPr id="17453" name="Oval 29"/>
            <p:cNvSpPr>
              <a:spLocks noChangeArrowheads="1"/>
            </p:cNvSpPr>
            <p:nvPr/>
          </p:nvSpPr>
          <p:spPr bwMode="auto">
            <a:xfrm>
              <a:off x="4067944" y="2429817"/>
              <a:ext cx="123825" cy="142875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kumimoji="1" lang="fr-FR" altLang="zh-CN" sz="2400">
                <a:solidFill>
                  <a:srgbClr val="CC0099"/>
                </a:solidFill>
                <a:latin typeface="Tahoma" pitchFamily="34" charset="0"/>
              </a:endParaRPr>
            </a:p>
          </p:txBody>
        </p:sp>
      </p:grpSp>
      <p:sp>
        <p:nvSpPr>
          <p:cNvPr id="17412" name="TextBox 32"/>
          <p:cNvSpPr txBox="1">
            <a:spLocks noChangeArrowheads="1"/>
          </p:cNvSpPr>
          <p:nvPr/>
        </p:nvSpPr>
        <p:spPr bwMode="auto">
          <a:xfrm>
            <a:off x="2700338" y="273050"/>
            <a:ext cx="3816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0000CC"/>
                </a:solidFill>
              </a:rPr>
              <a:t>MORPHOLOGY</a:t>
            </a:r>
            <a:endParaRPr lang="zh-CN" altLang="en-US" sz="4000">
              <a:solidFill>
                <a:srgbClr val="0000CC"/>
              </a:solidFill>
            </a:endParaRPr>
          </a:p>
        </p:txBody>
      </p:sp>
      <p:grpSp>
        <p:nvGrpSpPr>
          <p:cNvPr id="17413" name="组合 94"/>
          <p:cNvGrpSpPr>
            <a:grpSpLocks/>
          </p:cNvGrpSpPr>
          <p:nvPr/>
        </p:nvGrpSpPr>
        <p:grpSpPr bwMode="auto">
          <a:xfrm rot="-5400000">
            <a:off x="3159919" y="3617119"/>
            <a:ext cx="214313" cy="2143125"/>
            <a:chOff x="2603409" y="3358134"/>
            <a:chExt cx="74438" cy="853355"/>
          </a:xfrm>
        </p:grpSpPr>
        <p:sp>
          <p:nvSpPr>
            <p:cNvPr id="17430" name="流程图: 联系 536"/>
            <p:cNvSpPr>
              <a:spLocks noChangeArrowheads="1"/>
            </p:cNvSpPr>
            <p:nvPr/>
          </p:nvSpPr>
          <p:spPr bwMode="auto">
            <a:xfrm>
              <a:off x="2605839" y="3646166"/>
              <a:ext cx="72008" cy="14401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1" name="流程图: 联系 537"/>
            <p:cNvSpPr>
              <a:spLocks noChangeArrowheads="1"/>
            </p:cNvSpPr>
            <p:nvPr/>
          </p:nvSpPr>
          <p:spPr bwMode="auto">
            <a:xfrm>
              <a:off x="2605839" y="3502150"/>
              <a:ext cx="72008" cy="14401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2" name="流程图: 联系 538"/>
            <p:cNvSpPr>
              <a:spLocks noChangeArrowheads="1"/>
            </p:cNvSpPr>
            <p:nvPr/>
          </p:nvSpPr>
          <p:spPr bwMode="auto">
            <a:xfrm>
              <a:off x="2605839" y="3358134"/>
              <a:ext cx="72008" cy="14401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流程图: 联系 539"/>
            <p:cNvSpPr>
              <a:spLocks noChangeArrowheads="1"/>
            </p:cNvSpPr>
            <p:nvPr/>
          </p:nvSpPr>
          <p:spPr bwMode="auto">
            <a:xfrm>
              <a:off x="2604624" y="3789040"/>
              <a:ext cx="72008" cy="144016"/>
            </a:xfrm>
            <a:prstGeom prst="flowChartConnector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4" name="流程图: 联系 540"/>
            <p:cNvSpPr>
              <a:spLocks noChangeArrowheads="1"/>
            </p:cNvSpPr>
            <p:nvPr/>
          </p:nvSpPr>
          <p:spPr bwMode="auto">
            <a:xfrm>
              <a:off x="2603409" y="3934125"/>
              <a:ext cx="72008" cy="144016"/>
            </a:xfrm>
            <a:prstGeom prst="flowChartConnector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5" name="流程图: 联系 541"/>
            <p:cNvSpPr>
              <a:spLocks noChangeArrowheads="1"/>
            </p:cNvSpPr>
            <p:nvPr/>
          </p:nvSpPr>
          <p:spPr bwMode="auto">
            <a:xfrm>
              <a:off x="2605839" y="4067473"/>
              <a:ext cx="72008" cy="144016"/>
            </a:xfrm>
            <a:prstGeom prst="flowChartConnector">
              <a:avLst/>
            </a:prstGeom>
            <a:solidFill>
              <a:srgbClr val="0000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414" name="组合 532"/>
          <p:cNvGrpSpPr>
            <a:grpSpLocks/>
          </p:cNvGrpSpPr>
          <p:nvPr/>
        </p:nvGrpSpPr>
        <p:grpSpPr bwMode="auto">
          <a:xfrm>
            <a:off x="5148263" y="4445000"/>
            <a:ext cx="2087562" cy="928688"/>
            <a:chOff x="5220883" y="2060848"/>
            <a:chExt cx="1314706" cy="711454"/>
          </a:xfrm>
        </p:grpSpPr>
        <p:sp>
          <p:nvSpPr>
            <p:cNvPr id="17418" name="流程图: 联系 543"/>
            <p:cNvSpPr>
              <a:spLocks noChangeArrowheads="1"/>
            </p:cNvSpPr>
            <p:nvPr/>
          </p:nvSpPr>
          <p:spPr bwMode="auto">
            <a:xfrm rot="-5400000">
              <a:off x="5698551" y="2020392"/>
              <a:ext cx="137693" cy="21860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19" name="流程图: 联系 544"/>
            <p:cNvSpPr>
              <a:spLocks noChangeArrowheads="1"/>
            </p:cNvSpPr>
            <p:nvPr/>
          </p:nvSpPr>
          <p:spPr bwMode="auto">
            <a:xfrm rot="-5400000">
              <a:off x="5479945" y="2020392"/>
              <a:ext cx="137693" cy="21860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0" name="流程图: 联系 545"/>
            <p:cNvSpPr>
              <a:spLocks noChangeArrowheads="1"/>
            </p:cNvSpPr>
            <p:nvPr/>
          </p:nvSpPr>
          <p:spPr bwMode="auto">
            <a:xfrm rot="-5400000">
              <a:off x="5261339" y="2020392"/>
              <a:ext cx="137693" cy="21860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1" name="流程图: 联系 546"/>
            <p:cNvSpPr>
              <a:spLocks noChangeArrowheads="1"/>
            </p:cNvSpPr>
            <p:nvPr/>
          </p:nvSpPr>
          <p:spPr bwMode="auto">
            <a:xfrm rot="-5400000">
              <a:off x="6357439" y="2020392"/>
              <a:ext cx="137693" cy="21860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流程图: 联系 547"/>
            <p:cNvSpPr>
              <a:spLocks noChangeArrowheads="1"/>
            </p:cNvSpPr>
            <p:nvPr/>
          </p:nvSpPr>
          <p:spPr bwMode="auto">
            <a:xfrm rot="-5400000">
              <a:off x="6138833" y="2020392"/>
              <a:ext cx="137693" cy="21860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3" name="流程图: 联系 548"/>
            <p:cNvSpPr>
              <a:spLocks noChangeArrowheads="1"/>
            </p:cNvSpPr>
            <p:nvPr/>
          </p:nvSpPr>
          <p:spPr bwMode="auto">
            <a:xfrm rot="-5400000">
              <a:off x="5920227" y="2020392"/>
              <a:ext cx="137693" cy="218606"/>
            </a:xfrm>
            <a:prstGeom prst="flowChartConnector">
              <a:avLst/>
            </a:prstGeom>
            <a:solidFill>
              <a:srgbClr val="FF3399"/>
            </a:solidFill>
            <a:ln w="9525" algn="ctr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7424" name="组合 528"/>
            <p:cNvGrpSpPr>
              <a:grpSpLocks/>
            </p:cNvGrpSpPr>
            <p:nvPr/>
          </p:nvGrpSpPr>
          <p:grpSpPr bwMode="auto">
            <a:xfrm rot="5400000">
              <a:off x="5366902" y="2406439"/>
              <a:ext cx="604941" cy="126764"/>
              <a:chOff x="4154350" y="2706616"/>
              <a:chExt cx="438835" cy="143995"/>
            </a:xfrm>
          </p:grpSpPr>
          <p:sp>
            <p:nvSpPr>
              <p:cNvPr id="17428" name="流程图: 联系 553"/>
              <p:cNvSpPr>
                <a:spLocks noChangeArrowheads="1"/>
              </p:cNvSpPr>
              <p:nvPr/>
            </p:nvSpPr>
            <p:spPr bwMode="auto">
              <a:xfrm rot="-5400000">
                <a:off x="4194806" y="2672462"/>
                <a:ext cx="137693" cy="218606"/>
              </a:xfrm>
              <a:prstGeom prst="flowChartConnector">
                <a:avLst/>
              </a:prstGeom>
              <a:solidFill>
                <a:srgbClr val="0000CC"/>
              </a:solidFill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9" name="流程图: 联系 554"/>
              <p:cNvSpPr>
                <a:spLocks noChangeArrowheads="1"/>
              </p:cNvSpPr>
              <p:nvPr/>
            </p:nvSpPr>
            <p:spPr bwMode="auto">
              <a:xfrm rot="-5400000">
                <a:off x="4415035" y="2666160"/>
                <a:ext cx="137693" cy="218606"/>
              </a:xfrm>
              <a:prstGeom prst="flowChartConnector">
                <a:avLst/>
              </a:prstGeom>
              <a:solidFill>
                <a:srgbClr val="0000CC"/>
              </a:solidFill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7425" name="组合 529"/>
            <p:cNvGrpSpPr>
              <a:grpSpLocks/>
            </p:cNvGrpSpPr>
            <p:nvPr/>
          </p:nvGrpSpPr>
          <p:grpSpPr bwMode="auto">
            <a:xfrm rot="5400000">
              <a:off x="5801950" y="2406439"/>
              <a:ext cx="604941" cy="126764"/>
              <a:chOff x="4154350" y="2706616"/>
              <a:chExt cx="438835" cy="143995"/>
            </a:xfrm>
          </p:grpSpPr>
          <p:sp>
            <p:nvSpPr>
              <p:cNvPr id="17426" name="流程图: 联系 551"/>
              <p:cNvSpPr>
                <a:spLocks noChangeArrowheads="1"/>
              </p:cNvSpPr>
              <p:nvPr/>
            </p:nvSpPr>
            <p:spPr bwMode="auto">
              <a:xfrm rot="-5400000">
                <a:off x="4194806" y="2672462"/>
                <a:ext cx="137693" cy="218606"/>
              </a:xfrm>
              <a:prstGeom prst="flowChartConnector">
                <a:avLst/>
              </a:prstGeom>
              <a:solidFill>
                <a:srgbClr val="0000CC"/>
              </a:solidFill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27" name="流程图: 联系 552"/>
              <p:cNvSpPr>
                <a:spLocks noChangeArrowheads="1"/>
              </p:cNvSpPr>
              <p:nvPr/>
            </p:nvSpPr>
            <p:spPr bwMode="auto">
              <a:xfrm rot="-5400000">
                <a:off x="4415035" y="2666160"/>
                <a:ext cx="137693" cy="218606"/>
              </a:xfrm>
              <a:prstGeom prst="flowChartConnector">
                <a:avLst/>
              </a:prstGeom>
              <a:solidFill>
                <a:srgbClr val="0000CC"/>
              </a:solidFill>
              <a:ln w="9525" algn="ctr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415" name="TextBox 555"/>
          <p:cNvSpPr txBox="1">
            <a:spLocks noChangeArrowheads="1"/>
          </p:cNvSpPr>
          <p:nvPr/>
        </p:nvSpPr>
        <p:spPr bwMode="auto">
          <a:xfrm>
            <a:off x="2124075" y="5303838"/>
            <a:ext cx="2133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Block </a:t>
            </a:r>
          </a:p>
          <a:p>
            <a:r>
              <a:rPr lang="en-US" altLang="zh-CN" sz="3200"/>
              <a:t>copolymer</a:t>
            </a:r>
            <a:endParaRPr lang="zh-CN" altLang="en-US" sz="3200"/>
          </a:p>
        </p:txBody>
      </p:sp>
      <p:sp>
        <p:nvSpPr>
          <p:cNvPr id="17416" name="TextBox 556"/>
          <p:cNvSpPr txBox="1">
            <a:spLocks noChangeArrowheads="1"/>
          </p:cNvSpPr>
          <p:nvPr/>
        </p:nvSpPr>
        <p:spPr bwMode="auto">
          <a:xfrm>
            <a:off x="5148263" y="5376863"/>
            <a:ext cx="2133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/>
              <a:t>Graft</a:t>
            </a:r>
          </a:p>
          <a:p>
            <a:r>
              <a:rPr lang="en-US" altLang="zh-CN" sz="3200"/>
              <a:t>copolymer</a:t>
            </a:r>
            <a:endParaRPr lang="zh-CN" altLang="en-US" sz="3200"/>
          </a:p>
        </p:txBody>
      </p:sp>
      <p:sp>
        <p:nvSpPr>
          <p:cNvPr id="17417" name="TextBox 557"/>
          <p:cNvSpPr txBox="1">
            <a:spLocks noChangeArrowheads="1"/>
          </p:cNvSpPr>
          <p:nvPr/>
        </p:nvSpPr>
        <p:spPr bwMode="auto">
          <a:xfrm>
            <a:off x="238125" y="3502025"/>
            <a:ext cx="9086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/>
              <a:t>Morphology = f(Mixing, Compatibilizer) </a:t>
            </a: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54CC6-C756-42B4-8392-F469ED93C0FE}" type="slidenum">
              <a:rPr lang="en-US" altLang="zh-CN" smtClean="0"/>
              <a:pPr/>
              <a:t>6</a:t>
            </a:fld>
            <a:endParaRPr lang="en-US" altLang="zh-CN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33538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2286000" y="2420888"/>
            <a:ext cx="4686300" cy="3429000"/>
            <a:chOff x="1882" y="2296"/>
            <a:chExt cx="1968" cy="144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1882" y="2296"/>
            <a:ext cx="1968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Image Bitmap" r:id="rId3" imgW="2305372" imgH="1390844" progId="PBrush">
                    <p:embed/>
                  </p:oleObj>
                </mc:Choice>
                <mc:Fallback>
                  <p:oleObj name="Image Bitmap" r:id="rId3" imgW="2305372" imgH="1390844" progId="PBrush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2" y="2296"/>
                          <a:ext cx="1968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2988" y="2651"/>
              <a:ext cx="583" cy="771"/>
              <a:chOff x="4126" y="1440"/>
              <a:chExt cx="430" cy="469"/>
            </a:xfrm>
          </p:grpSpPr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4126" y="1440"/>
                <a:ext cx="430" cy="469"/>
              </a:xfrm>
              <a:custGeom>
                <a:avLst/>
                <a:gdLst>
                  <a:gd name="T0" fmla="*/ 1 w 742"/>
                  <a:gd name="T1" fmla="*/ 1 h 855"/>
                  <a:gd name="T2" fmla="*/ 0 w 742"/>
                  <a:gd name="T3" fmla="*/ 1 h 855"/>
                  <a:gd name="T4" fmla="*/ 1 w 742"/>
                  <a:gd name="T5" fmla="*/ 0 h 855"/>
                  <a:gd name="T6" fmla="*/ 2 w 742"/>
                  <a:gd name="T7" fmla="*/ 1 h 855"/>
                  <a:gd name="T8" fmla="*/ 2 w 742"/>
                  <a:gd name="T9" fmla="*/ 1 h 855"/>
                  <a:gd name="T10" fmla="*/ 2 w 742"/>
                  <a:gd name="T11" fmla="*/ 1 h 855"/>
                  <a:gd name="T12" fmla="*/ 1 w 742"/>
                  <a:gd name="T13" fmla="*/ 1 h 8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2"/>
                  <a:gd name="T22" fmla="*/ 0 h 855"/>
                  <a:gd name="T23" fmla="*/ 742 w 742"/>
                  <a:gd name="T24" fmla="*/ 855 h 8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2" h="855">
                    <a:moveTo>
                      <a:pt x="10" y="567"/>
                    </a:moveTo>
                    <a:lnTo>
                      <a:pt x="0" y="375"/>
                    </a:lnTo>
                    <a:lnTo>
                      <a:pt x="558" y="0"/>
                    </a:lnTo>
                    <a:lnTo>
                      <a:pt x="707" y="97"/>
                    </a:lnTo>
                    <a:lnTo>
                      <a:pt x="741" y="740"/>
                    </a:lnTo>
                    <a:lnTo>
                      <a:pt x="583" y="854"/>
                    </a:lnTo>
                    <a:lnTo>
                      <a:pt x="10" y="567"/>
                    </a:lnTo>
                  </a:path>
                </a:pathLst>
              </a:custGeom>
              <a:solidFill>
                <a:schemeClr val="accent2"/>
              </a:solidFill>
              <a:ln w="12700" cap="rnd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aphicFrame>
            <p:nvGraphicFramePr>
              <p:cNvPr id="2052" name="Object 4"/>
              <p:cNvGraphicFramePr>
                <a:graphicFrameLocks noChangeAspect="1"/>
              </p:cNvGraphicFramePr>
              <p:nvPr/>
            </p:nvGraphicFramePr>
            <p:xfrm>
              <a:off x="4272" y="1584"/>
              <a:ext cx="195" cy="1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9" name="ISIS/Draw Sketch" r:id="rId5" imgW="352080" imgH="295200" progId="">
                      <p:embed/>
                    </p:oleObj>
                  </mc:Choice>
                  <mc:Fallback>
                    <p:oleObj name="ISIS/Draw Sketch" r:id="rId5" imgW="352080" imgH="295200" progId="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72" y="1584"/>
                            <a:ext cx="195" cy="155"/>
                          </a:xfrm>
                          <a:prstGeom prst="rect">
                            <a:avLst/>
                          </a:prstGeom>
                          <a:solidFill>
                            <a:schemeClr val="accent2"/>
                          </a:solidFill>
                          <a:ln w="127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919191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58" name="Freeform 9"/>
            <p:cNvSpPr>
              <a:spLocks/>
            </p:cNvSpPr>
            <p:nvPr/>
          </p:nvSpPr>
          <p:spPr bwMode="auto">
            <a:xfrm>
              <a:off x="2142" y="2651"/>
              <a:ext cx="672" cy="651"/>
            </a:xfrm>
            <a:custGeom>
              <a:avLst/>
              <a:gdLst>
                <a:gd name="T0" fmla="*/ 22 w 856"/>
                <a:gd name="T1" fmla="*/ 0 h 721"/>
                <a:gd name="T2" fmla="*/ 35 w 856"/>
                <a:gd name="T3" fmla="*/ 0 h 721"/>
                <a:gd name="T4" fmla="*/ 60 w 856"/>
                <a:gd name="T5" fmla="*/ 188 h 721"/>
                <a:gd name="T6" fmla="*/ 53 w 856"/>
                <a:gd name="T7" fmla="*/ 234 h 721"/>
                <a:gd name="T8" fmla="*/ 7 w 856"/>
                <a:gd name="T9" fmla="*/ 234 h 721"/>
                <a:gd name="T10" fmla="*/ 0 w 856"/>
                <a:gd name="T11" fmla="*/ 181 h 721"/>
                <a:gd name="T12" fmla="*/ 22 w 856"/>
                <a:gd name="T13" fmla="*/ 0 h 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6"/>
                <a:gd name="T22" fmla="*/ 0 h 721"/>
                <a:gd name="T23" fmla="*/ 856 w 856"/>
                <a:gd name="T24" fmla="*/ 721 h 7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6" h="721">
                  <a:moveTo>
                    <a:pt x="317" y="0"/>
                  </a:moveTo>
                  <a:lnTo>
                    <a:pt x="509" y="0"/>
                  </a:lnTo>
                  <a:lnTo>
                    <a:pt x="855" y="576"/>
                  </a:lnTo>
                  <a:lnTo>
                    <a:pt x="749" y="720"/>
                  </a:lnTo>
                  <a:lnTo>
                    <a:pt x="106" y="720"/>
                  </a:lnTo>
                  <a:lnTo>
                    <a:pt x="0" y="557"/>
                  </a:lnTo>
                  <a:lnTo>
                    <a:pt x="317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2363" y="2850"/>
            <a:ext cx="263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ISIS/Draw Sketch" r:id="rId7" imgW="333360" imgH="266400" progId="">
                    <p:embed/>
                  </p:oleObj>
                </mc:Choice>
                <mc:Fallback>
                  <p:oleObj name="ISIS/Draw Sketch" r:id="rId7" imgW="333360" imgH="2664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3" y="2850"/>
                          <a:ext cx="263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6" name="Line 11"/>
          <p:cNvSpPr>
            <a:spLocks noChangeShapeType="1"/>
          </p:cNvSpPr>
          <p:nvPr/>
        </p:nvSpPr>
        <p:spPr bwMode="auto">
          <a:xfrm>
            <a:off x="4789488" y="1916832"/>
            <a:ext cx="0" cy="1447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191806" y="980728"/>
            <a:ext cx="4958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/>
              <a:t>A BATCH MIXER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3B1CCF38-F94B-439B-83F8-A842DB6D2908}" type="slidenum">
              <a:rPr lang="en-US" altLang="zh-CN" smtClean="0">
                <a:solidFill>
                  <a:srgbClr val="898989"/>
                </a:solidFill>
              </a:rPr>
              <a:pPr algn="ctr"/>
              <a:t>7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76463" y="1201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zh-CN">
              <a:latin typeface="Calibri" pitchFamily="34" charset="0"/>
            </a:endParaRPr>
          </a:p>
        </p:txBody>
      </p:sp>
      <p:pic>
        <p:nvPicPr>
          <p:cNvPr id="25605" name="Picture 5" descr="Figure 9"/>
          <p:cNvPicPr>
            <a:picLocks noChangeAspect="1" noChangeArrowheads="1"/>
          </p:cNvPicPr>
          <p:nvPr/>
        </p:nvPicPr>
        <p:blipFill>
          <a:blip r:embed="rId2" cstate="print"/>
          <a:srcRect l="3371" t="8569" r="17140"/>
          <a:stretch>
            <a:fillRect/>
          </a:stretch>
        </p:blipFill>
        <p:spPr bwMode="auto">
          <a:xfrm>
            <a:off x="755650" y="765175"/>
            <a:ext cx="46751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543050" y="188913"/>
            <a:ext cx="594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fr-FR" altLang="zh-CN" sz="4000">
                <a:solidFill>
                  <a:srgbClr val="0000CC"/>
                </a:solidFill>
                <a:latin typeface="Arial Black" pitchFamily="34" charset="0"/>
              </a:rPr>
              <a:t>Emulsification curve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388" y="5157788"/>
            <a:ext cx="89646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Construction of an emulsificaiton curve </a:t>
            </a:r>
          </a:p>
          <a:p>
            <a:r>
              <a:rPr lang="en-US" altLang="zh-CN">
                <a:solidFill>
                  <a:schemeClr val="tx2"/>
                </a:solidFill>
              </a:rPr>
              <a:t>is tedious and material-consuming,</a:t>
            </a:r>
          </a:p>
          <a:p>
            <a:r>
              <a:rPr lang="en-US" altLang="zh-CN">
                <a:solidFill>
                  <a:schemeClr val="tx2"/>
                </a:solidFill>
              </a:rPr>
              <a:t>especially for industrial processes.</a:t>
            </a:r>
          </a:p>
        </p:txBody>
      </p: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5534025" y="1243013"/>
            <a:ext cx="27098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Blend: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1000 kg/h </a:t>
            </a:r>
            <a:endParaRPr lang="zh-CN" altLang="en-US" sz="3600">
              <a:solidFill>
                <a:srgbClr val="FF0000"/>
              </a:solidFill>
            </a:endParaRPr>
          </a:p>
          <a:p>
            <a:endParaRPr lang="zh-CN" altLang="en-US" sz="3600"/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4932363" y="3236913"/>
            <a:ext cx="3960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/>
              <a:t>Compatibilizer:</a:t>
            </a:r>
          </a:p>
          <a:p>
            <a:r>
              <a:rPr lang="en-US" altLang="zh-CN" sz="3600">
                <a:solidFill>
                  <a:srgbClr val="FF0000"/>
                </a:solidFill>
              </a:rPr>
              <a:t>&gt;10 kg/h</a:t>
            </a:r>
            <a:endParaRPr lang="zh-CN" altLang="en-US" sz="3600">
              <a:solidFill>
                <a:srgbClr val="FF0000"/>
              </a:solidFill>
            </a:endParaRPr>
          </a:p>
        </p:txBody>
      </p:sp>
      <p:sp>
        <p:nvSpPr>
          <p:cNvPr id="25610" name="下箭头 13"/>
          <p:cNvSpPr>
            <a:spLocks noChangeArrowheads="1"/>
          </p:cNvSpPr>
          <p:nvPr/>
        </p:nvSpPr>
        <p:spPr bwMode="auto">
          <a:xfrm>
            <a:off x="6659563" y="2420938"/>
            <a:ext cx="360362" cy="863600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0000CC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763688" y="1268760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PS/PA6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54CC6-C756-42B4-8392-F469ED93C0FE}" type="slidenum">
              <a:rPr lang="en-US" altLang="zh-CN" smtClean="0"/>
              <a:pPr/>
              <a:t>8</a:t>
            </a:fld>
            <a:endParaRPr lang="en-US" altLang="zh-CN" smtClean="0"/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33538" y="2462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0" y="2348880"/>
            <a:ext cx="89646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 dirty="0" smtClean="0">
                <a:solidFill>
                  <a:srgbClr val="0000CC"/>
                </a:solidFill>
              </a:rPr>
              <a:t>2.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CONCEPT OF </a:t>
            </a:r>
          </a:p>
          <a:p>
            <a:r>
              <a:rPr lang="en-US" altLang="zh-CN" sz="4000" dirty="0" smtClean="0">
                <a:solidFill>
                  <a:srgbClr val="0000CC"/>
                </a:solidFill>
              </a:rPr>
              <a:t>COMPATIBILIZER-TRACER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76250"/>
          </a:xfrm>
          <a:noFill/>
        </p:spPr>
        <p:txBody>
          <a:bodyPr/>
          <a:lstStyle/>
          <a:p>
            <a:pPr algn="ctr"/>
            <a:fld id="{C057FE68-BD73-4003-B5D6-F37148D13135}" type="slidenum">
              <a:rPr lang="en-US" altLang="zh-CN" smtClean="0">
                <a:solidFill>
                  <a:srgbClr val="898989"/>
                </a:solidFill>
              </a:rPr>
              <a:pPr algn="ctr"/>
              <a:t>9</a:t>
            </a:fld>
            <a:endParaRPr lang="en-US" altLang="zh-CN" smtClean="0">
              <a:solidFill>
                <a:srgbClr val="898989"/>
              </a:solidFill>
            </a:endParaRPr>
          </a:p>
        </p:txBody>
      </p:sp>
      <p:sp>
        <p:nvSpPr>
          <p:cNvPr id="3076" name="Oval 6"/>
          <p:cNvSpPr>
            <a:spLocks noChangeArrowheads="1"/>
          </p:cNvSpPr>
          <p:nvPr/>
        </p:nvSpPr>
        <p:spPr bwMode="auto">
          <a:xfrm>
            <a:off x="2786063" y="2286000"/>
            <a:ext cx="3457575" cy="1223963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42938" y="1112838"/>
          <a:ext cx="7634287" cy="339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2775240" imgH="1231200" progId="">
                  <p:embed/>
                </p:oleObj>
              </mc:Choice>
              <mc:Fallback>
                <p:oleObj r:id="rId3" imgW="2775240" imgH="1231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112838"/>
                        <a:ext cx="7634287" cy="339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2176463" y="12017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zh-CN">
              <a:latin typeface="Calibri" pitchFamily="34" charset="0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1115636" y="333375"/>
            <a:ext cx="72222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4000" dirty="0">
                <a:solidFill>
                  <a:schemeClr val="hlink"/>
                </a:solidFill>
                <a:latin typeface="Calibri" pitchFamily="34" charset="0"/>
              </a:rPr>
              <a:t>Concept of </a:t>
            </a:r>
            <a:r>
              <a:rPr lang="fr-FR" altLang="zh-CN" sz="4000" dirty="0" smtClean="0">
                <a:solidFill>
                  <a:schemeClr val="hlink"/>
                </a:solidFill>
                <a:latin typeface="Calibri" pitchFamily="34" charset="0"/>
              </a:rPr>
              <a:t>compatibilizer-tracer</a:t>
            </a:r>
            <a:endParaRPr lang="fr-FR" altLang="zh-CN" sz="36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786063" y="3641725"/>
            <a:ext cx="3652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zh-CN" sz="3200">
                <a:solidFill>
                  <a:srgbClr val="00CC00"/>
                </a:solidFill>
                <a:latin typeface="Calibri" pitchFamily="34" charset="0"/>
              </a:rPr>
              <a:t>Fluorescent moities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971550" y="476885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600" dirty="0">
                <a:solidFill>
                  <a:srgbClr val="FF0000"/>
                </a:solidFill>
                <a:latin typeface="Calibri" pitchFamily="34" charset="0"/>
              </a:rPr>
              <a:t>Zhang, </a:t>
            </a:r>
            <a:r>
              <a:rPr lang="en-US" altLang="zh-CN" sz="2600" dirty="0" err="1">
                <a:solidFill>
                  <a:srgbClr val="FF0000"/>
                </a:solidFill>
                <a:latin typeface="Calibri" pitchFamily="34" charset="0"/>
              </a:rPr>
              <a:t>Cai</a:t>
            </a:r>
            <a:r>
              <a:rPr lang="en-US" altLang="zh-CN" sz="2600" dirty="0">
                <a:solidFill>
                  <a:srgbClr val="FF0000"/>
                </a:solidFill>
                <a:latin typeface="Calibri" pitchFamily="34" charset="0"/>
              </a:rPr>
              <a:t>-Liang</a:t>
            </a:r>
            <a:r>
              <a:rPr lang="en-US" altLang="zh-CN" sz="2600" dirty="0">
                <a:latin typeface="Calibri" pitchFamily="34" charset="0"/>
              </a:rPr>
              <a:t>; </a:t>
            </a:r>
            <a:r>
              <a:rPr lang="en-US" altLang="zh-CN" sz="2600" dirty="0" err="1">
                <a:latin typeface="Calibri" pitchFamily="34" charset="0"/>
              </a:rPr>
              <a:t>Feng</a:t>
            </a:r>
            <a:r>
              <a:rPr lang="en-US" altLang="zh-CN" sz="2600" dirty="0">
                <a:latin typeface="Calibri" pitchFamily="34" charset="0"/>
              </a:rPr>
              <a:t>, </a:t>
            </a:r>
            <a:r>
              <a:rPr lang="en-US" altLang="zh-CN" sz="2600" dirty="0" err="1">
                <a:latin typeface="Calibri" pitchFamily="34" charset="0"/>
              </a:rPr>
              <a:t>Lian</a:t>
            </a:r>
            <a:r>
              <a:rPr lang="en-US" altLang="zh-CN" sz="2600" dirty="0">
                <a:latin typeface="Calibri" pitchFamily="34" charset="0"/>
              </a:rPr>
              <a:t>-Fang; Hoppe, Sandrine; </a:t>
            </a:r>
          </a:p>
          <a:p>
            <a:pPr algn="just"/>
            <a:r>
              <a:rPr lang="en-US" altLang="zh-CN" sz="2600" dirty="0" err="1">
                <a:latin typeface="Calibri" pitchFamily="34" charset="0"/>
              </a:rPr>
              <a:t>Hu</a:t>
            </a:r>
            <a:r>
              <a:rPr lang="en-US" altLang="zh-CN" sz="2600" dirty="0">
                <a:latin typeface="Calibri" pitchFamily="34" charset="0"/>
              </a:rPr>
              <a:t>, </a:t>
            </a:r>
            <a:r>
              <a:rPr lang="en-US" altLang="zh-CN" sz="2600" dirty="0" err="1">
                <a:latin typeface="Calibri" pitchFamily="34" charset="0"/>
              </a:rPr>
              <a:t>Guo-Hua</a:t>
            </a:r>
            <a:r>
              <a:rPr lang="en-US" altLang="zh-CN" sz="2600" dirty="0">
                <a:latin typeface="Calibri" pitchFamily="34" charset="0"/>
              </a:rPr>
              <a:t>. </a:t>
            </a:r>
            <a:r>
              <a:rPr lang="fr-FR" altLang="zh-CN" sz="2600" dirty="0">
                <a:solidFill>
                  <a:srgbClr val="FF0000"/>
                </a:solidFill>
                <a:latin typeface="Calibri" pitchFamily="34" charset="0"/>
              </a:rPr>
              <a:t>AIChE Journal </a:t>
            </a:r>
            <a:r>
              <a:rPr lang="fr-FR" altLang="zh-CN" sz="2600" dirty="0">
                <a:latin typeface="Calibri" pitchFamily="34" charset="0"/>
              </a:rPr>
              <a:t>(</a:t>
            </a:r>
            <a:r>
              <a:rPr lang="fr-FR" altLang="zh-CN" sz="2600" dirty="0">
                <a:solidFill>
                  <a:srgbClr val="0000CC"/>
                </a:solidFill>
                <a:latin typeface="Calibri" pitchFamily="34" charset="0"/>
              </a:rPr>
              <a:t>2009</a:t>
            </a:r>
            <a:r>
              <a:rPr lang="fr-FR" altLang="zh-CN" sz="2600" dirty="0">
                <a:latin typeface="Calibri" pitchFamily="34" charset="0"/>
              </a:rPr>
              <a:t>), 55, 279-283. </a:t>
            </a:r>
            <a:endParaRPr lang="zh-CN" altLang="en-US" sz="2600" dirty="0">
              <a:latin typeface="Calibri" pitchFamily="34" charset="0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963613" y="5632450"/>
            <a:ext cx="8001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zh-CN" sz="2600" dirty="0">
                <a:solidFill>
                  <a:srgbClr val="FF0000"/>
                </a:solidFill>
                <a:latin typeface="Calibri" pitchFamily="34" charset="0"/>
              </a:rPr>
              <a:t>Zhang, </a:t>
            </a:r>
            <a:r>
              <a:rPr lang="en-US" altLang="zh-CN" sz="2600" dirty="0" err="1">
                <a:solidFill>
                  <a:srgbClr val="FF0000"/>
                </a:solidFill>
                <a:latin typeface="Calibri" pitchFamily="34" charset="0"/>
              </a:rPr>
              <a:t>Cai</a:t>
            </a:r>
            <a:r>
              <a:rPr lang="en-US" altLang="zh-CN" sz="2600" dirty="0">
                <a:solidFill>
                  <a:srgbClr val="FF0000"/>
                </a:solidFill>
                <a:latin typeface="Calibri" pitchFamily="34" charset="0"/>
              </a:rPr>
              <a:t>-Liang</a:t>
            </a:r>
            <a:r>
              <a:rPr lang="en-US" altLang="zh-CN" sz="2600" dirty="0">
                <a:latin typeface="Calibri" pitchFamily="34" charset="0"/>
              </a:rPr>
              <a:t>; </a:t>
            </a:r>
            <a:r>
              <a:rPr lang="en-US" altLang="zh-CN" sz="2600" dirty="0" err="1">
                <a:latin typeface="Calibri" pitchFamily="34" charset="0"/>
              </a:rPr>
              <a:t>Feng</a:t>
            </a:r>
            <a:r>
              <a:rPr lang="en-US" altLang="zh-CN" sz="2600" dirty="0">
                <a:latin typeface="Calibri" pitchFamily="34" charset="0"/>
              </a:rPr>
              <a:t>, </a:t>
            </a:r>
            <a:r>
              <a:rPr lang="en-US" altLang="zh-CN" sz="2600" dirty="0" err="1">
                <a:latin typeface="Calibri" pitchFamily="34" charset="0"/>
              </a:rPr>
              <a:t>Lian</a:t>
            </a:r>
            <a:r>
              <a:rPr lang="en-US" altLang="zh-CN" sz="2600" dirty="0">
                <a:latin typeface="Calibri" pitchFamily="34" charset="0"/>
              </a:rPr>
              <a:t>-Fang; Hoppe, Sandrine; </a:t>
            </a:r>
          </a:p>
          <a:p>
            <a:pPr algn="just"/>
            <a:r>
              <a:rPr lang="en-US" altLang="zh-CN" sz="2600" dirty="0" err="1">
                <a:latin typeface="Calibri" pitchFamily="34" charset="0"/>
              </a:rPr>
              <a:t>Hu</a:t>
            </a:r>
            <a:r>
              <a:rPr lang="en-US" altLang="zh-CN" sz="2600" dirty="0">
                <a:latin typeface="Calibri" pitchFamily="34" charset="0"/>
              </a:rPr>
              <a:t>, </a:t>
            </a:r>
            <a:r>
              <a:rPr lang="en-US" altLang="zh-CN" sz="2600" dirty="0" err="1">
                <a:latin typeface="Calibri" pitchFamily="34" charset="0"/>
              </a:rPr>
              <a:t>Guo-Hua</a:t>
            </a:r>
            <a:r>
              <a:rPr lang="en-US" altLang="zh-CN" sz="2600" dirty="0">
                <a:latin typeface="Calibri" pitchFamily="34" charset="0"/>
              </a:rPr>
              <a:t>. </a:t>
            </a:r>
            <a:r>
              <a:rPr lang="fr-FR" altLang="zh-CN" sz="2600" dirty="0">
                <a:solidFill>
                  <a:srgbClr val="FF0000"/>
                </a:solidFill>
                <a:latin typeface="Calibri" pitchFamily="34" charset="0"/>
              </a:rPr>
              <a:t>AIChE Journal </a:t>
            </a:r>
            <a:r>
              <a:rPr lang="fr-FR" altLang="zh-CN" sz="2600" dirty="0">
                <a:latin typeface="Calibri" pitchFamily="34" charset="0"/>
              </a:rPr>
              <a:t>(</a:t>
            </a:r>
            <a:r>
              <a:rPr lang="fr-FR" altLang="zh-CN" sz="2600" dirty="0">
                <a:solidFill>
                  <a:srgbClr val="0000CC"/>
                </a:solidFill>
                <a:latin typeface="Calibri" pitchFamily="34" charset="0"/>
              </a:rPr>
              <a:t>2012</a:t>
            </a:r>
            <a:r>
              <a:rPr lang="fr-FR" altLang="zh-CN" sz="2600" dirty="0">
                <a:latin typeface="Calibri" pitchFamily="34" charset="0"/>
              </a:rPr>
              <a:t>), </a:t>
            </a:r>
            <a:r>
              <a:rPr lang="en-GB" altLang="zh-CN" sz="2600" dirty="0">
                <a:latin typeface="Calibri" pitchFamily="34" charset="0"/>
              </a:rPr>
              <a:t>58,1931-1928.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5313</TotalTime>
  <Words>494</Words>
  <Application>Microsoft Office PowerPoint</Application>
  <PresentationFormat>Affichage à l'écran (4:3)</PresentationFormat>
  <Paragraphs>151</Paragraphs>
  <Slides>26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默认设计模板</vt:lpstr>
      <vt:lpstr>Visio</vt:lpstr>
      <vt:lpstr>Image Bitmap</vt:lpstr>
      <vt:lpstr>ISIS/Draw Sketch</vt:lpstr>
      <vt:lpstr>Graph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Two PS-TMI-Ant with 1% and 8% TMI</vt:lpstr>
      <vt:lpstr>Two reactive compatibilizers with  different reactive groups</vt:lpstr>
      <vt:lpstr>Présentation PowerPoint</vt:lpstr>
      <vt:lpstr>Présentation PowerPoint</vt:lpstr>
      <vt:lpstr>Présentation PowerPoint</vt:lpstr>
    </vt:vector>
  </TitlesOfParts>
  <Company>zju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Study and Numerical Simulation of Residence Time Distribution of Kneading Discs Region in Twin Screw Extruder</dc:title>
  <dc:creator>jooli</dc:creator>
  <cp:lastModifiedBy>Sandrine Hoppe</cp:lastModifiedBy>
  <cp:revision>750</cp:revision>
  <dcterms:created xsi:type="dcterms:W3CDTF">2005-10-25T13:47:34Z</dcterms:created>
  <dcterms:modified xsi:type="dcterms:W3CDTF">2014-12-04T07:39:32Z</dcterms:modified>
</cp:coreProperties>
</file>